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17"/>
  </p:notesMasterIdLst>
  <p:sldIdLst>
    <p:sldId id="398" r:id="rId2"/>
    <p:sldId id="776" r:id="rId3"/>
    <p:sldId id="780" r:id="rId4"/>
    <p:sldId id="1119" r:id="rId5"/>
    <p:sldId id="1148" r:id="rId6"/>
    <p:sldId id="1333" r:id="rId7"/>
    <p:sldId id="1259" r:id="rId8"/>
    <p:sldId id="1260" r:id="rId9"/>
    <p:sldId id="1322" r:id="rId10"/>
    <p:sldId id="1323" r:id="rId11"/>
    <p:sldId id="1324" r:id="rId12"/>
    <p:sldId id="1239" r:id="rId13"/>
    <p:sldId id="1238" r:id="rId14"/>
    <p:sldId id="1243" r:id="rId15"/>
    <p:sldId id="1240" r:id="rId16"/>
    <p:sldId id="1275" r:id="rId17"/>
    <p:sldId id="1325" r:id="rId18"/>
    <p:sldId id="1326" r:id="rId19"/>
    <p:sldId id="1140" r:id="rId20"/>
    <p:sldId id="1118" r:id="rId21"/>
    <p:sldId id="1201" r:id="rId22"/>
    <p:sldId id="1236" r:id="rId23"/>
    <p:sldId id="1237" r:id="rId24"/>
    <p:sldId id="1261" r:id="rId25"/>
    <p:sldId id="1262" r:id="rId26"/>
    <p:sldId id="1263" r:id="rId27"/>
    <p:sldId id="1301" r:id="rId28"/>
    <p:sldId id="1341" r:id="rId29"/>
    <p:sldId id="1302" r:id="rId30"/>
    <p:sldId id="1304" r:id="rId31"/>
    <p:sldId id="1305" r:id="rId32"/>
    <p:sldId id="1303" r:id="rId33"/>
    <p:sldId id="1250" r:id="rId34"/>
    <p:sldId id="1264" r:id="rId35"/>
    <p:sldId id="1265" r:id="rId36"/>
    <p:sldId id="1306" r:id="rId37"/>
    <p:sldId id="1307" r:id="rId38"/>
    <p:sldId id="1272" r:id="rId39"/>
    <p:sldId id="1273" r:id="rId40"/>
    <p:sldId id="1274" r:id="rId41"/>
    <p:sldId id="1339" r:id="rId42"/>
    <p:sldId id="1340" r:id="rId43"/>
    <p:sldId id="1309" r:id="rId44"/>
    <p:sldId id="1310" r:id="rId45"/>
    <p:sldId id="1312" r:id="rId46"/>
    <p:sldId id="1311" r:id="rId47"/>
    <p:sldId id="1313" r:id="rId48"/>
    <p:sldId id="1314" r:id="rId49"/>
    <p:sldId id="1342" r:id="rId50"/>
    <p:sldId id="1343" r:id="rId51"/>
    <p:sldId id="1150" r:id="rId52"/>
    <p:sldId id="1149" r:id="rId53"/>
    <p:sldId id="1151" r:id="rId54"/>
    <p:sldId id="1152" r:id="rId55"/>
    <p:sldId id="1153" r:id="rId56"/>
    <p:sldId id="397" r:id="rId57"/>
    <p:sldId id="1525" r:id="rId58"/>
    <p:sldId id="1173" r:id="rId59"/>
    <p:sldId id="412" r:id="rId60"/>
    <p:sldId id="413" r:id="rId61"/>
    <p:sldId id="1175" r:id="rId62"/>
    <p:sldId id="408" r:id="rId63"/>
    <p:sldId id="409" r:id="rId64"/>
    <p:sldId id="1267" r:id="rId65"/>
    <p:sldId id="1258" r:id="rId66"/>
    <p:sldId id="1268" r:id="rId67"/>
    <p:sldId id="1176" r:id="rId68"/>
    <p:sldId id="410" r:id="rId69"/>
    <p:sldId id="1177" r:id="rId70"/>
    <p:sldId id="415" r:id="rId71"/>
    <p:sldId id="1300" r:id="rId72"/>
    <p:sldId id="1334" r:id="rId73"/>
    <p:sldId id="1316" r:id="rId74"/>
    <p:sldId id="1317" r:id="rId75"/>
    <p:sldId id="1174" r:id="rId76"/>
    <p:sldId id="1202" r:id="rId77"/>
    <p:sldId id="404" r:id="rId78"/>
    <p:sldId id="1179" r:id="rId79"/>
    <p:sldId id="416" r:id="rId80"/>
    <p:sldId id="417" r:id="rId81"/>
    <p:sldId id="422" r:id="rId82"/>
    <p:sldId id="423" r:id="rId83"/>
    <p:sldId id="424" r:id="rId84"/>
    <p:sldId id="427" r:id="rId85"/>
    <p:sldId id="425" r:id="rId86"/>
    <p:sldId id="1269" r:id="rId87"/>
    <p:sldId id="1270" r:id="rId88"/>
    <p:sldId id="1336" r:id="rId89"/>
    <p:sldId id="433" r:id="rId90"/>
    <p:sldId id="434" r:id="rId91"/>
    <p:sldId id="436" r:id="rId92"/>
    <p:sldId id="1178" r:id="rId93"/>
    <p:sldId id="435" r:id="rId94"/>
    <p:sldId id="438" r:id="rId95"/>
    <p:sldId id="1170" r:id="rId96"/>
    <p:sldId id="1181" r:id="rId97"/>
    <p:sldId id="407" r:id="rId98"/>
    <p:sldId id="1230" r:id="rId99"/>
    <p:sldId id="1231" r:id="rId100"/>
    <p:sldId id="1232" r:id="rId101"/>
    <p:sldId id="1172" r:id="rId102"/>
    <p:sldId id="428" r:id="rId103"/>
    <p:sldId id="1180" r:id="rId104"/>
    <p:sldId id="418" r:id="rId105"/>
    <p:sldId id="419" r:id="rId106"/>
    <p:sldId id="411" r:id="rId107"/>
    <p:sldId id="437" r:id="rId108"/>
    <p:sldId id="1337" r:id="rId109"/>
    <p:sldId id="1168" r:id="rId110"/>
    <p:sldId id="1338" r:id="rId111"/>
    <p:sldId id="1169" r:id="rId112"/>
    <p:sldId id="1182" r:id="rId113"/>
    <p:sldId id="1335" r:id="rId114"/>
    <p:sldId id="420" r:id="rId115"/>
    <p:sldId id="1330" r:id="rId116"/>
    <p:sldId id="421" r:id="rId117"/>
    <p:sldId id="1144" r:id="rId118"/>
    <p:sldId id="1276" r:id="rId119"/>
    <p:sldId id="1526" r:id="rId120"/>
    <p:sldId id="1380" r:id="rId121"/>
    <p:sldId id="1287" r:id="rId122"/>
    <p:sldId id="1288" r:id="rId123"/>
    <p:sldId id="1289" r:id="rId124"/>
    <p:sldId id="1290" r:id="rId125"/>
    <p:sldId id="1291" r:id="rId126"/>
    <p:sldId id="1320" r:id="rId127"/>
    <p:sldId id="1321" r:id="rId128"/>
    <p:sldId id="1381" r:id="rId129"/>
    <p:sldId id="1277" r:id="rId130"/>
    <p:sldId id="1279" r:id="rId131"/>
    <p:sldId id="1282" r:id="rId132"/>
    <p:sldId id="1283" r:id="rId133"/>
    <p:sldId id="1278" r:id="rId134"/>
    <p:sldId id="1280" r:id="rId135"/>
    <p:sldId id="1286" r:id="rId136"/>
    <p:sldId id="1285" r:id="rId137"/>
    <p:sldId id="1284" r:id="rId138"/>
    <p:sldId id="1163" r:id="rId139"/>
    <p:sldId id="1527" r:id="rId140"/>
    <p:sldId id="1154" r:id="rId141"/>
    <p:sldId id="1162" r:id="rId142"/>
    <p:sldId id="1157" r:id="rId143"/>
    <p:sldId id="1167" r:id="rId144"/>
    <p:sldId id="1331" r:id="rId145"/>
    <p:sldId id="1184" r:id="rId146"/>
    <p:sldId id="442" r:id="rId147"/>
    <p:sldId id="446" r:id="rId148"/>
    <p:sldId id="448" r:id="rId149"/>
    <p:sldId id="473" r:id="rId150"/>
    <p:sldId id="1292" r:id="rId151"/>
    <p:sldId id="1293" r:id="rId152"/>
    <p:sldId id="1294" r:id="rId153"/>
    <p:sldId id="1295" r:id="rId154"/>
    <p:sldId id="1296" r:id="rId155"/>
    <p:sldId id="1297" r:id="rId156"/>
    <p:sldId id="1183" r:id="rId157"/>
    <p:sldId id="445" r:id="rId158"/>
    <p:sldId id="1164" r:id="rId159"/>
    <p:sldId id="1187" r:id="rId160"/>
    <p:sldId id="452" r:id="rId161"/>
    <p:sldId id="461" r:id="rId162"/>
    <p:sldId id="1195" r:id="rId163"/>
    <p:sldId id="453" r:id="rId164"/>
    <p:sldId id="464" r:id="rId165"/>
    <p:sldId id="1203" r:id="rId166"/>
    <p:sldId id="1332" r:id="rId167"/>
    <p:sldId id="1528" r:id="rId168"/>
    <p:sldId id="1204" r:id="rId169"/>
    <p:sldId id="466" r:id="rId170"/>
    <p:sldId id="1196" r:id="rId171"/>
    <p:sldId id="454" r:id="rId172"/>
    <p:sldId id="1197" r:id="rId173"/>
    <p:sldId id="469" r:id="rId174"/>
    <p:sldId id="1198" r:id="rId175"/>
    <p:sldId id="1199" r:id="rId176"/>
    <p:sldId id="459" r:id="rId177"/>
    <p:sldId id="1185" r:id="rId178"/>
    <p:sldId id="1205" r:id="rId179"/>
    <p:sldId id="1234" r:id="rId180"/>
    <p:sldId id="1235" r:id="rId181"/>
    <p:sldId id="472" r:id="rId182"/>
    <p:sldId id="1206" r:id="rId183"/>
    <p:sldId id="1207" r:id="rId184"/>
    <p:sldId id="449" r:id="rId185"/>
    <p:sldId id="450" r:id="rId186"/>
    <p:sldId id="1298" r:id="rId187"/>
    <p:sldId id="444" r:id="rId188"/>
    <p:sldId id="1186" r:id="rId189"/>
    <p:sldId id="451" r:id="rId190"/>
    <p:sldId id="1188" r:id="rId191"/>
    <p:sldId id="1190" r:id="rId192"/>
    <p:sldId id="1208" r:id="rId193"/>
    <p:sldId id="1209" r:id="rId194"/>
    <p:sldId id="256" r:id="rId195"/>
    <p:sldId id="257" r:id="rId196"/>
    <p:sldId id="258" r:id="rId197"/>
    <p:sldId id="1133" r:id="rId198"/>
    <p:sldId id="1134" r:id="rId199"/>
    <p:sldId id="456" r:id="rId200"/>
    <p:sldId id="1189" r:id="rId201"/>
    <p:sldId id="1158" r:id="rId202"/>
    <p:sldId id="1159" r:id="rId203"/>
    <p:sldId id="1160" r:id="rId204"/>
    <p:sldId id="1146" r:id="rId205"/>
    <p:sldId id="1191" r:id="rId206"/>
    <p:sldId id="1192" r:id="rId207"/>
    <p:sldId id="475" r:id="rId208"/>
    <p:sldId id="476" r:id="rId209"/>
    <p:sldId id="364" r:id="rId210"/>
    <p:sldId id="1251" r:id="rId211"/>
    <p:sldId id="1253" r:id="rId212"/>
    <p:sldId id="1255" r:id="rId213"/>
    <p:sldId id="1256" r:id="rId214"/>
    <p:sldId id="1127" r:id="rId215"/>
    <p:sldId id="1128" r:id="rId2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证券业" id="{764FA146-AE1A-3F47-A4E7-9F1A907287FB}">
          <p14:sldIdLst>
            <p14:sldId id="398"/>
          </p14:sldIdLst>
        </p14:section>
        <p14:section name="写在课前" id="{6C813989-3BAB-40B7-AC2C-7A011DF1D19F}">
          <p14:sldIdLst>
            <p14:sldId id="776"/>
            <p14:sldId id="780"/>
          </p14:sldIdLst>
        </p14:section>
        <p14:section name="案例引入：券商是周期股吗？" id="{237122A9-68E5-4903-B16D-BAFB3FC8EED7}">
          <p14:sldIdLst>
            <p14:sldId id="1119"/>
            <p14:sldId id="1148"/>
            <p14:sldId id="1333"/>
          </p14:sldIdLst>
        </p14:section>
        <p14:section name="案例引入：坐庄事件" id="{266BE343-58F6-CE48-9D41-48FD02769CC4}">
          <p14:sldIdLst>
            <p14:sldId id="1259"/>
          </p14:sldIdLst>
        </p14:section>
        <p14:section name="案例引入：券商行业总体描述" id="{B169B06D-FB79-4165-B9DE-A61BA9A3A118}">
          <p14:sldIdLst>
            <p14:sldId id="1260"/>
            <p14:sldId id="1322"/>
            <p14:sldId id="1323"/>
            <p14:sldId id="1324"/>
          </p14:sldIdLst>
        </p14:section>
        <p14:section name="案例引入：券商行业业务特征及具体业务" id="{62D197BD-C2C4-4820-93AC-1C5BA09F06D5}">
          <p14:sldIdLst>
            <p14:sldId id="1239"/>
            <p14:sldId id="1238"/>
            <p14:sldId id="1243"/>
            <p14:sldId id="1240"/>
            <p14:sldId id="1275"/>
          </p14:sldIdLst>
        </p14:section>
        <p14:section name="案例引入：2024上半年，自营挑大梁" id="{FE02C260-39F9-4B2A-ADC3-6C35B140D56E}">
          <p14:sldIdLst>
            <p14:sldId id="1325"/>
            <p14:sldId id="1326"/>
          </p14:sldIdLst>
        </p14:section>
        <p14:section name="案例引入：2023年证券公司排名及证券公司分类监管" id="{9E1E321B-D3C2-48D0-A0F5-D7EFE7A566E6}">
          <p14:sldIdLst>
            <p14:sldId id="1140"/>
            <p14:sldId id="1118"/>
          </p14:sldIdLst>
        </p14:section>
        <p14:section name="案例引入：上市公司万亿市值俱乐部" id="{0DAE79EA-D2B7-4CCB-8247-69791552C0EC}">
          <p14:sldIdLst>
            <p14:sldId id="1201"/>
          </p14:sldIdLst>
        </p14:section>
        <p14:section name="案例引入：上市企业业绩变脸" id="{598B7817-2A2B-4B4C-9D89-4F3BB5DF2DCF}">
          <p14:sldIdLst>
            <p14:sldId id="1236"/>
            <p14:sldId id="1237"/>
            <p14:sldId id="1261"/>
            <p14:sldId id="1262"/>
          </p14:sldIdLst>
        </p14:section>
        <p14:section name="案例引入：证监会发布减持新规" id="{26113613-5B47-4122-87DC-31415C40B969}">
          <p14:sldIdLst>
            <p14:sldId id="1263"/>
          </p14:sldIdLst>
        </p14:section>
        <p14:section name="案例引入：奇信志成解散清算" id="{4C2E64B7-CE02-4289-80E9-96CE5C711B00}">
          <p14:sldIdLst>
            <p14:sldId id="1301"/>
            <p14:sldId id="1341"/>
            <p14:sldId id="1302"/>
            <p14:sldId id="1304"/>
            <p14:sldId id="1305"/>
            <p14:sldId id="1303"/>
          </p14:sldIdLst>
        </p14:section>
        <p14:section name="案例引入：雪球产品" id="{767E19DD-9F8C-44BC-9730-4D371720BD5E}">
          <p14:sldIdLst>
            <p14:sldId id="1250"/>
            <p14:sldId id="1264"/>
            <p14:sldId id="1265"/>
          </p14:sldIdLst>
        </p14:section>
        <p14:section name="案例引入：IPO抑价" id="{FD5DFEBE-5676-496E-9B05-AE79F72E5021}">
          <p14:sldIdLst>
            <p14:sldId id="1306"/>
          </p14:sldIdLst>
        </p14:section>
        <p14:section name="案例引入：上市公司收购与中药国资化" id="{0451AD79-14A6-43B3-8BB5-BAD6C120C293}">
          <p14:sldIdLst>
            <p14:sldId id="1307"/>
          </p14:sldIdLst>
        </p14:section>
        <p14:section name="案例引入：印花税大幅下行" id="{8D48741F-0A32-44BE-8DF9-9750406EC2F6}">
          <p14:sldIdLst>
            <p14:sldId id="1272"/>
          </p14:sldIdLst>
        </p14:section>
        <p14:section name="案例引入：SHEIN希音伦敦上市" id="{EDE85740-6327-48B6-9760-82EF604CA5B7}">
          <p14:sldIdLst>
            <p14:sldId id="1273"/>
            <p14:sldId id="1274"/>
            <p14:sldId id="1339"/>
            <p14:sldId id="1340"/>
          </p14:sldIdLst>
        </p14:section>
        <p14:section name="案例引入：蓝筹股，成长股，周期股，概念股" id="{B4BE7634-6743-4FA9-876A-727479B011E2}">
          <p14:sldIdLst>
            <p14:sldId id="1309"/>
            <p14:sldId id="1310"/>
            <p14:sldId id="1312"/>
            <p14:sldId id="1311"/>
          </p14:sldIdLst>
        </p14:section>
        <p14:section name="案例引入：阿里巴巴自愿转换" id="{6D193F20-1F6D-4F88-8251-A94085D0FC44}">
          <p14:sldIdLst>
            <p14:sldId id="1313"/>
            <p14:sldId id="1314"/>
          </p14:sldIdLst>
        </p14:section>
        <p14:section name="案例引入：海通国君合并" id="{83786CB4-3E28-4656-9368-77964C4519B2}">
          <p14:sldIdLst>
            <p14:sldId id="1342"/>
            <p14:sldId id="1343"/>
          </p14:sldIdLst>
        </p14:section>
        <p14:section name="案例引入：摊余成本计量" id="{96EFAF40-8AA1-D943-BC1E-107CB34272AD}">
          <p14:sldIdLst>
            <p14:sldId id="1150"/>
            <p14:sldId id="1149"/>
          </p14:sldIdLst>
        </p14:section>
        <p14:section name="案例引入：客户认购新股" id="{95FF31E6-9335-7A40-8BD1-D2C768A7FE1F}">
          <p14:sldIdLst>
            <p14:sldId id="1151"/>
            <p14:sldId id="1152"/>
          </p14:sldIdLst>
        </p14:section>
        <p14:section name="案例引入：ABS资产支持证券" id="{5BFBD05D-C598-694A-8ECA-5B08EF153235}">
          <p14:sldIdLst>
            <p14:sldId id="1153"/>
          </p14:sldIdLst>
        </p14:section>
        <p14:section name="年报分析1：中金公司" id="{9C14892E-B816-AE4A-AB79-8713C320187C}">
          <p14:sldIdLst>
            <p14:sldId id="397"/>
            <p14:sldId id="1525"/>
            <p14:sldId id="1173"/>
            <p14:sldId id="412"/>
            <p14:sldId id="413"/>
            <p14:sldId id="1175"/>
            <p14:sldId id="408"/>
            <p14:sldId id="409"/>
            <p14:sldId id="1267"/>
            <p14:sldId id="1258"/>
            <p14:sldId id="1268"/>
            <p14:sldId id="1176"/>
            <p14:sldId id="410"/>
            <p14:sldId id="1177"/>
            <p14:sldId id="415"/>
            <p14:sldId id="1300"/>
            <p14:sldId id="1334"/>
            <p14:sldId id="1316"/>
            <p14:sldId id="1317"/>
            <p14:sldId id="1174"/>
            <p14:sldId id="1202"/>
            <p14:sldId id="404"/>
            <p14:sldId id="1179"/>
            <p14:sldId id="416"/>
            <p14:sldId id="417"/>
            <p14:sldId id="422"/>
            <p14:sldId id="423"/>
            <p14:sldId id="424"/>
            <p14:sldId id="427"/>
            <p14:sldId id="425"/>
            <p14:sldId id="1269"/>
            <p14:sldId id="1270"/>
            <p14:sldId id="1336"/>
            <p14:sldId id="433"/>
            <p14:sldId id="434"/>
            <p14:sldId id="436"/>
            <p14:sldId id="1178"/>
            <p14:sldId id="435"/>
            <p14:sldId id="438"/>
            <p14:sldId id="1170"/>
            <p14:sldId id="1181"/>
            <p14:sldId id="407"/>
            <p14:sldId id="1230"/>
            <p14:sldId id="1231"/>
            <p14:sldId id="1232"/>
            <p14:sldId id="1172"/>
            <p14:sldId id="428"/>
            <p14:sldId id="1180"/>
            <p14:sldId id="418"/>
            <p14:sldId id="419"/>
            <p14:sldId id="411"/>
            <p14:sldId id="437"/>
            <p14:sldId id="1337"/>
            <p14:sldId id="1168"/>
            <p14:sldId id="1338"/>
            <p14:sldId id="1169"/>
            <p14:sldId id="1182"/>
            <p14:sldId id="1335"/>
            <p14:sldId id="420"/>
            <p14:sldId id="1330"/>
            <p14:sldId id="421"/>
            <p14:sldId id="1144"/>
          </p14:sldIdLst>
        </p14:section>
        <p14:section name="年报分析2：华泰证券" id="{5411133C-1FCB-4E56-8C8F-59815C34060C}">
          <p14:sldIdLst>
            <p14:sldId id="1276"/>
            <p14:sldId id="1526"/>
            <p14:sldId id="1380"/>
            <p14:sldId id="1287"/>
            <p14:sldId id="1288"/>
            <p14:sldId id="1289"/>
            <p14:sldId id="1290"/>
            <p14:sldId id="1291"/>
            <p14:sldId id="1320"/>
            <p14:sldId id="1321"/>
            <p14:sldId id="1381"/>
            <p14:sldId id="1277"/>
            <p14:sldId id="1279"/>
            <p14:sldId id="1282"/>
            <p14:sldId id="1283"/>
            <p14:sldId id="1278"/>
            <p14:sldId id="1280"/>
            <p14:sldId id="1286"/>
            <p14:sldId id="1285"/>
            <p14:sldId id="1284"/>
          </p14:sldIdLst>
        </p14:section>
        <p14:section name="年报分析3：东方财富" id="{68A2D662-0910-1C45-8BE0-FB2331506922}">
          <p14:sldIdLst>
            <p14:sldId id="1163"/>
            <p14:sldId id="1527"/>
            <p14:sldId id="1154"/>
            <p14:sldId id="1162"/>
            <p14:sldId id="1157"/>
            <p14:sldId id="1167"/>
            <p14:sldId id="1331"/>
            <p14:sldId id="1184"/>
            <p14:sldId id="442"/>
            <p14:sldId id="446"/>
            <p14:sldId id="448"/>
            <p14:sldId id="473"/>
            <p14:sldId id="1292"/>
            <p14:sldId id="1293"/>
            <p14:sldId id="1294"/>
            <p14:sldId id="1295"/>
            <p14:sldId id="1296"/>
            <p14:sldId id="1297"/>
            <p14:sldId id="1183"/>
            <p14:sldId id="445"/>
            <p14:sldId id="1164"/>
            <p14:sldId id="1187"/>
            <p14:sldId id="452"/>
            <p14:sldId id="461"/>
            <p14:sldId id="1195"/>
            <p14:sldId id="453"/>
            <p14:sldId id="464"/>
            <p14:sldId id="1203"/>
            <p14:sldId id="1332"/>
            <p14:sldId id="1528"/>
            <p14:sldId id="1204"/>
            <p14:sldId id="466"/>
            <p14:sldId id="1196"/>
            <p14:sldId id="454"/>
            <p14:sldId id="1197"/>
            <p14:sldId id="469"/>
            <p14:sldId id="1198"/>
            <p14:sldId id="1199"/>
            <p14:sldId id="459"/>
            <p14:sldId id="1185"/>
            <p14:sldId id="1205"/>
            <p14:sldId id="1234"/>
            <p14:sldId id="1235"/>
            <p14:sldId id="472"/>
            <p14:sldId id="1206"/>
            <p14:sldId id="1207"/>
            <p14:sldId id="449"/>
            <p14:sldId id="450"/>
            <p14:sldId id="1298"/>
            <p14:sldId id="444"/>
            <p14:sldId id="1186"/>
            <p14:sldId id="451"/>
            <p14:sldId id="1188"/>
            <p14:sldId id="1190"/>
            <p14:sldId id="1208"/>
            <p14:sldId id="1209"/>
            <p14:sldId id="256"/>
            <p14:sldId id="257"/>
            <p14:sldId id="258"/>
            <p14:sldId id="1133"/>
            <p14:sldId id="1134"/>
            <p14:sldId id="456"/>
            <p14:sldId id="1189"/>
            <p14:sldId id="1158"/>
            <p14:sldId id="1159"/>
            <p14:sldId id="1160"/>
            <p14:sldId id="1146"/>
          </p14:sldIdLst>
        </p14:section>
        <p14:section name="知识拓展1：个税" id="{94FBAFBE-7351-E648-AAEE-EE1D6F27A19E}">
          <p14:sldIdLst>
            <p14:sldId id="1191"/>
            <p14:sldId id="1192"/>
            <p14:sldId id="475"/>
            <p14:sldId id="476"/>
          </p14:sldIdLst>
        </p14:section>
        <p14:section name="知识拓展2：介绍上市" id="{A3C52F2D-F0F6-6F42-B047-8FAF0D4DE817}">
          <p14:sldIdLst>
            <p14:sldId id="364"/>
          </p14:sldIdLst>
        </p14:section>
        <p14:section name="知识拓展3：互联网券商监管" id="{C0DC69BA-0AE2-497D-9CE6-904C531A5D73}">
          <p14:sldIdLst>
            <p14:sldId id="1251"/>
            <p14:sldId id="1253"/>
            <p14:sldId id="1255"/>
          </p14:sldIdLst>
        </p14:section>
        <p14:section name="知识拓展4：券商执业质量" id="{9F2833C9-1F64-4E86-882E-0DFC93EC68A3}">
          <p14:sldIdLst>
            <p14:sldId id="1256"/>
          </p14:sldIdLst>
        </p14:section>
        <p14:section name="总结与复盘" id="{00816704-645B-144F-9B56-A8010971DF00}">
          <p14:sldIdLst>
            <p14:sldId id="1127"/>
            <p14:sldId id="11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铁星" initials="铁星" lastIdx="48" clrIdx="0">
    <p:extLst>
      <p:ext uri="{19B8F6BF-5375-455C-9EA6-DF929625EA0E}">
        <p15:presenceInfo xmlns:p15="http://schemas.microsoft.com/office/powerpoint/2012/main" userId="S::1900015890@gsm.pku.edu.cn::15e697ee-b12d-411d-bbe0-22317109e5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0011"/>
    <a:srgbClr val="586A85"/>
    <a:srgbClr val="90C1CD"/>
    <a:srgbClr val="FEC101"/>
    <a:srgbClr val="698D96"/>
    <a:srgbClr val="5A78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58" autoAdjust="0"/>
    <p:restoredTop sz="85752" autoAdjust="0"/>
  </p:normalViewPr>
  <p:slideViewPr>
    <p:cSldViewPr snapToGrid="0" snapToObjects="1">
      <p:cViewPr varScale="1">
        <p:scale>
          <a:sx n="74" d="100"/>
          <a:sy n="74" d="100"/>
        </p:scale>
        <p:origin x="34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commentAuthors" Target="commentAuthor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yy\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Sheet2!$G$4</c:f>
              <c:strCache>
                <c:ptCount val="1"/>
                <c:pt idx="0">
                  <c:v>税收收入:证券交易印花税:当月值</c:v>
                </c:pt>
              </c:strCache>
            </c:strRef>
          </c:tx>
          <c:spPr>
            <a:solidFill>
              <a:schemeClr val="accent1"/>
            </a:solidFill>
            <a:ln>
              <a:noFill/>
            </a:ln>
            <a:effectLst/>
          </c:spPr>
          <c:invertIfNegative val="0"/>
          <c:cat>
            <c:numRef>
              <c:f>Sheet2!$F$5:$F$48</c:f>
              <c:numCache>
                <c:formatCode>yyyy\-mm;@</c:formatCode>
                <c:ptCount val="44"/>
                <c:pt idx="0">
                  <c:v>45473</c:v>
                </c:pt>
                <c:pt idx="1">
                  <c:v>45443</c:v>
                </c:pt>
                <c:pt idx="2">
                  <c:v>45412</c:v>
                </c:pt>
                <c:pt idx="3">
                  <c:v>45382</c:v>
                </c:pt>
                <c:pt idx="4">
                  <c:v>45291</c:v>
                </c:pt>
                <c:pt idx="5">
                  <c:v>45260</c:v>
                </c:pt>
                <c:pt idx="6">
                  <c:v>45230</c:v>
                </c:pt>
                <c:pt idx="7">
                  <c:v>45199</c:v>
                </c:pt>
                <c:pt idx="8">
                  <c:v>45169</c:v>
                </c:pt>
                <c:pt idx="9">
                  <c:v>45138</c:v>
                </c:pt>
                <c:pt idx="10">
                  <c:v>45107</c:v>
                </c:pt>
                <c:pt idx="11">
                  <c:v>45077</c:v>
                </c:pt>
                <c:pt idx="12">
                  <c:v>45046</c:v>
                </c:pt>
                <c:pt idx="13">
                  <c:v>45016</c:v>
                </c:pt>
                <c:pt idx="14">
                  <c:v>44926</c:v>
                </c:pt>
                <c:pt idx="15">
                  <c:v>44895</c:v>
                </c:pt>
                <c:pt idx="16">
                  <c:v>44865</c:v>
                </c:pt>
                <c:pt idx="17">
                  <c:v>44834</c:v>
                </c:pt>
                <c:pt idx="18">
                  <c:v>44804</c:v>
                </c:pt>
                <c:pt idx="19">
                  <c:v>44773</c:v>
                </c:pt>
                <c:pt idx="20">
                  <c:v>44742</c:v>
                </c:pt>
                <c:pt idx="21">
                  <c:v>44712</c:v>
                </c:pt>
                <c:pt idx="22">
                  <c:v>44681</c:v>
                </c:pt>
                <c:pt idx="23">
                  <c:v>44651</c:v>
                </c:pt>
                <c:pt idx="24">
                  <c:v>44561</c:v>
                </c:pt>
                <c:pt idx="25">
                  <c:v>44530</c:v>
                </c:pt>
                <c:pt idx="26">
                  <c:v>44500</c:v>
                </c:pt>
                <c:pt idx="27">
                  <c:v>44469</c:v>
                </c:pt>
                <c:pt idx="28">
                  <c:v>44439</c:v>
                </c:pt>
                <c:pt idx="29">
                  <c:v>44408</c:v>
                </c:pt>
                <c:pt idx="30">
                  <c:v>44377</c:v>
                </c:pt>
                <c:pt idx="31">
                  <c:v>44347</c:v>
                </c:pt>
                <c:pt idx="32">
                  <c:v>44316</c:v>
                </c:pt>
                <c:pt idx="33">
                  <c:v>44286</c:v>
                </c:pt>
                <c:pt idx="34">
                  <c:v>44196</c:v>
                </c:pt>
                <c:pt idx="35">
                  <c:v>44165</c:v>
                </c:pt>
                <c:pt idx="36">
                  <c:v>44135</c:v>
                </c:pt>
                <c:pt idx="37">
                  <c:v>44104</c:v>
                </c:pt>
                <c:pt idx="38">
                  <c:v>44074</c:v>
                </c:pt>
                <c:pt idx="39">
                  <c:v>44043</c:v>
                </c:pt>
                <c:pt idx="40">
                  <c:v>44012</c:v>
                </c:pt>
                <c:pt idx="41">
                  <c:v>43982</c:v>
                </c:pt>
                <c:pt idx="42">
                  <c:v>43951</c:v>
                </c:pt>
                <c:pt idx="43">
                  <c:v>43921</c:v>
                </c:pt>
              </c:numCache>
            </c:numRef>
          </c:cat>
          <c:val>
            <c:numRef>
              <c:f>Sheet2!$G$5:$G$48</c:f>
              <c:numCache>
                <c:formatCode>General</c:formatCode>
                <c:ptCount val="44"/>
                <c:pt idx="0">
                  <c:v>70</c:v>
                </c:pt>
                <c:pt idx="1">
                  <c:v>100</c:v>
                </c:pt>
                <c:pt idx="2">
                  <c:v>83</c:v>
                </c:pt>
                <c:pt idx="3">
                  <c:v>106</c:v>
                </c:pt>
                <c:pt idx="4">
                  <c:v>104</c:v>
                </c:pt>
                <c:pt idx="5">
                  <c:v>81</c:v>
                </c:pt>
                <c:pt idx="6">
                  <c:v>61</c:v>
                </c:pt>
                <c:pt idx="7">
                  <c:v>87</c:v>
                </c:pt>
                <c:pt idx="8">
                  <c:v>188</c:v>
                </c:pt>
                <c:pt idx="9">
                  <c:v>172</c:v>
                </c:pt>
                <c:pt idx="10">
                  <c:v>217</c:v>
                </c:pt>
                <c:pt idx="11">
                  <c:v>175</c:v>
                </c:pt>
                <c:pt idx="12">
                  <c:v>212</c:v>
                </c:pt>
                <c:pt idx="13">
                  <c:v>222</c:v>
                </c:pt>
                <c:pt idx="14">
                  <c:v>210</c:v>
                </c:pt>
                <c:pt idx="15">
                  <c:v>194</c:v>
                </c:pt>
                <c:pt idx="16">
                  <c:v>106</c:v>
                </c:pt>
                <c:pt idx="17">
                  <c:v>180</c:v>
                </c:pt>
                <c:pt idx="18">
                  <c:v>222</c:v>
                </c:pt>
                <c:pt idx="19">
                  <c:v>248</c:v>
                </c:pt>
                <c:pt idx="20">
                  <c:v>186</c:v>
                </c:pt>
                <c:pt idx="21">
                  <c:v>163</c:v>
                </c:pt>
                <c:pt idx="22">
                  <c:v>183</c:v>
                </c:pt>
                <c:pt idx="23">
                  <c:v>330</c:v>
                </c:pt>
                <c:pt idx="24">
                  <c:v>2</c:v>
                </c:pt>
                <c:pt idx="25">
                  <c:v>30</c:v>
                </c:pt>
                <c:pt idx="26">
                  <c:v>144</c:v>
                </c:pt>
                <c:pt idx="27">
                  <c:v>312</c:v>
                </c:pt>
                <c:pt idx="28">
                  <c:v>326</c:v>
                </c:pt>
                <c:pt idx="29">
                  <c:v>227</c:v>
                </c:pt>
                <c:pt idx="30">
                  <c:v>209</c:v>
                </c:pt>
                <c:pt idx="31">
                  <c:v>203</c:v>
                </c:pt>
                <c:pt idx="32">
                  <c:v>145</c:v>
                </c:pt>
                <c:pt idx="33">
                  <c:v>215</c:v>
                </c:pt>
                <c:pt idx="34">
                  <c:v>46</c:v>
                </c:pt>
                <c:pt idx="35">
                  <c:v>21</c:v>
                </c:pt>
                <c:pt idx="36">
                  <c:v>63</c:v>
                </c:pt>
                <c:pt idx="37">
                  <c:v>217</c:v>
                </c:pt>
                <c:pt idx="38">
                  <c:v>253</c:v>
                </c:pt>
                <c:pt idx="39">
                  <c:v>282</c:v>
                </c:pt>
                <c:pt idx="40">
                  <c:v>75</c:v>
                </c:pt>
                <c:pt idx="41">
                  <c:v>168</c:v>
                </c:pt>
                <c:pt idx="42">
                  <c:v>196</c:v>
                </c:pt>
                <c:pt idx="43">
                  <c:v>104</c:v>
                </c:pt>
              </c:numCache>
            </c:numRef>
          </c:val>
          <c:extLst>
            <c:ext xmlns:c16="http://schemas.microsoft.com/office/drawing/2014/chart" uri="{C3380CC4-5D6E-409C-BE32-E72D297353CC}">
              <c16:uniqueId val="{00000000-D07B-4B83-8F71-C101B89CDA33}"/>
            </c:ext>
          </c:extLst>
        </c:ser>
        <c:dLbls>
          <c:showLegendKey val="0"/>
          <c:showVal val="0"/>
          <c:showCatName val="0"/>
          <c:showSerName val="0"/>
          <c:showPercent val="0"/>
          <c:showBubbleSize val="0"/>
        </c:dLbls>
        <c:gapWidth val="219"/>
        <c:overlap val="-27"/>
        <c:axId val="1690127856"/>
        <c:axId val="1690133136"/>
      </c:barChart>
      <c:lineChart>
        <c:grouping val="standard"/>
        <c:varyColors val="0"/>
        <c:ser>
          <c:idx val="1"/>
          <c:order val="1"/>
          <c:tx>
            <c:strRef>
              <c:f>Sheet2!$H$4</c:f>
              <c:strCache>
                <c:ptCount val="1"/>
                <c:pt idx="0">
                  <c:v>税收收入:证券交易印花税:当月同比</c:v>
                </c:pt>
              </c:strCache>
            </c:strRef>
          </c:tx>
          <c:spPr>
            <a:ln w="28575" cap="rnd">
              <a:solidFill>
                <a:schemeClr val="accent2"/>
              </a:solidFill>
              <a:round/>
            </a:ln>
            <a:effectLst/>
          </c:spPr>
          <c:marker>
            <c:symbol val="none"/>
          </c:marker>
          <c:cat>
            <c:numRef>
              <c:f>Sheet2!$F$5:$F$48</c:f>
              <c:numCache>
                <c:formatCode>yyyy\-mm;@</c:formatCode>
                <c:ptCount val="44"/>
                <c:pt idx="0">
                  <c:v>45473</c:v>
                </c:pt>
                <c:pt idx="1">
                  <c:v>45443</c:v>
                </c:pt>
                <c:pt idx="2">
                  <c:v>45412</c:v>
                </c:pt>
                <c:pt idx="3">
                  <c:v>45382</c:v>
                </c:pt>
                <c:pt idx="4">
                  <c:v>45291</c:v>
                </c:pt>
                <c:pt idx="5">
                  <c:v>45260</c:v>
                </c:pt>
                <c:pt idx="6">
                  <c:v>45230</c:v>
                </c:pt>
                <c:pt idx="7">
                  <c:v>45199</c:v>
                </c:pt>
                <c:pt idx="8">
                  <c:v>45169</c:v>
                </c:pt>
                <c:pt idx="9">
                  <c:v>45138</c:v>
                </c:pt>
                <c:pt idx="10">
                  <c:v>45107</c:v>
                </c:pt>
                <c:pt idx="11">
                  <c:v>45077</c:v>
                </c:pt>
                <c:pt idx="12">
                  <c:v>45046</c:v>
                </c:pt>
                <c:pt idx="13">
                  <c:v>45016</c:v>
                </c:pt>
                <c:pt idx="14">
                  <c:v>44926</c:v>
                </c:pt>
                <c:pt idx="15">
                  <c:v>44895</c:v>
                </c:pt>
                <c:pt idx="16">
                  <c:v>44865</c:v>
                </c:pt>
                <c:pt idx="17">
                  <c:v>44834</c:v>
                </c:pt>
                <c:pt idx="18">
                  <c:v>44804</c:v>
                </c:pt>
                <c:pt idx="19">
                  <c:v>44773</c:v>
                </c:pt>
                <c:pt idx="20">
                  <c:v>44742</c:v>
                </c:pt>
                <c:pt idx="21">
                  <c:v>44712</c:v>
                </c:pt>
                <c:pt idx="22">
                  <c:v>44681</c:v>
                </c:pt>
                <c:pt idx="23">
                  <c:v>44651</c:v>
                </c:pt>
                <c:pt idx="24">
                  <c:v>44561</c:v>
                </c:pt>
                <c:pt idx="25">
                  <c:v>44530</c:v>
                </c:pt>
                <c:pt idx="26">
                  <c:v>44500</c:v>
                </c:pt>
                <c:pt idx="27">
                  <c:v>44469</c:v>
                </c:pt>
                <c:pt idx="28">
                  <c:v>44439</c:v>
                </c:pt>
                <c:pt idx="29">
                  <c:v>44408</c:v>
                </c:pt>
                <c:pt idx="30">
                  <c:v>44377</c:v>
                </c:pt>
                <c:pt idx="31">
                  <c:v>44347</c:v>
                </c:pt>
                <c:pt idx="32">
                  <c:v>44316</c:v>
                </c:pt>
                <c:pt idx="33">
                  <c:v>44286</c:v>
                </c:pt>
                <c:pt idx="34">
                  <c:v>44196</c:v>
                </c:pt>
                <c:pt idx="35">
                  <c:v>44165</c:v>
                </c:pt>
                <c:pt idx="36">
                  <c:v>44135</c:v>
                </c:pt>
                <c:pt idx="37">
                  <c:v>44104</c:v>
                </c:pt>
                <c:pt idx="38">
                  <c:v>44074</c:v>
                </c:pt>
                <c:pt idx="39">
                  <c:v>44043</c:v>
                </c:pt>
                <c:pt idx="40">
                  <c:v>44012</c:v>
                </c:pt>
                <c:pt idx="41">
                  <c:v>43982</c:v>
                </c:pt>
                <c:pt idx="42">
                  <c:v>43951</c:v>
                </c:pt>
                <c:pt idx="43">
                  <c:v>43921</c:v>
                </c:pt>
              </c:numCache>
            </c:numRef>
          </c:cat>
          <c:val>
            <c:numRef>
              <c:f>Sheet2!$H$5:$H$48</c:f>
              <c:numCache>
                <c:formatCode>General</c:formatCode>
                <c:ptCount val="44"/>
                <c:pt idx="0">
                  <c:v>-67.741935483999995</c:v>
                </c:pt>
                <c:pt idx="1">
                  <c:v>-42.857142857100001</c:v>
                </c:pt>
                <c:pt idx="2">
                  <c:v>-60.849056603800001</c:v>
                </c:pt>
                <c:pt idx="3">
                  <c:v>-52.252252252300003</c:v>
                </c:pt>
                <c:pt idx="4">
                  <c:v>-50.476190476200003</c:v>
                </c:pt>
                <c:pt idx="5">
                  <c:v>-58.2474226804</c:v>
                </c:pt>
                <c:pt idx="6">
                  <c:v>-42.452830188699998</c:v>
                </c:pt>
                <c:pt idx="7">
                  <c:v>-51.666666666700003</c:v>
                </c:pt>
                <c:pt idx="8">
                  <c:v>-15.315315315299999</c:v>
                </c:pt>
                <c:pt idx="9">
                  <c:v>-30.645161290299999</c:v>
                </c:pt>
                <c:pt idx="10">
                  <c:v>16.666666666699999</c:v>
                </c:pt>
                <c:pt idx="11">
                  <c:v>7.3619631902</c:v>
                </c:pt>
                <c:pt idx="12">
                  <c:v>15.8469945355</c:v>
                </c:pt>
                <c:pt idx="13">
                  <c:v>-32.727272727299997</c:v>
                </c:pt>
                <c:pt idx="14">
                  <c:v>10400</c:v>
                </c:pt>
                <c:pt idx="15">
                  <c:v>546.66666666670005</c:v>
                </c:pt>
                <c:pt idx="16">
                  <c:v>-26.388888888899999</c:v>
                </c:pt>
                <c:pt idx="17">
                  <c:v>-42.307692307700002</c:v>
                </c:pt>
                <c:pt idx="18">
                  <c:v>-31.901840490800002</c:v>
                </c:pt>
                <c:pt idx="19">
                  <c:v>9.2511013216000002</c:v>
                </c:pt>
                <c:pt idx="20">
                  <c:v>-11.004784688999999</c:v>
                </c:pt>
                <c:pt idx="21">
                  <c:v>-19.704433497499998</c:v>
                </c:pt>
                <c:pt idx="22">
                  <c:v>26.206896551700002</c:v>
                </c:pt>
                <c:pt idx="23">
                  <c:v>53.488372093000002</c:v>
                </c:pt>
                <c:pt idx="24">
                  <c:v>-95.652173912999999</c:v>
                </c:pt>
                <c:pt idx="25">
                  <c:v>42.857142857100001</c:v>
                </c:pt>
                <c:pt idx="26">
                  <c:v>128.57142857139999</c:v>
                </c:pt>
                <c:pt idx="27">
                  <c:v>43.778801843300002</c:v>
                </c:pt>
                <c:pt idx="28">
                  <c:v>28.8537549407</c:v>
                </c:pt>
                <c:pt idx="29">
                  <c:v>-19.503546099299999</c:v>
                </c:pt>
                <c:pt idx="30">
                  <c:v>178.6666666667</c:v>
                </c:pt>
                <c:pt idx="31">
                  <c:v>20.833333333300001</c:v>
                </c:pt>
                <c:pt idx="32">
                  <c:v>-26.020408163300001</c:v>
                </c:pt>
                <c:pt idx="33">
                  <c:v>106.73076923079999</c:v>
                </c:pt>
                <c:pt idx="34">
                  <c:v>-35.2112676056</c:v>
                </c:pt>
                <c:pt idx="35">
                  <c:v>-19.2307692308</c:v>
                </c:pt>
                <c:pt idx="36">
                  <c:v>5</c:v>
                </c:pt>
                <c:pt idx="37">
                  <c:v>93.75</c:v>
                </c:pt>
                <c:pt idx="38">
                  <c:v>172.04301075270001</c:v>
                </c:pt>
                <c:pt idx="39">
                  <c:v>187.75510204080001</c:v>
                </c:pt>
                <c:pt idx="40">
                  <c:v>-5.0632911392000004</c:v>
                </c:pt>
                <c:pt idx="41">
                  <c:v>12.7516778523</c:v>
                </c:pt>
                <c:pt idx="42">
                  <c:v>36.111111111100001</c:v>
                </c:pt>
                <c:pt idx="43">
                  <c:v>-48</c:v>
                </c:pt>
              </c:numCache>
            </c:numRef>
          </c:val>
          <c:smooth val="0"/>
          <c:extLst>
            <c:ext xmlns:c16="http://schemas.microsoft.com/office/drawing/2014/chart" uri="{C3380CC4-5D6E-409C-BE32-E72D297353CC}">
              <c16:uniqueId val="{00000001-D07B-4B83-8F71-C101B89CDA33}"/>
            </c:ext>
          </c:extLst>
        </c:ser>
        <c:dLbls>
          <c:showLegendKey val="0"/>
          <c:showVal val="0"/>
          <c:showCatName val="0"/>
          <c:showSerName val="0"/>
          <c:showPercent val="0"/>
          <c:showBubbleSize val="0"/>
        </c:dLbls>
        <c:marker val="1"/>
        <c:smooth val="0"/>
        <c:axId val="1690124976"/>
        <c:axId val="1690149456"/>
      </c:lineChart>
      <c:dateAx>
        <c:axId val="1690127856"/>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90133136"/>
        <c:crosses val="autoZero"/>
        <c:auto val="1"/>
        <c:lblOffset val="100"/>
        <c:baseTimeUnit val="months"/>
      </c:dateAx>
      <c:valAx>
        <c:axId val="1690133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90127856"/>
        <c:crosses val="autoZero"/>
        <c:crossBetween val="between"/>
      </c:valAx>
      <c:valAx>
        <c:axId val="1690149456"/>
        <c:scaling>
          <c:orientation val="minMax"/>
          <c:max val="2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90124976"/>
        <c:crosses val="max"/>
        <c:crossBetween val="between"/>
      </c:valAx>
      <c:dateAx>
        <c:axId val="1690124976"/>
        <c:scaling>
          <c:orientation val="minMax"/>
        </c:scaling>
        <c:delete val="1"/>
        <c:axPos val="b"/>
        <c:numFmt formatCode="yyyy\-mm;@" sourceLinked="1"/>
        <c:majorTickMark val="out"/>
        <c:minorTickMark val="none"/>
        <c:tickLblPos val="nextTo"/>
        <c:crossAx val="1690149456"/>
        <c:crosses val="autoZero"/>
        <c:auto val="1"/>
        <c:lblOffset val="100"/>
        <c:baseTimeUnit val="month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B8950-97ED-0F43-A82D-5981714E3F69}" type="datetimeFigureOut">
              <a:rPr kumimoji="1" lang="zh-CN" altLang="en-US" smtClean="0"/>
              <a:t>2024/9/11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FDEBB-13DE-A646-9EDE-C3CFECB7EDEC}" type="slidenum">
              <a:rPr kumimoji="1" lang="zh-CN" altLang="en-US" smtClean="0"/>
              <a:t>‹#›</a:t>
            </a:fld>
            <a:endParaRPr kumimoji="1" lang="zh-CN" altLang="en-US"/>
          </a:p>
        </p:txBody>
      </p:sp>
    </p:spTree>
    <p:extLst>
      <p:ext uri="{BB962C8B-B14F-4D97-AF65-F5344CB8AC3E}">
        <p14:creationId xmlns:p14="http://schemas.microsoft.com/office/powerpoint/2010/main" val="4139781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1</a:t>
            </a:fld>
            <a:endParaRPr kumimoji="1" lang="zh-CN" altLang="en-US"/>
          </a:p>
        </p:txBody>
      </p:sp>
    </p:spTree>
    <p:extLst>
      <p:ext uri="{BB962C8B-B14F-4D97-AF65-F5344CB8AC3E}">
        <p14:creationId xmlns:p14="http://schemas.microsoft.com/office/powerpoint/2010/main" val="187531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66</a:t>
            </a:fld>
            <a:endParaRPr kumimoji="1" lang="zh-CN" altLang="en-US"/>
          </a:p>
        </p:txBody>
      </p:sp>
    </p:spTree>
    <p:extLst>
      <p:ext uri="{BB962C8B-B14F-4D97-AF65-F5344CB8AC3E}">
        <p14:creationId xmlns:p14="http://schemas.microsoft.com/office/powerpoint/2010/main" val="259761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69</a:t>
            </a:fld>
            <a:endParaRPr kumimoji="1" lang="zh-CN" altLang="en-US"/>
          </a:p>
        </p:txBody>
      </p:sp>
    </p:spTree>
    <p:extLst>
      <p:ext uri="{BB962C8B-B14F-4D97-AF65-F5344CB8AC3E}">
        <p14:creationId xmlns:p14="http://schemas.microsoft.com/office/powerpoint/2010/main" val="2824931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71</a:t>
            </a:fld>
            <a:endParaRPr kumimoji="1" lang="zh-CN" altLang="en-US"/>
          </a:p>
        </p:txBody>
      </p:sp>
    </p:spTree>
    <p:extLst>
      <p:ext uri="{BB962C8B-B14F-4D97-AF65-F5344CB8AC3E}">
        <p14:creationId xmlns:p14="http://schemas.microsoft.com/office/powerpoint/2010/main" val="4195213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73</a:t>
            </a:fld>
            <a:endParaRPr kumimoji="1" lang="zh-CN" altLang="en-US"/>
          </a:p>
        </p:txBody>
      </p:sp>
    </p:spTree>
    <p:extLst>
      <p:ext uri="{BB962C8B-B14F-4D97-AF65-F5344CB8AC3E}">
        <p14:creationId xmlns:p14="http://schemas.microsoft.com/office/powerpoint/2010/main" val="748892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74</a:t>
            </a:fld>
            <a:endParaRPr kumimoji="1" lang="zh-CN" altLang="en-US"/>
          </a:p>
        </p:txBody>
      </p:sp>
    </p:spTree>
    <p:extLst>
      <p:ext uri="{BB962C8B-B14F-4D97-AF65-F5344CB8AC3E}">
        <p14:creationId xmlns:p14="http://schemas.microsoft.com/office/powerpoint/2010/main" val="165464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97</a:t>
            </a:fld>
            <a:endParaRPr kumimoji="1" lang="zh-CN" altLang="en-US"/>
          </a:p>
        </p:txBody>
      </p:sp>
    </p:spTree>
    <p:extLst>
      <p:ext uri="{BB962C8B-B14F-4D97-AF65-F5344CB8AC3E}">
        <p14:creationId xmlns:p14="http://schemas.microsoft.com/office/powerpoint/2010/main" val="4059317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144</a:t>
            </a:fld>
            <a:endParaRPr kumimoji="1" lang="zh-CN" altLang="en-US"/>
          </a:p>
        </p:txBody>
      </p:sp>
    </p:spTree>
    <p:extLst>
      <p:ext uri="{BB962C8B-B14F-4D97-AF65-F5344CB8AC3E}">
        <p14:creationId xmlns:p14="http://schemas.microsoft.com/office/powerpoint/2010/main" val="2773843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166</a:t>
            </a:fld>
            <a:endParaRPr kumimoji="1" lang="zh-CN" altLang="en-US"/>
          </a:p>
        </p:txBody>
      </p:sp>
    </p:spTree>
    <p:extLst>
      <p:ext uri="{BB962C8B-B14F-4D97-AF65-F5344CB8AC3E}">
        <p14:creationId xmlns:p14="http://schemas.microsoft.com/office/powerpoint/2010/main" val="506887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15</a:t>
            </a:fld>
            <a:endParaRPr kumimoji="1" lang="zh-CN" altLang="en-US"/>
          </a:p>
        </p:txBody>
      </p:sp>
    </p:spTree>
    <p:extLst>
      <p:ext uri="{BB962C8B-B14F-4D97-AF65-F5344CB8AC3E}">
        <p14:creationId xmlns:p14="http://schemas.microsoft.com/office/powerpoint/2010/main" val="116211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16</a:t>
            </a:fld>
            <a:endParaRPr kumimoji="1" lang="zh-CN" altLang="en-US"/>
          </a:p>
        </p:txBody>
      </p:sp>
    </p:spTree>
    <p:extLst>
      <p:ext uri="{BB962C8B-B14F-4D97-AF65-F5344CB8AC3E}">
        <p14:creationId xmlns:p14="http://schemas.microsoft.com/office/powerpoint/2010/main" val="2967347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18</a:t>
            </a:fld>
            <a:endParaRPr kumimoji="1" lang="zh-CN" altLang="en-US"/>
          </a:p>
        </p:txBody>
      </p:sp>
    </p:spTree>
    <p:extLst>
      <p:ext uri="{BB962C8B-B14F-4D97-AF65-F5344CB8AC3E}">
        <p14:creationId xmlns:p14="http://schemas.microsoft.com/office/powerpoint/2010/main" val="2326094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35</a:t>
            </a:fld>
            <a:endParaRPr kumimoji="1" lang="zh-CN" altLang="en-US"/>
          </a:p>
        </p:txBody>
      </p:sp>
    </p:spTree>
    <p:extLst>
      <p:ext uri="{BB962C8B-B14F-4D97-AF65-F5344CB8AC3E}">
        <p14:creationId xmlns:p14="http://schemas.microsoft.com/office/powerpoint/2010/main" val="318465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36</a:t>
            </a:fld>
            <a:endParaRPr kumimoji="1" lang="zh-CN" altLang="en-US"/>
          </a:p>
        </p:txBody>
      </p:sp>
    </p:spTree>
    <p:extLst>
      <p:ext uri="{BB962C8B-B14F-4D97-AF65-F5344CB8AC3E}">
        <p14:creationId xmlns:p14="http://schemas.microsoft.com/office/powerpoint/2010/main" val="2629126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37</a:t>
            </a:fld>
            <a:endParaRPr kumimoji="1" lang="zh-CN" altLang="en-US"/>
          </a:p>
        </p:txBody>
      </p:sp>
    </p:spTree>
    <p:extLst>
      <p:ext uri="{BB962C8B-B14F-4D97-AF65-F5344CB8AC3E}">
        <p14:creationId xmlns:p14="http://schemas.microsoft.com/office/powerpoint/2010/main" val="404035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59</a:t>
            </a:fld>
            <a:endParaRPr kumimoji="1" lang="zh-CN" altLang="en-US"/>
          </a:p>
        </p:txBody>
      </p:sp>
    </p:spTree>
    <p:extLst>
      <p:ext uri="{BB962C8B-B14F-4D97-AF65-F5344CB8AC3E}">
        <p14:creationId xmlns:p14="http://schemas.microsoft.com/office/powerpoint/2010/main" val="1802641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64</a:t>
            </a:fld>
            <a:endParaRPr kumimoji="1" lang="zh-CN" altLang="en-US"/>
          </a:p>
        </p:txBody>
      </p:sp>
    </p:spTree>
    <p:extLst>
      <p:ext uri="{BB962C8B-B14F-4D97-AF65-F5344CB8AC3E}">
        <p14:creationId xmlns:p14="http://schemas.microsoft.com/office/powerpoint/2010/main" val="334523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91D0A-B207-0AA0-3E1E-71A858D1080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C6A1BC0-12E2-2C0B-78A7-1E84DFE3606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6" name="灯片编号占位符 5">
            <a:extLst>
              <a:ext uri="{FF2B5EF4-FFF2-40B4-BE49-F238E27FC236}">
                <a16:creationId xmlns:a16="http://schemas.microsoft.com/office/drawing/2014/main" id="{23FFF159-9351-3C06-A76E-60DA86677E74}"/>
              </a:ext>
            </a:extLst>
          </p:cNvPr>
          <p:cNvSpPr>
            <a:spLocks noGrp="1"/>
          </p:cNvSpPr>
          <p:nvPr>
            <p:ph type="sldNum" sz="quarter" idx="12"/>
          </p:nvPr>
        </p:nvSpPr>
        <p:spPr/>
        <p:txBody>
          <a:bodyPr/>
          <a:lstStyle/>
          <a:p>
            <a:fld id="{F56ABC50-C693-6145-8FE9-48A83A944B62}" type="slidenum">
              <a:rPr kumimoji="1" lang="zh-CN" altLang="en-US" smtClean="0"/>
              <a:t>‹#›</a:t>
            </a:fld>
            <a:endParaRPr kumimoji="1" lang="zh-CN" altLang="en-US"/>
          </a:p>
        </p:txBody>
      </p:sp>
    </p:spTree>
    <p:extLst>
      <p:ext uri="{BB962C8B-B14F-4D97-AF65-F5344CB8AC3E}">
        <p14:creationId xmlns:p14="http://schemas.microsoft.com/office/powerpoint/2010/main" val="4156643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90FA6-20FD-E475-4B56-CB4782B73448}"/>
              </a:ext>
            </a:extLst>
          </p:cNvPr>
          <p:cNvSpPr>
            <a:spLocks noGrp="1"/>
          </p:cNvSpPr>
          <p:nvPr>
            <p:ph type="title"/>
          </p:nvPr>
        </p:nvSpPr>
        <p:spPr/>
        <p:txBody>
          <a:bodyPr/>
          <a:lstStyle/>
          <a:p>
            <a:r>
              <a:rPr kumimoji="1" lang="zh-CN" altLang="en-US"/>
              <a:t>单击此处编辑母版标题样式</a:t>
            </a:r>
          </a:p>
        </p:txBody>
      </p:sp>
      <p:sp>
        <p:nvSpPr>
          <p:cNvPr id="3" name="灯片编号占位符 2">
            <a:extLst>
              <a:ext uri="{FF2B5EF4-FFF2-40B4-BE49-F238E27FC236}">
                <a16:creationId xmlns:a16="http://schemas.microsoft.com/office/drawing/2014/main" id="{583A2514-026D-B589-00E3-1D21C7B53A51}"/>
              </a:ext>
            </a:extLst>
          </p:cNvPr>
          <p:cNvSpPr>
            <a:spLocks noGrp="1"/>
          </p:cNvSpPr>
          <p:nvPr>
            <p:ph type="sldNum" sz="quarter" idx="10"/>
          </p:nvPr>
        </p:nvSpPr>
        <p:spPr/>
        <p:txBody>
          <a:bodyPr/>
          <a:lstStyle/>
          <a:p>
            <a:fld id="{F56ABC50-C693-6145-8FE9-48A83A944B62}" type="slidenum">
              <a:rPr kumimoji="1" lang="zh-CN" altLang="en-US" smtClean="0"/>
              <a:pPr/>
              <a:t>‹#›</a:t>
            </a:fld>
            <a:endParaRPr kumimoji="1" lang="zh-CN" altLang="en-US"/>
          </a:p>
        </p:txBody>
      </p:sp>
      <p:sp>
        <p:nvSpPr>
          <p:cNvPr id="5" name="内容占位符 4">
            <a:extLst>
              <a:ext uri="{FF2B5EF4-FFF2-40B4-BE49-F238E27FC236}">
                <a16:creationId xmlns:a16="http://schemas.microsoft.com/office/drawing/2014/main" id="{04DE04E5-C54F-1E7C-1D1B-56CD00EA1298}"/>
              </a:ext>
            </a:extLst>
          </p:cNvPr>
          <p:cNvSpPr>
            <a:spLocks noGrp="1"/>
          </p:cNvSpPr>
          <p:nvPr>
            <p:ph sz="quarter" idx="11"/>
          </p:nvPr>
        </p:nvSpPr>
        <p:spPr>
          <a:xfrm>
            <a:off x="939114" y="1388330"/>
            <a:ext cx="10515600" cy="4621212"/>
          </a:xfrm>
        </p:spPr>
        <p:txBody>
          <a:bodyPr/>
          <a:lstStyle>
            <a:lvl1pPr marL="342900" indent="-342900">
              <a:buFont typeface="Wingdings" pitchFamily="2" charset="2"/>
              <a:buChar char="Ø"/>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endParaRPr kumimoji="1" lang="en-US" altLang="zh-CN" dirty="0"/>
          </a:p>
          <a:p>
            <a:pPr lvl="1"/>
            <a:endParaRPr kumimoji="1" lang="zh-CN" altLang="en-US" dirty="0"/>
          </a:p>
        </p:txBody>
      </p:sp>
    </p:spTree>
    <p:extLst>
      <p:ext uri="{BB962C8B-B14F-4D97-AF65-F5344CB8AC3E}">
        <p14:creationId xmlns:p14="http://schemas.microsoft.com/office/powerpoint/2010/main" val="55040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2DB13-6E19-3DA7-B63A-D73D5F28DDD5}"/>
              </a:ext>
            </a:extLst>
          </p:cNvPr>
          <p:cNvSpPr>
            <a:spLocks noGrp="1"/>
          </p:cNvSpPr>
          <p:nvPr>
            <p:ph type="title"/>
          </p:nvPr>
        </p:nvSpPr>
        <p:spPr>
          <a:xfrm>
            <a:off x="939114" y="365126"/>
            <a:ext cx="8427308" cy="821124"/>
          </a:xfrm>
          <a:prstGeom prst="rect">
            <a:avLst/>
          </a:prstGeom>
        </p:spPr>
        <p:txBody>
          <a:bodyPr/>
          <a:lstStyle/>
          <a:p>
            <a:r>
              <a:rPr kumimoji="1" lang="zh-CN" altLang="en-US"/>
              <a:t>单击此处编辑母版标题样式</a:t>
            </a:r>
          </a:p>
        </p:txBody>
      </p:sp>
      <p:sp>
        <p:nvSpPr>
          <p:cNvPr id="5" name="灯片编号占位符 4">
            <a:extLst>
              <a:ext uri="{FF2B5EF4-FFF2-40B4-BE49-F238E27FC236}">
                <a16:creationId xmlns:a16="http://schemas.microsoft.com/office/drawing/2014/main" id="{B004B864-B786-B48E-5EB2-35C866306606}"/>
              </a:ext>
            </a:extLst>
          </p:cNvPr>
          <p:cNvSpPr>
            <a:spLocks noGrp="1"/>
          </p:cNvSpPr>
          <p:nvPr>
            <p:ph type="sldNum" sz="quarter" idx="12"/>
          </p:nvPr>
        </p:nvSpPr>
        <p:spPr/>
        <p:txBody>
          <a:bodyPr/>
          <a:lstStyle/>
          <a:p>
            <a:fld id="{F56ABC50-C693-6145-8FE9-48A83A944B62}" type="slidenum">
              <a:rPr kumimoji="1" lang="zh-CN" altLang="en-US" smtClean="0"/>
              <a:t>‹#›</a:t>
            </a:fld>
            <a:endParaRPr kumimoji="1" lang="zh-CN" altLang="en-US"/>
          </a:p>
        </p:txBody>
      </p:sp>
      <p:sp>
        <p:nvSpPr>
          <p:cNvPr id="7" name="图片占位符 6">
            <a:extLst>
              <a:ext uri="{FF2B5EF4-FFF2-40B4-BE49-F238E27FC236}">
                <a16:creationId xmlns:a16="http://schemas.microsoft.com/office/drawing/2014/main" id="{0A818201-403B-7129-4D2B-D27BED0CE165}"/>
              </a:ext>
            </a:extLst>
          </p:cNvPr>
          <p:cNvSpPr>
            <a:spLocks noGrp="1"/>
          </p:cNvSpPr>
          <p:nvPr>
            <p:ph type="pic" sz="quarter" idx="13"/>
          </p:nvPr>
        </p:nvSpPr>
        <p:spPr>
          <a:xfrm>
            <a:off x="939800" y="1531938"/>
            <a:ext cx="10614025" cy="4522787"/>
          </a:xfrm>
          <a:prstGeom prst="rect">
            <a:avLst/>
          </a:prstGeom>
        </p:spPr>
        <p:txBody>
          <a:bodyPr/>
          <a:lstStyle>
            <a:lvl1pPr marL="0" indent="0">
              <a:buFont typeface="Wingdings" pitchFamily="2" charset="2"/>
              <a:buNone/>
              <a:defRPr/>
            </a:lvl1pPr>
          </a:lstStyle>
          <a:p>
            <a:endParaRPr kumimoji="1" lang="zh-CN" altLang="en-US"/>
          </a:p>
        </p:txBody>
      </p:sp>
    </p:spTree>
    <p:extLst>
      <p:ext uri="{BB962C8B-B14F-4D97-AF65-F5344CB8AC3E}">
        <p14:creationId xmlns:p14="http://schemas.microsoft.com/office/powerpoint/2010/main" val="30906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E3BFF2A-A389-F9E9-AE66-EDC82E41EF21}"/>
              </a:ext>
            </a:extLst>
          </p:cNvPr>
          <p:cNvSpPr>
            <a:spLocks noGrp="1"/>
          </p:cNvSpPr>
          <p:nvPr>
            <p:ph type="sldNum" sz="quarter" idx="10"/>
          </p:nvPr>
        </p:nvSpPr>
        <p:spPr/>
        <p:txBody>
          <a:bodyPr/>
          <a:lstStyle/>
          <a:p>
            <a:fld id="{F56ABC50-C693-6145-8FE9-48A83A944B62}" type="slidenum">
              <a:rPr kumimoji="1" lang="zh-CN" altLang="en-US" smtClean="0"/>
              <a:pPr/>
              <a:t>‹#›</a:t>
            </a:fld>
            <a:endParaRPr kumimoji="1" lang="zh-CN" altLang="en-US"/>
          </a:p>
        </p:txBody>
      </p:sp>
    </p:spTree>
    <p:extLst>
      <p:ext uri="{BB962C8B-B14F-4D97-AF65-F5344CB8AC3E}">
        <p14:creationId xmlns:p14="http://schemas.microsoft.com/office/powerpoint/2010/main" val="2141297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BC8E9-837E-B340-A596-CE28BCB2BC5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60A67CD-3E1D-1641-A39D-89D8FC5FDBEB}"/>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7A8E58E-9CAE-394D-8492-6B8499FC7BFB}"/>
              </a:ext>
            </a:extLst>
          </p:cNvPr>
          <p:cNvSpPr>
            <a:spLocks noGrp="1"/>
          </p:cNvSpPr>
          <p:nvPr>
            <p:ph type="dt" sz="half" idx="10"/>
          </p:nvPr>
        </p:nvSpPr>
        <p:spPr/>
        <p:txBody>
          <a:bodyPr/>
          <a:lstStyle/>
          <a:p>
            <a:fld id="{2FF2E526-7A7C-4047-8176-34C319947474}" type="datetime1">
              <a:rPr kumimoji="1" lang="zh-CN" altLang="en-US" smtClean="0"/>
              <a:t>2024/9/11</a:t>
            </a:fld>
            <a:endParaRPr kumimoji="1" lang="zh-CN" altLang="en-US"/>
          </a:p>
        </p:txBody>
      </p:sp>
      <p:sp>
        <p:nvSpPr>
          <p:cNvPr id="5" name="页脚占位符 4">
            <a:extLst>
              <a:ext uri="{FF2B5EF4-FFF2-40B4-BE49-F238E27FC236}">
                <a16:creationId xmlns:a16="http://schemas.microsoft.com/office/drawing/2014/main" id="{A403BDE9-7E86-0440-BF3B-5A27573F817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03F5C4-4989-4346-9CC0-D5A80F9DA2C7}"/>
              </a:ext>
            </a:extLst>
          </p:cNvPr>
          <p:cNvSpPr>
            <a:spLocks noGrp="1"/>
          </p:cNvSpPr>
          <p:nvPr>
            <p:ph type="sldNum" sz="quarter" idx="12"/>
          </p:nvPr>
        </p:nvSpPr>
        <p:spPr/>
        <p:txBody>
          <a:bodyPr/>
          <a:lstStyle/>
          <a:p>
            <a:fld id="{12A23114-081F-834E-85E1-95956C796665}" type="slidenum">
              <a:rPr kumimoji="1" lang="zh-CN" altLang="en-US" smtClean="0"/>
              <a:t>‹#›</a:t>
            </a:fld>
            <a:endParaRPr kumimoji="1" lang="zh-CN" altLang="en-US"/>
          </a:p>
        </p:txBody>
      </p:sp>
    </p:spTree>
    <p:extLst>
      <p:ext uri="{BB962C8B-B14F-4D97-AF65-F5344CB8AC3E}">
        <p14:creationId xmlns:p14="http://schemas.microsoft.com/office/powerpoint/2010/main" val="31165367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C86695-E808-E154-9DFE-A48F5F697121}"/>
              </a:ext>
            </a:extLst>
          </p:cNvPr>
          <p:cNvSpPr>
            <a:spLocks noGrp="1"/>
          </p:cNvSpPr>
          <p:nvPr>
            <p:ph type="title"/>
          </p:nvPr>
        </p:nvSpPr>
        <p:spPr>
          <a:xfrm>
            <a:off x="939114" y="365126"/>
            <a:ext cx="8427308" cy="821124"/>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54BCBBB6-97A5-B81D-7D88-FF3B1EB2B182}"/>
              </a:ext>
            </a:extLst>
          </p:cNvPr>
          <p:cNvSpPr>
            <a:spLocks noGrp="1"/>
          </p:cNvSpPr>
          <p:nvPr>
            <p:ph type="body" idx="1"/>
          </p:nvPr>
        </p:nvSpPr>
        <p:spPr>
          <a:xfrm>
            <a:off x="939114" y="1523267"/>
            <a:ext cx="10515600" cy="4351338"/>
          </a:xfrm>
          <a:prstGeom prst="rect">
            <a:avLst/>
          </a:prstGeom>
        </p:spPr>
        <p:txBody>
          <a:bodyPr vert="horz" lIns="91440" tIns="45720" rIns="91440" bIns="45720" rtlCol="0">
            <a:normAutofit/>
          </a:bodyPr>
          <a:lstStyle/>
          <a:p>
            <a:pPr lvl="0"/>
            <a:endParaRPr kumimoji="1" lang="zh-CN" altLang="en-US" dirty="0"/>
          </a:p>
        </p:txBody>
      </p:sp>
      <p:sp>
        <p:nvSpPr>
          <p:cNvPr id="6" name="灯片编号占位符 5">
            <a:extLst>
              <a:ext uri="{FF2B5EF4-FFF2-40B4-BE49-F238E27FC236}">
                <a16:creationId xmlns:a16="http://schemas.microsoft.com/office/drawing/2014/main" id="{22098714-BFB0-D7C4-4496-15AAEA14857C}"/>
              </a:ext>
            </a:extLst>
          </p:cNvPr>
          <p:cNvSpPr>
            <a:spLocks noGrp="1"/>
          </p:cNvSpPr>
          <p:nvPr>
            <p:ph type="sldNum" sz="quarter" idx="4"/>
          </p:nvPr>
        </p:nvSpPr>
        <p:spPr>
          <a:xfrm>
            <a:off x="8711514" y="6211622"/>
            <a:ext cx="2743200" cy="365125"/>
          </a:xfrm>
          <a:prstGeom prst="rect">
            <a:avLst/>
          </a:prstGeom>
        </p:spPr>
        <p:txBody>
          <a:bodyPr vert="horz" lIns="91440" tIns="45720" rIns="91440" bIns="45720" rtlCol="0" anchor="ctr"/>
          <a:lstStyle>
            <a:lvl1pPr algn="r">
              <a:defRPr sz="1400">
                <a:solidFill>
                  <a:schemeClr val="tx1">
                    <a:tint val="75000"/>
                  </a:schemeClr>
                </a:solidFill>
                <a:latin typeface="Times New Roman" panose="02020603050405020304" pitchFamily="18" charset="0"/>
                <a:cs typeface="Times New Roman" panose="02020603050405020304" pitchFamily="18" charset="0"/>
              </a:defRPr>
            </a:lvl1pPr>
          </a:lstStyle>
          <a:p>
            <a:fld id="{F56ABC50-C693-6145-8FE9-48A83A944B62}" type="slidenum">
              <a:rPr kumimoji="1" lang="zh-CN" altLang="en-US" smtClean="0"/>
              <a:pPr/>
              <a:t>‹#›</a:t>
            </a:fld>
            <a:endParaRPr kumimoji="1" lang="zh-CN" altLang="en-US"/>
          </a:p>
        </p:txBody>
      </p:sp>
      <p:sp>
        <p:nvSpPr>
          <p:cNvPr id="7" name="燕尾形 6">
            <a:extLst>
              <a:ext uri="{FF2B5EF4-FFF2-40B4-BE49-F238E27FC236}">
                <a16:creationId xmlns:a16="http://schemas.microsoft.com/office/drawing/2014/main" id="{766ED8BC-BDEA-937C-E50F-4015881E3DE8}"/>
              </a:ext>
            </a:extLst>
          </p:cNvPr>
          <p:cNvSpPr/>
          <p:nvPr userDrawn="1"/>
        </p:nvSpPr>
        <p:spPr>
          <a:xfrm>
            <a:off x="0" y="347867"/>
            <a:ext cx="838200" cy="693654"/>
          </a:xfrm>
          <a:prstGeom prst="chevron">
            <a:avLst/>
          </a:prstGeom>
          <a:solidFill>
            <a:srgbClr val="8B001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75C2C92E-D84C-EC55-A779-15667CC79DAD}"/>
              </a:ext>
            </a:extLst>
          </p:cNvPr>
          <p:cNvSpPr/>
          <p:nvPr userDrawn="1"/>
        </p:nvSpPr>
        <p:spPr>
          <a:xfrm>
            <a:off x="11976000" y="346599"/>
            <a:ext cx="216000" cy="693654"/>
          </a:xfrm>
          <a:prstGeom prst="rect">
            <a:avLst/>
          </a:prstGeom>
          <a:solidFill>
            <a:srgbClr val="8B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04A29942-883F-9F8C-D730-AD0B9EF2420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88956" y="168794"/>
            <a:ext cx="2787044" cy="1049263"/>
          </a:xfrm>
          <a:prstGeom prst="rect">
            <a:avLst/>
          </a:prstGeom>
        </p:spPr>
      </p:pic>
    </p:spTree>
    <p:extLst>
      <p:ext uri="{BB962C8B-B14F-4D97-AF65-F5344CB8AC3E}">
        <p14:creationId xmlns:p14="http://schemas.microsoft.com/office/powerpoint/2010/main" val="954310496"/>
      </p:ext>
    </p:extLst>
  </p:cSld>
  <p:clrMap bg1="lt1" tx1="dk1" bg2="lt2" tx2="dk2" accent1="accent1" accent2="accent2" accent3="accent3" accent4="accent4" accent5="accent5" accent6="accent6" hlink="hlink" folHlink="folHlink"/>
  <p:sldLayoutIdLst>
    <p:sldLayoutId id="2147483652" r:id="rId1"/>
    <p:sldLayoutId id="2147483658" r:id="rId2"/>
    <p:sldLayoutId id="2147483657" r:id="rId3"/>
    <p:sldLayoutId id="2147483659" r:id="rId4"/>
    <p:sldLayoutId id="2147483662" r:id="rId5"/>
  </p:sldLayoutIdLst>
  <p:hf hdr="0" ftr="0" dt="0"/>
  <p:txStyles>
    <p:title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66451-9FAB-13D8-7D14-D3650BD66CF1}"/>
              </a:ext>
            </a:extLst>
          </p:cNvPr>
          <p:cNvSpPr>
            <a:spLocks noGrp="1"/>
          </p:cNvSpPr>
          <p:nvPr>
            <p:ph type="ctrTitle"/>
          </p:nvPr>
        </p:nvSpPr>
        <p:spPr>
          <a:xfrm>
            <a:off x="3295299" y="1041400"/>
            <a:ext cx="9144000" cy="2387600"/>
          </a:xfrm>
        </p:spPr>
        <p:txBody>
          <a:bodyPr>
            <a:normAutofit/>
          </a:bodyPr>
          <a:lstStyle/>
          <a:p>
            <a:r>
              <a:rPr kumimoji="1" lang="zh-CN" altLang="en-US" sz="7200" b="1" dirty="0"/>
              <a:t>证券业</a:t>
            </a:r>
            <a:endParaRPr kumimoji="1" lang="zh-CN" altLang="en-US" sz="5400" b="1" dirty="0"/>
          </a:p>
        </p:txBody>
      </p:sp>
      <p:sp>
        <p:nvSpPr>
          <p:cNvPr id="3" name="副标题 2">
            <a:extLst>
              <a:ext uri="{FF2B5EF4-FFF2-40B4-BE49-F238E27FC236}">
                <a16:creationId xmlns:a16="http://schemas.microsoft.com/office/drawing/2014/main" id="{A633DB09-3770-8E32-D92E-B47C1464255B}"/>
              </a:ext>
            </a:extLst>
          </p:cNvPr>
          <p:cNvSpPr>
            <a:spLocks noGrp="1"/>
          </p:cNvSpPr>
          <p:nvPr>
            <p:ph type="subTitle" idx="1"/>
          </p:nvPr>
        </p:nvSpPr>
        <p:spPr>
          <a:xfrm>
            <a:off x="3295299" y="3521075"/>
            <a:ext cx="9144000" cy="1655762"/>
          </a:xfrm>
        </p:spPr>
        <p:txBody>
          <a:bodyPr>
            <a:normAutofit/>
          </a:bodyPr>
          <a:lstStyle/>
          <a:p>
            <a:r>
              <a:rPr kumimoji="1" lang="zh-CN" altLang="en-US" sz="3200" dirty="0"/>
              <a:t>中金公司、华泰证券、东方财富证券</a:t>
            </a:r>
            <a:endParaRPr kumimoji="1" lang="en-US" altLang="zh-CN" sz="3200" dirty="0"/>
          </a:p>
        </p:txBody>
      </p:sp>
      <p:sp>
        <p:nvSpPr>
          <p:cNvPr id="4" name="灯片编号占位符 3">
            <a:extLst>
              <a:ext uri="{FF2B5EF4-FFF2-40B4-BE49-F238E27FC236}">
                <a16:creationId xmlns:a16="http://schemas.microsoft.com/office/drawing/2014/main" id="{022CED36-69E2-A134-EE04-FBDC048899CF}"/>
              </a:ext>
            </a:extLst>
          </p:cNvPr>
          <p:cNvSpPr>
            <a:spLocks noGrp="1"/>
          </p:cNvSpPr>
          <p:nvPr>
            <p:ph type="sldNum" sz="quarter" idx="12"/>
          </p:nvPr>
        </p:nvSpPr>
        <p:spPr/>
        <p:txBody>
          <a:bodyPr/>
          <a:lstStyle/>
          <a:p>
            <a:fld id="{F56ABC50-C693-6145-8FE9-48A83A944B62}" type="slidenum">
              <a:rPr kumimoji="1" lang="zh-CN" altLang="en-US" smtClean="0"/>
              <a:t>1</a:t>
            </a:fld>
            <a:endParaRPr kumimoji="1" lang="zh-CN" altLang="en-US"/>
          </a:p>
        </p:txBody>
      </p:sp>
      <p:pic>
        <p:nvPicPr>
          <p:cNvPr id="5" name="图片 4">
            <a:extLst>
              <a:ext uri="{FF2B5EF4-FFF2-40B4-BE49-F238E27FC236}">
                <a16:creationId xmlns:a16="http://schemas.microsoft.com/office/drawing/2014/main" id="{A81E7DAA-15E1-01FA-82B3-FA965D0F256E}"/>
              </a:ext>
            </a:extLst>
          </p:cNvPr>
          <p:cNvPicPr>
            <a:picLocks noChangeAspect="1"/>
          </p:cNvPicPr>
          <p:nvPr/>
        </p:nvPicPr>
        <p:blipFill rotWithShape="1">
          <a:blip r:embed="rId3">
            <a:extLst>
              <a:ext uri="{28A0092B-C50C-407E-A947-70E740481C1C}">
                <a14:useLocalDpi xmlns:a14="http://schemas.microsoft.com/office/drawing/2010/main" val="0"/>
              </a:ext>
            </a:extLst>
          </a:blip>
          <a:srcRect l="61708" t="11204" r="12891" b="4771"/>
          <a:stretch/>
        </p:blipFill>
        <p:spPr>
          <a:xfrm>
            <a:off x="1218032" y="0"/>
            <a:ext cx="3106671" cy="6858000"/>
          </a:xfrm>
          <a:prstGeom prst="rect">
            <a:avLst/>
          </a:prstGeom>
        </p:spPr>
      </p:pic>
    </p:spTree>
    <p:extLst>
      <p:ext uri="{BB962C8B-B14F-4D97-AF65-F5344CB8AC3E}">
        <p14:creationId xmlns:p14="http://schemas.microsoft.com/office/powerpoint/2010/main" val="997704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lstStyle/>
          <a:p>
            <a:r>
              <a:rPr lang="zh-CN" altLang="en-US" dirty="0"/>
              <a:t>案例引入</a:t>
            </a:r>
            <a:r>
              <a:rPr lang="en-US" altLang="zh-CN" dirty="0"/>
              <a:t>3</a:t>
            </a:r>
            <a:r>
              <a:rPr lang="zh-CN" altLang="en-US" dirty="0"/>
              <a:t>：券商行业总体描述</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10</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1800" dirty="0"/>
              <a:t>大型</a:t>
            </a:r>
            <a:r>
              <a:rPr lang="zh-CN" altLang="en-US" sz="2000" dirty="0"/>
              <a:t>券商中，华泰证券营收、净利增速较高。分业务来看，华泰证券去年财富管理、机构服务、投资管理、国际业务等主营业务均实现正增长。年报还显示，</a:t>
            </a:r>
            <a:r>
              <a:rPr lang="en-US" altLang="zh-CN" sz="2000" dirty="0"/>
              <a:t>2023</a:t>
            </a:r>
            <a:r>
              <a:rPr lang="zh-CN" altLang="en-US" sz="2000" dirty="0"/>
              <a:t>年华泰证券服务客户规模超</a:t>
            </a:r>
            <a:r>
              <a:rPr lang="en-US" altLang="zh-CN" sz="2000" dirty="0"/>
              <a:t>2100</a:t>
            </a:r>
            <a:r>
              <a:rPr lang="zh-CN" altLang="en-US" sz="2000" dirty="0"/>
              <a:t>万，客户账户资产</a:t>
            </a:r>
            <a:r>
              <a:rPr lang="en-US" altLang="zh-CN" sz="2000" dirty="0"/>
              <a:t>4.94</a:t>
            </a:r>
            <a:r>
              <a:rPr lang="zh-CN" altLang="en-US" sz="2000" dirty="0"/>
              <a:t>万亿元。华泰国际总资产规模也突破</a:t>
            </a:r>
            <a:r>
              <a:rPr lang="en-US" altLang="zh-CN" sz="2000" dirty="0"/>
              <a:t>2000</a:t>
            </a:r>
            <a:r>
              <a:rPr lang="zh-CN" altLang="en-US" sz="2000" dirty="0"/>
              <a:t>亿港元。此外，申万宏源</a:t>
            </a:r>
            <a:r>
              <a:rPr lang="en-US" altLang="zh-CN" sz="2000" dirty="0"/>
              <a:t>2023</a:t>
            </a:r>
            <a:r>
              <a:rPr lang="zh-CN" altLang="en-US" sz="2000" dirty="0"/>
              <a:t>年归母净利润达</a:t>
            </a:r>
            <a:r>
              <a:rPr lang="en-US" altLang="zh-CN" sz="2000" dirty="0"/>
              <a:t>46.06</a:t>
            </a:r>
            <a:r>
              <a:rPr lang="zh-CN" altLang="en-US" sz="2000" dirty="0"/>
              <a:t>亿元，同比大增</a:t>
            </a:r>
            <a:r>
              <a:rPr lang="en-US" altLang="zh-CN" sz="2000" dirty="0"/>
              <a:t>65%</a:t>
            </a:r>
            <a:r>
              <a:rPr lang="zh-CN" altLang="en-US" sz="2000" dirty="0"/>
              <a:t>。</a:t>
            </a:r>
          </a:p>
          <a:p>
            <a:r>
              <a:rPr lang="zh-CN" altLang="en-US" sz="2000" dirty="0"/>
              <a:t>中型券商中，净利润增幅较大的是光大证券，在</a:t>
            </a:r>
            <a:r>
              <a:rPr lang="en-US" altLang="zh-CN" sz="2000" dirty="0"/>
              <a:t>2023</a:t>
            </a:r>
            <a:r>
              <a:rPr lang="zh-CN" altLang="en-US" sz="2000" dirty="0"/>
              <a:t>年实现了净利润</a:t>
            </a:r>
            <a:r>
              <a:rPr lang="en-US" altLang="zh-CN" sz="2000" dirty="0"/>
              <a:t>42.71</a:t>
            </a:r>
            <a:r>
              <a:rPr lang="zh-CN" altLang="en-US" sz="2000" dirty="0"/>
              <a:t>亿元，不过公司扣非后的净利润仅为</a:t>
            </a:r>
            <a:r>
              <a:rPr lang="en-US" altLang="zh-CN" sz="2000" dirty="0"/>
              <a:t>18.73</a:t>
            </a:r>
            <a:r>
              <a:rPr lang="zh-CN" altLang="en-US" sz="2000" dirty="0"/>
              <a:t>亿元。光大证券年报显示，因全资子公司光大资本签署执行和解协议等事项，形成非经常性损益</a:t>
            </a:r>
            <a:r>
              <a:rPr lang="en-US" altLang="zh-CN" sz="2000" dirty="0"/>
              <a:t>21.3</a:t>
            </a:r>
            <a:r>
              <a:rPr lang="zh-CN" altLang="en-US" sz="2000" dirty="0"/>
              <a:t>亿元。去年</a:t>
            </a:r>
            <a:r>
              <a:rPr lang="en-US" altLang="zh-CN" sz="2000" dirty="0"/>
              <a:t>9</a:t>
            </a:r>
            <a:r>
              <a:rPr lang="zh-CN" altLang="en-US" sz="2000" dirty="0"/>
              <a:t>月，光大资本以</a:t>
            </a:r>
            <a:r>
              <a:rPr lang="en-US" altLang="zh-CN" sz="2000" dirty="0"/>
              <a:t>26.4</a:t>
            </a:r>
            <a:r>
              <a:rPr lang="zh-CN" altLang="en-US" sz="2000" dirty="0"/>
              <a:t>亿元与招商银行、华瑞银行和解，而光大证券前期已就</a:t>
            </a:r>
            <a:r>
              <a:rPr lang="en-US" altLang="zh-CN" sz="2000" dirty="0"/>
              <a:t>MPS</a:t>
            </a:r>
            <a:r>
              <a:rPr lang="zh-CN" altLang="en-US" sz="2000" dirty="0"/>
              <a:t>相关诉讼事项计提了相应的预计负债及资产减值准备，因此得以回血。</a:t>
            </a:r>
          </a:p>
        </p:txBody>
      </p:sp>
    </p:spTree>
    <p:extLst>
      <p:ext uri="{BB962C8B-B14F-4D97-AF65-F5344CB8AC3E}">
        <p14:creationId xmlns:p14="http://schemas.microsoft.com/office/powerpoint/2010/main" val="33846772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0733B-7ACB-CDF0-E42A-83F16D132CCE}"/>
              </a:ext>
            </a:extLst>
          </p:cNvPr>
          <p:cNvSpPr>
            <a:spLocks noGrp="1"/>
          </p:cNvSpPr>
          <p:nvPr>
            <p:ph type="title"/>
          </p:nvPr>
        </p:nvSpPr>
        <p:spPr/>
        <p:txBody>
          <a:bodyPr/>
          <a:lstStyle/>
          <a:p>
            <a:r>
              <a:rPr kumimoji="1" lang="zh-CN" altLang="en-US" dirty="0"/>
              <a:t>交易性金融资产的会计处理</a:t>
            </a:r>
          </a:p>
        </p:txBody>
      </p:sp>
      <p:sp>
        <p:nvSpPr>
          <p:cNvPr id="3" name="灯片编号占位符 2">
            <a:extLst>
              <a:ext uri="{FF2B5EF4-FFF2-40B4-BE49-F238E27FC236}">
                <a16:creationId xmlns:a16="http://schemas.microsoft.com/office/drawing/2014/main" id="{36F3E443-51E3-71DB-E395-5A166E1F1339}"/>
              </a:ext>
            </a:extLst>
          </p:cNvPr>
          <p:cNvSpPr>
            <a:spLocks noGrp="1"/>
          </p:cNvSpPr>
          <p:nvPr>
            <p:ph type="sldNum" sz="quarter" idx="10"/>
          </p:nvPr>
        </p:nvSpPr>
        <p:spPr/>
        <p:txBody>
          <a:bodyPr/>
          <a:lstStyle/>
          <a:p>
            <a:fld id="{F56ABC50-C693-6145-8FE9-48A83A944B62}" type="slidenum">
              <a:rPr kumimoji="1" lang="zh-CN" altLang="en-US" smtClean="0"/>
              <a:pPr/>
              <a:t>100</a:t>
            </a:fld>
            <a:endParaRPr kumimoji="1" lang="zh-CN" altLang="en-US"/>
          </a:p>
        </p:txBody>
      </p:sp>
      <p:sp>
        <p:nvSpPr>
          <p:cNvPr id="4" name="内容占位符 3">
            <a:extLst>
              <a:ext uri="{FF2B5EF4-FFF2-40B4-BE49-F238E27FC236}">
                <a16:creationId xmlns:a16="http://schemas.microsoft.com/office/drawing/2014/main" id="{02398DBF-2DB0-DC75-6937-A6B92C618AFA}"/>
              </a:ext>
            </a:extLst>
          </p:cNvPr>
          <p:cNvSpPr>
            <a:spLocks noGrp="1"/>
          </p:cNvSpPr>
          <p:nvPr>
            <p:ph sz="quarter" idx="11"/>
          </p:nvPr>
        </p:nvSpPr>
        <p:spPr/>
        <p:txBody>
          <a:bodyPr>
            <a:normAutofit/>
          </a:bodyPr>
          <a:lstStyle/>
          <a:p>
            <a:r>
              <a:rPr kumimoji="1" lang="en-US" altLang="zh-CN" sz="1800" dirty="0"/>
              <a:t>3</a:t>
            </a:r>
            <a:r>
              <a:rPr kumimoji="1" lang="zh-CN" altLang="en-US" sz="1800" dirty="0"/>
              <a:t>月</a:t>
            </a:r>
            <a:r>
              <a:rPr kumimoji="1" lang="en-US" altLang="zh-CN" sz="1800" dirty="0"/>
              <a:t>20</a:t>
            </a:r>
            <a:r>
              <a:rPr kumimoji="1" lang="zh-CN" altLang="en-US" sz="1800" dirty="0"/>
              <a:t>日出售交易性金融资产的税务处理</a:t>
            </a:r>
            <a:endParaRPr kumimoji="1" lang="en-US" altLang="zh-CN" sz="1800" dirty="0"/>
          </a:p>
          <a:p>
            <a:pPr lvl="1">
              <a:lnSpc>
                <a:spcPct val="150000"/>
              </a:lnSpc>
            </a:pPr>
            <a:r>
              <a:rPr kumimoji="1" lang="zh-CN" altLang="en-US" sz="1800" dirty="0">
                <a:latin typeface="Times New Roman" panose="02020603050405020304" pitchFamily="18" charset="0"/>
                <a:cs typeface="Times New Roman" panose="02020603050405020304" pitchFamily="18" charset="0"/>
              </a:rPr>
              <a:t>借：投资收益  </a:t>
            </a:r>
            <a:r>
              <a:rPr kumimoji="1" lang="en-US" altLang="zh-CN" sz="1800" dirty="0">
                <a:latin typeface="Times New Roman" panose="02020603050405020304" pitchFamily="18" charset="0"/>
                <a:cs typeface="Times New Roman" panose="02020603050405020304" pitchFamily="18" charset="0"/>
              </a:rPr>
              <a:t>300/ (1+6%) * 6% = 16.98</a:t>
            </a:r>
          </a:p>
          <a:p>
            <a:pPr lvl="1">
              <a:lnSpc>
                <a:spcPct val="150000"/>
              </a:lnSpc>
            </a:pPr>
            <a:r>
              <a:rPr kumimoji="1" lang="zh-CN" altLang="en-US" sz="1800" dirty="0">
                <a:latin typeface="Times New Roman" panose="02020603050405020304" pitchFamily="18" charset="0"/>
                <a:cs typeface="Times New Roman" panose="02020603050405020304" pitchFamily="18" charset="0"/>
              </a:rPr>
              <a:t>贷：应交税金  </a:t>
            </a:r>
            <a:r>
              <a:rPr kumimoji="1" lang="en-US" altLang="zh-CN" sz="1800" dirty="0">
                <a:latin typeface="Times New Roman" panose="02020603050405020304" pitchFamily="18" charset="0"/>
                <a:cs typeface="Times New Roman" panose="02020603050405020304" pitchFamily="18" charset="0"/>
              </a:rPr>
              <a:t>16.98</a:t>
            </a:r>
          </a:p>
          <a:p>
            <a:pPr lvl="1">
              <a:lnSpc>
                <a:spcPct val="150000"/>
              </a:lnSpc>
            </a:pPr>
            <a:endParaRPr kumimoji="1" lang="en-US" altLang="zh-CN" sz="1800" dirty="0">
              <a:latin typeface="Times New Roman" panose="02020603050405020304" pitchFamily="18" charset="0"/>
              <a:cs typeface="Times New Roman" panose="02020603050405020304" pitchFamily="18" charset="0"/>
            </a:endParaRPr>
          </a:p>
          <a:p>
            <a:pPr marL="342900" lvl="1">
              <a:lnSpc>
                <a:spcPct val="150000"/>
              </a:lnSpc>
              <a:spcBef>
                <a:spcPts val="1000"/>
              </a:spcBef>
              <a:buFont typeface="Wingdings" pitchFamily="2" charset="2"/>
              <a:buChar char="Ø"/>
            </a:pPr>
            <a:r>
              <a:rPr kumimoji="1" lang="zh-CN" altLang="en-US" sz="1800" i="1" dirty="0">
                <a:latin typeface="Times New Roman" panose="02020603050405020304" pitchFamily="18" charset="0"/>
                <a:ea typeface="SimSun" panose="02010600030101010101" pitchFamily="2" charset="-122"/>
                <a:cs typeface="Times New Roman" panose="02020603050405020304" pitchFamily="18" charset="0"/>
              </a:rPr>
              <a:t>注：专业性从事交易性金融资产交易的机构在买入交易性金融资产时，取得的增值税专用发票中会注明进项税额</a:t>
            </a:r>
            <a:r>
              <a:rPr kumimoji="1" lang="zh-CN" altLang="en-US" sz="1800" i="1">
                <a:latin typeface="Times New Roman" panose="02020603050405020304" pitchFamily="18" charset="0"/>
                <a:ea typeface="SimSun" panose="02010600030101010101" pitchFamily="2" charset="-122"/>
                <a:cs typeface="Times New Roman" panose="02020603050405020304" pitchFamily="18" charset="0"/>
              </a:rPr>
              <a:t>，会税处理</a:t>
            </a:r>
            <a:r>
              <a:rPr kumimoji="1" lang="zh-CN" altLang="en-US" sz="1800" i="1" dirty="0">
                <a:latin typeface="Times New Roman" panose="02020603050405020304" pitchFamily="18" charset="0"/>
                <a:ea typeface="SimSun" panose="02010600030101010101" pitchFamily="2" charset="-122"/>
                <a:cs typeface="Times New Roman" panose="02020603050405020304" pitchFamily="18" charset="0"/>
              </a:rPr>
              <a:t>与示例有所不同。</a:t>
            </a:r>
            <a:endParaRPr kumimoji="1" lang="en-US" altLang="zh-CN" sz="1800" i="1" dirty="0">
              <a:latin typeface="Times New Roman" panose="02020603050405020304" pitchFamily="18" charset="0"/>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3537559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01607EF-596E-ADA0-6D55-04380118C483}"/>
              </a:ext>
            </a:extLst>
          </p:cNvPr>
          <p:cNvSpPr>
            <a:spLocks noGrp="1"/>
          </p:cNvSpPr>
          <p:nvPr>
            <p:ph type="sldNum" sz="quarter" idx="12"/>
          </p:nvPr>
        </p:nvSpPr>
        <p:spPr/>
        <p:txBody>
          <a:bodyPr/>
          <a:lstStyle/>
          <a:p>
            <a:fld id="{F56ABC50-C693-6145-8FE9-48A83A944B62}" type="slidenum">
              <a:rPr kumimoji="1" lang="zh-CN" altLang="en-US" smtClean="0"/>
              <a:t>101</a:t>
            </a:fld>
            <a:endParaRPr kumimoji="1" lang="zh-CN" altLang="en-US"/>
          </a:p>
        </p:txBody>
      </p:sp>
      <p:pic>
        <p:nvPicPr>
          <p:cNvPr id="5" name="图片 4">
            <a:extLst>
              <a:ext uri="{FF2B5EF4-FFF2-40B4-BE49-F238E27FC236}">
                <a16:creationId xmlns:a16="http://schemas.microsoft.com/office/drawing/2014/main" id="{40425462-C29E-B289-D438-7410CD4FF835}"/>
              </a:ext>
            </a:extLst>
          </p:cNvPr>
          <p:cNvPicPr>
            <a:picLocks noChangeAspect="1"/>
          </p:cNvPicPr>
          <p:nvPr/>
        </p:nvPicPr>
        <p:blipFill>
          <a:blip r:embed="rId2"/>
          <a:stretch>
            <a:fillRect/>
          </a:stretch>
        </p:blipFill>
        <p:spPr>
          <a:xfrm>
            <a:off x="1360776" y="281253"/>
            <a:ext cx="7724775" cy="6429375"/>
          </a:xfrm>
          <a:prstGeom prst="rect">
            <a:avLst/>
          </a:prstGeom>
        </p:spPr>
      </p:pic>
      <p:sp>
        <p:nvSpPr>
          <p:cNvPr id="2" name="矩形 1">
            <a:extLst>
              <a:ext uri="{FF2B5EF4-FFF2-40B4-BE49-F238E27FC236}">
                <a16:creationId xmlns:a16="http://schemas.microsoft.com/office/drawing/2014/main" id="{244341DF-204F-B641-B250-90772692D6C6}"/>
              </a:ext>
            </a:extLst>
          </p:cNvPr>
          <p:cNvSpPr/>
          <p:nvPr/>
        </p:nvSpPr>
        <p:spPr>
          <a:xfrm>
            <a:off x="4305768" y="1085322"/>
            <a:ext cx="4405746" cy="9305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AA3AFBB1-6436-18C1-3EB3-80DAD4A46A2C}"/>
              </a:ext>
            </a:extLst>
          </p:cNvPr>
          <p:cNvSpPr/>
          <p:nvPr/>
        </p:nvSpPr>
        <p:spPr>
          <a:xfrm>
            <a:off x="4305768" y="2168236"/>
            <a:ext cx="2801614" cy="12607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440281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C12D60C-9562-2C38-91D0-6DBBA3F659BB}"/>
              </a:ext>
            </a:extLst>
          </p:cNvPr>
          <p:cNvSpPr>
            <a:spLocks noGrp="1"/>
          </p:cNvSpPr>
          <p:nvPr>
            <p:ph type="sldNum" sz="quarter" idx="12"/>
          </p:nvPr>
        </p:nvSpPr>
        <p:spPr/>
        <p:txBody>
          <a:bodyPr/>
          <a:lstStyle/>
          <a:p>
            <a:fld id="{F56ABC50-C693-6145-8FE9-48A83A944B62}" type="slidenum">
              <a:rPr kumimoji="1" lang="zh-CN" altLang="en-US" smtClean="0"/>
              <a:t>102</a:t>
            </a:fld>
            <a:endParaRPr kumimoji="1" lang="zh-CN" altLang="en-US"/>
          </a:p>
        </p:txBody>
      </p:sp>
      <p:pic>
        <p:nvPicPr>
          <p:cNvPr id="4" name="图片 3">
            <a:extLst>
              <a:ext uri="{FF2B5EF4-FFF2-40B4-BE49-F238E27FC236}">
                <a16:creationId xmlns:a16="http://schemas.microsoft.com/office/drawing/2014/main" id="{645D043D-8D60-05F3-69FB-D9DE4EBF70AF}"/>
              </a:ext>
            </a:extLst>
          </p:cNvPr>
          <p:cNvPicPr>
            <a:picLocks noChangeAspect="1"/>
          </p:cNvPicPr>
          <p:nvPr/>
        </p:nvPicPr>
        <p:blipFill>
          <a:blip r:embed="rId2"/>
          <a:stretch>
            <a:fillRect/>
          </a:stretch>
        </p:blipFill>
        <p:spPr>
          <a:xfrm>
            <a:off x="850098" y="1217058"/>
            <a:ext cx="9239943" cy="4994564"/>
          </a:xfrm>
          <a:prstGeom prst="rect">
            <a:avLst/>
          </a:prstGeom>
        </p:spPr>
      </p:pic>
      <p:sp>
        <p:nvSpPr>
          <p:cNvPr id="6" name="矩形 5">
            <a:extLst>
              <a:ext uri="{FF2B5EF4-FFF2-40B4-BE49-F238E27FC236}">
                <a16:creationId xmlns:a16="http://schemas.microsoft.com/office/drawing/2014/main" id="{FC1CB9D2-4833-3DEF-FC97-71325A5C6B6C}"/>
              </a:ext>
            </a:extLst>
          </p:cNvPr>
          <p:cNvSpPr/>
          <p:nvPr/>
        </p:nvSpPr>
        <p:spPr>
          <a:xfrm>
            <a:off x="1884685" y="4821381"/>
            <a:ext cx="8205355" cy="290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67466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103</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利润表</a:t>
            </a:r>
          </a:p>
        </p:txBody>
      </p:sp>
    </p:spTree>
    <p:extLst>
      <p:ext uri="{BB962C8B-B14F-4D97-AF65-F5344CB8AC3E}">
        <p14:creationId xmlns:p14="http://schemas.microsoft.com/office/powerpoint/2010/main" val="2076218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9033E01-2E63-72A5-15DA-2C450529409A}"/>
              </a:ext>
            </a:extLst>
          </p:cNvPr>
          <p:cNvSpPr>
            <a:spLocks noGrp="1"/>
          </p:cNvSpPr>
          <p:nvPr>
            <p:ph type="sldNum" sz="quarter" idx="12"/>
          </p:nvPr>
        </p:nvSpPr>
        <p:spPr/>
        <p:txBody>
          <a:bodyPr/>
          <a:lstStyle/>
          <a:p>
            <a:fld id="{F56ABC50-C693-6145-8FE9-48A83A944B62}" type="slidenum">
              <a:rPr kumimoji="1" lang="zh-CN" altLang="en-US" smtClean="0"/>
              <a:t>104</a:t>
            </a:fld>
            <a:endParaRPr kumimoji="1" lang="zh-CN" altLang="en-US"/>
          </a:p>
        </p:txBody>
      </p:sp>
      <p:pic>
        <p:nvPicPr>
          <p:cNvPr id="5" name="图片 4">
            <a:extLst>
              <a:ext uri="{FF2B5EF4-FFF2-40B4-BE49-F238E27FC236}">
                <a16:creationId xmlns:a16="http://schemas.microsoft.com/office/drawing/2014/main" id="{454974C4-A165-6943-2507-9E0E7DBC7F74}"/>
              </a:ext>
            </a:extLst>
          </p:cNvPr>
          <p:cNvPicPr>
            <a:picLocks noChangeAspect="1"/>
          </p:cNvPicPr>
          <p:nvPr/>
        </p:nvPicPr>
        <p:blipFill>
          <a:blip r:embed="rId2"/>
          <a:stretch>
            <a:fillRect/>
          </a:stretch>
        </p:blipFill>
        <p:spPr>
          <a:xfrm>
            <a:off x="2439101" y="0"/>
            <a:ext cx="6524090" cy="6858000"/>
          </a:xfrm>
          <a:prstGeom prst="rect">
            <a:avLst/>
          </a:prstGeom>
        </p:spPr>
      </p:pic>
      <p:sp>
        <p:nvSpPr>
          <p:cNvPr id="2" name="矩形 1">
            <a:extLst>
              <a:ext uri="{FF2B5EF4-FFF2-40B4-BE49-F238E27FC236}">
                <a16:creationId xmlns:a16="http://schemas.microsoft.com/office/drawing/2014/main" id="{383E8B33-019D-71F0-B6FD-C17930EA5BD2}"/>
              </a:ext>
            </a:extLst>
          </p:cNvPr>
          <p:cNvSpPr/>
          <p:nvPr/>
        </p:nvSpPr>
        <p:spPr>
          <a:xfrm>
            <a:off x="2098964" y="585343"/>
            <a:ext cx="6972300" cy="2459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C198EFC-E3CE-5F52-9626-80B6A4E99DAA}"/>
              </a:ext>
            </a:extLst>
          </p:cNvPr>
          <p:cNvSpPr/>
          <p:nvPr/>
        </p:nvSpPr>
        <p:spPr>
          <a:xfrm>
            <a:off x="2089158" y="6562893"/>
            <a:ext cx="6972300" cy="2459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46336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CD29510-671C-86B1-DD7E-5C96B5E313DE}"/>
              </a:ext>
            </a:extLst>
          </p:cNvPr>
          <p:cNvSpPr>
            <a:spLocks noGrp="1"/>
          </p:cNvSpPr>
          <p:nvPr>
            <p:ph type="sldNum" sz="quarter" idx="12"/>
          </p:nvPr>
        </p:nvSpPr>
        <p:spPr/>
        <p:txBody>
          <a:bodyPr/>
          <a:lstStyle/>
          <a:p>
            <a:fld id="{F56ABC50-C693-6145-8FE9-48A83A944B62}" type="slidenum">
              <a:rPr kumimoji="1" lang="zh-CN" altLang="en-US" smtClean="0"/>
              <a:t>105</a:t>
            </a:fld>
            <a:endParaRPr kumimoji="1" lang="zh-CN" altLang="en-US"/>
          </a:p>
        </p:txBody>
      </p:sp>
      <p:pic>
        <p:nvPicPr>
          <p:cNvPr id="5" name="图片 4">
            <a:extLst>
              <a:ext uri="{FF2B5EF4-FFF2-40B4-BE49-F238E27FC236}">
                <a16:creationId xmlns:a16="http://schemas.microsoft.com/office/drawing/2014/main" id="{45ADFF99-8B61-CC4A-08D5-E4373B5B8A35}"/>
              </a:ext>
            </a:extLst>
          </p:cNvPr>
          <p:cNvPicPr>
            <a:picLocks noChangeAspect="1"/>
          </p:cNvPicPr>
          <p:nvPr/>
        </p:nvPicPr>
        <p:blipFill>
          <a:blip r:embed="rId2"/>
          <a:stretch>
            <a:fillRect/>
          </a:stretch>
        </p:blipFill>
        <p:spPr>
          <a:xfrm>
            <a:off x="1707573" y="782372"/>
            <a:ext cx="7467600" cy="5429250"/>
          </a:xfrm>
          <a:prstGeom prst="rect">
            <a:avLst/>
          </a:prstGeom>
        </p:spPr>
      </p:pic>
    </p:spTree>
    <p:extLst>
      <p:ext uri="{BB962C8B-B14F-4D97-AF65-F5344CB8AC3E}">
        <p14:creationId xmlns:p14="http://schemas.microsoft.com/office/powerpoint/2010/main" val="20876549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8C84610-26EE-35BC-AA02-03407B78650D}"/>
              </a:ext>
            </a:extLst>
          </p:cNvPr>
          <p:cNvSpPr>
            <a:spLocks noGrp="1"/>
          </p:cNvSpPr>
          <p:nvPr>
            <p:ph type="sldNum" sz="quarter" idx="12"/>
          </p:nvPr>
        </p:nvSpPr>
        <p:spPr/>
        <p:txBody>
          <a:bodyPr/>
          <a:lstStyle/>
          <a:p>
            <a:fld id="{F56ABC50-C693-6145-8FE9-48A83A944B62}" type="slidenum">
              <a:rPr kumimoji="1" lang="zh-CN" altLang="en-US" smtClean="0"/>
              <a:t>106</a:t>
            </a:fld>
            <a:endParaRPr kumimoji="1" lang="zh-CN" altLang="en-US"/>
          </a:p>
        </p:txBody>
      </p:sp>
      <p:pic>
        <p:nvPicPr>
          <p:cNvPr id="4" name="图片 3">
            <a:extLst>
              <a:ext uri="{FF2B5EF4-FFF2-40B4-BE49-F238E27FC236}">
                <a16:creationId xmlns:a16="http://schemas.microsoft.com/office/drawing/2014/main" id="{25FFC94B-8F0E-7986-9C24-EFB9A2F846DE}"/>
              </a:ext>
            </a:extLst>
          </p:cNvPr>
          <p:cNvPicPr>
            <a:picLocks noChangeAspect="1"/>
          </p:cNvPicPr>
          <p:nvPr/>
        </p:nvPicPr>
        <p:blipFill rotWithShape="1">
          <a:blip r:embed="rId2"/>
          <a:srcRect b="34455"/>
          <a:stretch/>
        </p:blipFill>
        <p:spPr>
          <a:xfrm>
            <a:off x="555480" y="1171239"/>
            <a:ext cx="10440531" cy="4813925"/>
          </a:xfrm>
          <a:prstGeom prst="rect">
            <a:avLst/>
          </a:prstGeom>
        </p:spPr>
      </p:pic>
      <p:sp>
        <p:nvSpPr>
          <p:cNvPr id="2" name="矩形 1">
            <a:extLst>
              <a:ext uri="{FF2B5EF4-FFF2-40B4-BE49-F238E27FC236}">
                <a16:creationId xmlns:a16="http://schemas.microsoft.com/office/drawing/2014/main" id="{86E8F0ED-691E-F84D-D458-CB9434752920}"/>
              </a:ext>
            </a:extLst>
          </p:cNvPr>
          <p:cNvSpPr/>
          <p:nvPr/>
        </p:nvSpPr>
        <p:spPr>
          <a:xfrm>
            <a:off x="865314" y="4139034"/>
            <a:ext cx="10221786" cy="12330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4169B43-D5C6-24D9-3C9A-A53485491644}"/>
              </a:ext>
            </a:extLst>
          </p:cNvPr>
          <p:cNvSpPr txBox="1"/>
          <p:nvPr/>
        </p:nvSpPr>
        <p:spPr>
          <a:xfrm>
            <a:off x="1301461" y="1796102"/>
            <a:ext cx="6094268" cy="400110"/>
          </a:xfrm>
          <a:prstGeom prst="rect">
            <a:avLst/>
          </a:prstGeom>
          <a:noFill/>
          <a:ln>
            <a:solidFill>
              <a:srgbClr val="C00000"/>
            </a:solidFill>
          </a:ln>
        </p:spPr>
        <p:txBody>
          <a:bodyPr wrap="square">
            <a:spAutoFit/>
          </a:bodyPr>
          <a:lstStyle/>
          <a:p>
            <a:r>
              <a:rPr lang="zh-CN" altLang="zh-CN" sz="2000" dirty="0">
                <a:effectLst/>
                <a:latin typeface="宋体" panose="02010600030101010101" pitchFamily="2" charset="-122"/>
                <a:ea typeface="宋体" panose="02010600030101010101" pitchFamily="2" charset="-122"/>
                <a:cs typeface="Times New Roman" panose="02020603050405020304" pitchFamily="18" charset="0"/>
              </a:rPr>
              <a:t>利息支出先上升加大，财报原因：因为境外利率上升</a:t>
            </a:r>
            <a:endParaRPr lang="zh-CN" altLang="en-US" sz="2000" dirty="0">
              <a:latin typeface="宋体" panose="02010600030101010101" pitchFamily="2" charset="-122"/>
              <a:ea typeface="宋体" panose="02010600030101010101" pitchFamily="2" charset="-122"/>
            </a:endParaRPr>
          </a:p>
        </p:txBody>
      </p:sp>
      <p:sp>
        <p:nvSpPr>
          <p:cNvPr id="8" name="矩形 7">
            <a:extLst>
              <a:ext uri="{FF2B5EF4-FFF2-40B4-BE49-F238E27FC236}">
                <a16:creationId xmlns:a16="http://schemas.microsoft.com/office/drawing/2014/main" id="{D61367E9-BE51-8228-75CA-912724402B07}"/>
              </a:ext>
            </a:extLst>
          </p:cNvPr>
          <p:cNvSpPr/>
          <p:nvPr/>
        </p:nvSpPr>
        <p:spPr>
          <a:xfrm>
            <a:off x="819770" y="2745460"/>
            <a:ext cx="10221786" cy="7805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52433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E22D1CB-0A5F-E2C7-5372-D9543579CD7C}"/>
              </a:ext>
            </a:extLst>
          </p:cNvPr>
          <p:cNvSpPr>
            <a:spLocks noGrp="1"/>
          </p:cNvSpPr>
          <p:nvPr>
            <p:ph type="sldNum" sz="quarter" idx="12"/>
          </p:nvPr>
        </p:nvSpPr>
        <p:spPr/>
        <p:txBody>
          <a:bodyPr/>
          <a:lstStyle/>
          <a:p>
            <a:fld id="{F56ABC50-C693-6145-8FE9-48A83A944B62}" type="slidenum">
              <a:rPr kumimoji="1" lang="zh-CN" altLang="en-US" smtClean="0"/>
              <a:t>107</a:t>
            </a:fld>
            <a:endParaRPr kumimoji="1" lang="zh-CN" altLang="en-US"/>
          </a:p>
        </p:txBody>
      </p:sp>
      <p:pic>
        <p:nvPicPr>
          <p:cNvPr id="5" name="图片 4">
            <a:extLst>
              <a:ext uri="{FF2B5EF4-FFF2-40B4-BE49-F238E27FC236}">
                <a16:creationId xmlns:a16="http://schemas.microsoft.com/office/drawing/2014/main" id="{58165C70-4296-5192-ABDE-61AC7392F0CA}"/>
              </a:ext>
            </a:extLst>
          </p:cNvPr>
          <p:cNvPicPr>
            <a:picLocks noChangeAspect="1"/>
          </p:cNvPicPr>
          <p:nvPr/>
        </p:nvPicPr>
        <p:blipFill>
          <a:blip r:embed="rId2"/>
          <a:stretch>
            <a:fillRect/>
          </a:stretch>
        </p:blipFill>
        <p:spPr>
          <a:xfrm>
            <a:off x="85989" y="121006"/>
            <a:ext cx="5723945" cy="6615988"/>
          </a:xfrm>
          <a:prstGeom prst="rect">
            <a:avLst/>
          </a:prstGeom>
        </p:spPr>
      </p:pic>
      <p:pic>
        <p:nvPicPr>
          <p:cNvPr id="8" name="图片 7">
            <a:extLst>
              <a:ext uri="{FF2B5EF4-FFF2-40B4-BE49-F238E27FC236}">
                <a16:creationId xmlns:a16="http://schemas.microsoft.com/office/drawing/2014/main" id="{9A8BC84A-4321-6946-A891-F4D2DDC9E4E5}"/>
              </a:ext>
            </a:extLst>
          </p:cNvPr>
          <p:cNvPicPr>
            <a:picLocks noChangeAspect="1"/>
          </p:cNvPicPr>
          <p:nvPr/>
        </p:nvPicPr>
        <p:blipFill>
          <a:blip r:embed="rId3"/>
          <a:stretch>
            <a:fillRect/>
          </a:stretch>
        </p:blipFill>
        <p:spPr>
          <a:xfrm>
            <a:off x="6114786" y="1214755"/>
            <a:ext cx="5991225" cy="3371850"/>
          </a:xfrm>
          <a:prstGeom prst="rect">
            <a:avLst/>
          </a:prstGeom>
        </p:spPr>
      </p:pic>
      <p:sp>
        <p:nvSpPr>
          <p:cNvPr id="2" name="矩形 1">
            <a:extLst>
              <a:ext uri="{FF2B5EF4-FFF2-40B4-BE49-F238E27FC236}">
                <a16:creationId xmlns:a16="http://schemas.microsoft.com/office/drawing/2014/main" id="{A0110D6D-EEA0-D185-57D9-0A27779B0BCE}"/>
              </a:ext>
            </a:extLst>
          </p:cNvPr>
          <p:cNvSpPr/>
          <p:nvPr/>
        </p:nvSpPr>
        <p:spPr>
          <a:xfrm>
            <a:off x="85989" y="3335481"/>
            <a:ext cx="5608229" cy="290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1C863F9-9716-1301-B4F6-5A31ACF9F8E6}"/>
              </a:ext>
            </a:extLst>
          </p:cNvPr>
          <p:cNvSpPr txBox="1"/>
          <p:nvPr/>
        </p:nvSpPr>
        <p:spPr>
          <a:xfrm>
            <a:off x="6011743" y="4999003"/>
            <a:ext cx="6094268" cy="707886"/>
          </a:xfrm>
          <a:prstGeom prst="rect">
            <a:avLst/>
          </a:prstGeom>
          <a:noFill/>
          <a:ln>
            <a:solidFill>
              <a:srgbClr val="FF0000"/>
            </a:solidFill>
          </a:ln>
        </p:spPr>
        <p:txBody>
          <a:bodyPr wrap="square">
            <a:spAutoFit/>
          </a:bodyPr>
          <a:lstStyle/>
          <a:p>
            <a:r>
              <a:rPr lang="zh-CN" altLang="en-US" sz="2000" dirty="0">
                <a:effectLst/>
                <a:latin typeface="宋体" panose="02010600030101010101" pitchFamily="2" charset="-122"/>
                <a:ea typeface="宋体" panose="02010600030101010101" pitchFamily="2" charset="-122"/>
                <a:cs typeface="Times New Roman" panose="02020603050405020304" pitchFamily="18" charset="0"/>
              </a:rPr>
              <a:t>手续费净收入下降部分主要</a:t>
            </a:r>
            <a:r>
              <a:rPr lang="zh-CN" altLang="en-US" sz="2000" dirty="0">
                <a:latin typeface="宋体" panose="02010600030101010101" pitchFamily="2" charset="-122"/>
                <a:ea typeface="宋体" panose="02010600030101010101" pitchFamily="2" charset="-122"/>
                <a:cs typeface="Times New Roman" panose="02020603050405020304" pitchFamily="18" charset="0"/>
              </a:rPr>
              <a:t>来自</a:t>
            </a:r>
            <a:r>
              <a:rPr lang="zh-CN" altLang="en-US" sz="2000" dirty="0">
                <a:effectLst/>
                <a:latin typeface="宋体" panose="02010600030101010101" pitchFamily="2" charset="-122"/>
                <a:ea typeface="宋体" panose="02010600030101010101" pitchFamily="2" charset="-122"/>
                <a:cs typeface="Times New Roman" panose="02020603050405020304" pitchFamily="18" charset="0"/>
              </a:rPr>
              <a:t>投资银行部分手续费净收入的下降</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552644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CD29510-671C-86B1-DD7E-5C96B5E313DE}"/>
              </a:ext>
            </a:extLst>
          </p:cNvPr>
          <p:cNvSpPr>
            <a:spLocks noGrp="1"/>
          </p:cNvSpPr>
          <p:nvPr>
            <p:ph type="sldNum" sz="quarter" idx="12"/>
          </p:nvPr>
        </p:nvSpPr>
        <p:spPr/>
        <p:txBody>
          <a:bodyPr/>
          <a:lstStyle/>
          <a:p>
            <a:fld id="{F56ABC50-C693-6145-8FE9-48A83A944B62}" type="slidenum">
              <a:rPr kumimoji="1" lang="zh-CN" altLang="en-US" smtClean="0"/>
              <a:t>108</a:t>
            </a:fld>
            <a:endParaRPr kumimoji="1" lang="zh-CN" altLang="en-US"/>
          </a:p>
        </p:txBody>
      </p:sp>
      <p:pic>
        <p:nvPicPr>
          <p:cNvPr id="4" name="图片 3">
            <a:extLst>
              <a:ext uri="{FF2B5EF4-FFF2-40B4-BE49-F238E27FC236}">
                <a16:creationId xmlns:a16="http://schemas.microsoft.com/office/drawing/2014/main" id="{BCD3D5B5-E728-5225-BD8F-1BF6752AF6A8}"/>
              </a:ext>
            </a:extLst>
          </p:cNvPr>
          <p:cNvPicPr>
            <a:picLocks noChangeAspect="1"/>
          </p:cNvPicPr>
          <p:nvPr/>
        </p:nvPicPr>
        <p:blipFill>
          <a:blip r:embed="rId2"/>
          <a:stretch>
            <a:fillRect/>
          </a:stretch>
        </p:blipFill>
        <p:spPr>
          <a:xfrm>
            <a:off x="1880056" y="472060"/>
            <a:ext cx="8431888" cy="6104687"/>
          </a:xfrm>
          <a:prstGeom prst="rect">
            <a:avLst/>
          </a:prstGeom>
        </p:spPr>
      </p:pic>
      <p:sp>
        <p:nvSpPr>
          <p:cNvPr id="6" name="矩形 5">
            <a:extLst>
              <a:ext uri="{FF2B5EF4-FFF2-40B4-BE49-F238E27FC236}">
                <a16:creationId xmlns:a16="http://schemas.microsoft.com/office/drawing/2014/main" id="{87BB32F3-B3E4-CBA1-8AEE-35CAF8469FF9}"/>
              </a:ext>
            </a:extLst>
          </p:cNvPr>
          <p:cNvSpPr/>
          <p:nvPr/>
        </p:nvSpPr>
        <p:spPr>
          <a:xfrm>
            <a:off x="1756063" y="1716761"/>
            <a:ext cx="9181583" cy="2886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CD8437F-0168-B324-DC9A-33EAC2270287}"/>
              </a:ext>
            </a:extLst>
          </p:cNvPr>
          <p:cNvSpPr/>
          <p:nvPr/>
        </p:nvSpPr>
        <p:spPr>
          <a:xfrm>
            <a:off x="1756063" y="2253625"/>
            <a:ext cx="9181583" cy="2886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FE56E93-0C27-8E88-380C-4CDDD92E3F9E}"/>
              </a:ext>
            </a:extLst>
          </p:cNvPr>
          <p:cNvSpPr/>
          <p:nvPr/>
        </p:nvSpPr>
        <p:spPr>
          <a:xfrm>
            <a:off x="1756062" y="3284658"/>
            <a:ext cx="9181583" cy="2886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上 9">
            <a:extLst>
              <a:ext uri="{FF2B5EF4-FFF2-40B4-BE49-F238E27FC236}">
                <a16:creationId xmlns:a16="http://schemas.microsoft.com/office/drawing/2014/main" id="{19E4E257-4393-84C2-3136-5ADB12554310}"/>
              </a:ext>
            </a:extLst>
          </p:cNvPr>
          <p:cNvSpPr/>
          <p:nvPr/>
        </p:nvSpPr>
        <p:spPr>
          <a:xfrm>
            <a:off x="1350818" y="1641764"/>
            <a:ext cx="228600" cy="36368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上 10">
            <a:extLst>
              <a:ext uri="{FF2B5EF4-FFF2-40B4-BE49-F238E27FC236}">
                <a16:creationId xmlns:a16="http://schemas.microsoft.com/office/drawing/2014/main" id="{2CA78353-C964-0FB9-6D15-E1D99AC5A6B5}"/>
              </a:ext>
            </a:extLst>
          </p:cNvPr>
          <p:cNvSpPr/>
          <p:nvPr/>
        </p:nvSpPr>
        <p:spPr>
          <a:xfrm>
            <a:off x="1326921" y="2178628"/>
            <a:ext cx="228600" cy="36368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E23C3461-9BD2-55E0-5B3C-08B58C48478F}"/>
              </a:ext>
            </a:extLst>
          </p:cNvPr>
          <p:cNvSpPr/>
          <p:nvPr/>
        </p:nvSpPr>
        <p:spPr>
          <a:xfrm>
            <a:off x="1326921" y="3206198"/>
            <a:ext cx="228600" cy="36368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94139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26A2868-F8B5-5A47-1EC5-F36DDBDD7A28}"/>
              </a:ext>
            </a:extLst>
          </p:cNvPr>
          <p:cNvPicPr>
            <a:picLocks noChangeAspect="1"/>
          </p:cNvPicPr>
          <p:nvPr/>
        </p:nvPicPr>
        <p:blipFill>
          <a:blip r:embed="rId2"/>
          <a:stretch>
            <a:fillRect/>
          </a:stretch>
        </p:blipFill>
        <p:spPr>
          <a:xfrm>
            <a:off x="835602" y="1634403"/>
            <a:ext cx="10095982" cy="3589193"/>
          </a:xfrm>
          <a:prstGeom prst="rect">
            <a:avLst/>
          </a:prstGeom>
        </p:spPr>
      </p:pic>
      <p:sp>
        <p:nvSpPr>
          <p:cNvPr id="3" name="灯片编号占位符 2">
            <a:extLst>
              <a:ext uri="{FF2B5EF4-FFF2-40B4-BE49-F238E27FC236}">
                <a16:creationId xmlns:a16="http://schemas.microsoft.com/office/drawing/2014/main" id="{AB9764E7-C13F-2AF1-B3CD-4716BA898BAF}"/>
              </a:ext>
            </a:extLst>
          </p:cNvPr>
          <p:cNvSpPr>
            <a:spLocks noGrp="1"/>
          </p:cNvSpPr>
          <p:nvPr>
            <p:ph type="sldNum" sz="quarter" idx="12"/>
          </p:nvPr>
        </p:nvSpPr>
        <p:spPr/>
        <p:txBody>
          <a:bodyPr/>
          <a:lstStyle/>
          <a:p>
            <a:fld id="{F56ABC50-C693-6145-8FE9-48A83A944B62}" type="slidenum">
              <a:rPr kumimoji="1" lang="zh-CN" altLang="en-US" smtClean="0"/>
              <a:t>109</a:t>
            </a:fld>
            <a:endParaRPr kumimoji="1" lang="zh-CN" altLang="en-US"/>
          </a:p>
        </p:txBody>
      </p:sp>
      <p:pic>
        <p:nvPicPr>
          <p:cNvPr id="4" name="图片 3">
            <a:extLst>
              <a:ext uri="{FF2B5EF4-FFF2-40B4-BE49-F238E27FC236}">
                <a16:creationId xmlns:a16="http://schemas.microsoft.com/office/drawing/2014/main" id="{FFCEE5ED-2A6E-7762-F3D5-73FE3FE163EA}"/>
              </a:ext>
            </a:extLst>
          </p:cNvPr>
          <p:cNvPicPr>
            <a:picLocks noChangeAspect="1"/>
          </p:cNvPicPr>
          <p:nvPr/>
        </p:nvPicPr>
        <p:blipFill>
          <a:blip r:embed="rId3"/>
          <a:stretch>
            <a:fillRect/>
          </a:stretch>
        </p:blipFill>
        <p:spPr>
          <a:xfrm>
            <a:off x="835602" y="1113101"/>
            <a:ext cx="10085243" cy="466725"/>
          </a:xfrm>
          <a:prstGeom prst="rect">
            <a:avLst/>
          </a:prstGeom>
        </p:spPr>
      </p:pic>
      <p:sp>
        <p:nvSpPr>
          <p:cNvPr id="5" name="矩形 4">
            <a:extLst>
              <a:ext uri="{FF2B5EF4-FFF2-40B4-BE49-F238E27FC236}">
                <a16:creationId xmlns:a16="http://schemas.microsoft.com/office/drawing/2014/main" id="{ABEDA4CD-F30A-2512-7A58-8426E6AF7F15}"/>
              </a:ext>
            </a:extLst>
          </p:cNvPr>
          <p:cNvSpPr/>
          <p:nvPr/>
        </p:nvSpPr>
        <p:spPr>
          <a:xfrm>
            <a:off x="531004" y="2234642"/>
            <a:ext cx="10694437" cy="19944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0290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lstStyle/>
          <a:p>
            <a:r>
              <a:rPr lang="zh-CN" altLang="en-US" dirty="0"/>
              <a:t>案例引入</a:t>
            </a:r>
            <a:r>
              <a:rPr lang="en-US" altLang="zh-CN" dirty="0"/>
              <a:t>3</a:t>
            </a:r>
            <a:r>
              <a:rPr lang="zh-CN" altLang="en-US" dirty="0"/>
              <a:t>：券商行业总体描述</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11</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从已公布年报的上市券商整体业绩来看，</a:t>
            </a:r>
            <a:r>
              <a:rPr lang="en-US" altLang="zh-CN" sz="2000" dirty="0"/>
              <a:t>2023</a:t>
            </a:r>
            <a:r>
              <a:rPr lang="zh-CN" altLang="en-US" sz="2000" dirty="0"/>
              <a:t>年经纪、投行、资管、信用业务均相比</a:t>
            </a:r>
            <a:r>
              <a:rPr lang="en-US" altLang="zh-CN" sz="2000" dirty="0"/>
              <a:t>2022</a:t>
            </a:r>
            <a:r>
              <a:rPr lang="zh-CN" altLang="en-US" sz="2000" dirty="0"/>
              <a:t>年有所下滑，而</a:t>
            </a:r>
            <a:r>
              <a:rPr lang="zh-CN" altLang="en-US" sz="2000" b="1" dirty="0"/>
              <a:t>自营业务成为支撑券商业绩的强力支撑。</a:t>
            </a:r>
          </a:p>
          <a:p>
            <a:r>
              <a:rPr lang="en-US" altLang="zh-CN" sz="2000" dirty="0"/>
              <a:t>18</a:t>
            </a:r>
            <a:r>
              <a:rPr lang="zh-CN" altLang="en-US" sz="2000" dirty="0"/>
              <a:t>家券商中，仅海通证券、国元证券、中金公司</a:t>
            </a:r>
            <a:r>
              <a:rPr lang="en-US" altLang="zh-CN" sz="2000" dirty="0"/>
              <a:t>3</a:t>
            </a:r>
            <a:r>
              <a:rPr lang="zh-CN" altLang="en-US" sz="2000" dirty="0"/>
              <a:t>家券商自营业务净收入下滑，其余</a:t>
            </a:r>
            <a:r>
              <a:rPr lang="en-US" altLang="zh-CN" sz="2000" dirty="0"/>
              <a:t>15</a:t>
            </a:r>
            <a:r>
              <a:rPr lang="zh-CN" altLang="en-US" sz="2000" dirty="0"/>
              <a:t>家券商均实现较大幅度正增长。具体来看，中信证券、华泰证券、中金公司暂居前三，自营业务净收入分别为</a:t>
            </a:r>
            <a:r>
              <a:rPr lang="en-US" altLang="zh-CN" sz="2000" dirty="0"/>
              <a:t>218.46</a:t>
            </a:r>
            <a:r>
              <a:rPr lang="zh-CN" altLang="en-US" sz="2000" dirty="0"/>
              <a:t>亿元、</a:t>
            </a:r>
            <a:r>
              <a:rPr lang="en-US" altLang="zh-CN" sz="2000" dirty="0"/>
              <a:t>116.70</a:t>
            </a:r>
            <a:r>
              <a:rPr lang="zh-CN" altLang="en-US" sz="2000" dirty="0"/>
              <a:t>亿元、</a:t>
            </a:r>
            <a:r>
              <a:rPr lang="en-US" altLang="zh-CN" sz="2000" dirty="0"/>
              <a:t>105.56</a:t>
            </a:r>
            <a:r>
              <a:rPr lang="zh-CN" altLang="en-US" sz="2000" dirty="0"/>
              <a:t>亿元。国海证券自营业务净收入增幅最大，同比增长</a:t>
            </a:r>
            <a:r>
              <a:rPr lang="en-US" altLang="zh-CN" sz="2000" dirty="0"/>
              <a:t>219%</a:t>
            </a:r>
            <a:r>
              <a:rPr lang="zh-CN" altLang="en-US" sz="2000" dirty="0"/>
              <a:t>；广发证券、光大证券同比增幅也超</a:t>
            </a:r>
            <a:r>
              <a:rPr lang="en-US" altLang="zh-CN" sz="2000" dirty="0"/>
              <a:t>100%</a:t>
            </a:r>
            <a:r>
              <a:rPr lang="zh-CN" altLang="en-US" sz="2000" dirty="0"/>
              <a:t>。</a:t>
            </a:r>
          </a:p>
        </p:txBody>
      </p:sp>
    </p:spTree>
    <p:extLst>
      <p:ext uri="{BB962C8B-B14F-4D97-AF65-F5344CB8AC3E}">
        <p14:creationId xmlns:p14="http://schemas.microsoft.com/office/powerpoint/2010/main" val="10011190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215EFC7-8FA0-C2DD-B96A-EF8344C0F0B9}"/>
              </a:ext>
            </a:extLst>
          </p:cNvPr>
          <p:cNvPicPr>
            <a:picLocks noChangeAspect="1"/>
          </p:cNvPicPr>
          <p:nvPr/>
        </p:nvPicPr>
        <p:blipFill>
          <a:blip r:embed="rId2"/>
          <a:stretch>
            <a:fillRect/>
          </a:stretch>
        </p:blipFill>
        <p:spPr>
          <a:xfrm>
            <a:off x="1052512" y="1662112"/>
            <a:ext cx="10086975" cy="3533775"/>
          </a:xfrm>
          <a:prstGeom prst="rect">
            <a:avLst/>
          </a:prstGeom>
        </p:spPr>
      </p:pic>
      <p:sp>
        <p:nvSpPr>
          <p:cNvPr id="3" name="灯片编号占位符 2">
            <a:extLst>
              <a:ext uri="{FF2B5EF4-FFF2-40B4-BE49-F238E27FC236}">
                <a16:creationId xmlns:a16="http://schemas.microsoft.com/office/drawing/2014/main" id="{AB9764E7-C13F-2AF1-B3CD-4716BA898BAF}"/>
              </a:ext>
            </a:extLst>
          </p:cNvPr>
          <p:cNvSpPr>
            <a:spLocks noGrp="1"/>
          </p:cNvSpPr>
          <p:nvPr>
            <p:ph type="sldNum" sz="quarter" idx="12"/>
          </p:nvPr>
        </p:nvSpPr>
        <p:spPr/>
        <p:txBody>
          <a:bodyPr/>
          <a:lstStyle/>
          <a:p>
            <a:fld id="{F56ABC50-C693-6145-8FE9-48A83A944B62}" type="slidenum">
              <a:rPr kumimoji="1" lang="zh-CN" altLang="en-US" smtClean="0"/>
              <a:t>110</a:t>
            </a:fld>
            <a:endParaRPr kumimoji="1" lang="zh-CN" altLang="en-US"/>
          </a:p>
        </p:txBody>
      </p:sp>
      <p:sp>
        <p:nvSpPr>
          <p:cNvPr id="5" name="矩形 4">
            <a:extLst>
              <a:ext uri="{FF2B5EF4-FFF2-40B4-BE49-F238E27FC236}">
                <a16:creationId xmlns:a16="http://schemas.microsoft.com/office/drawing/2014/main" id="{ABEDA4CD-F30A-2512-7A58-8426E6AF7F15}"/>
              </a:ext>
            </a:extLst>
          </p:cNvPr>
          <p:cNvSpPr/>
          <p:nvPr/>
        </p:nvSpPr>
        <p:spPr>
          <a:xfrm>
            <a:off x="1052512" y="2867891"/>
            <a:ext cx="10405461" cy="5611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上 7">
            <a:extLst>
              <a:ext uri="{FF2B5EF4-FFF2-40B4-BE49-F238E27FC236}">
                <a16:creationId xmlns:a16="http://schemas.microsoft.com/office/drawing/2014/main" id="{34D0CE1F-E83A-60AC-8FCF-8D5E2E47C153}"/>
              </a:ext>
            </a:extLst>
          </p:cNvPr>
          <p:cNvSpPr/>
          <p:nvPr/>
        </p:nvSpPr>
        <p:spPr>
          <a:xfrm>
            <a:off x="571500" y="2712027"/>
            <a:ext cx="301336" cy="89361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68447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A915A7-46AB-381D-C6C9-EA0510B275DA}"/>
              </a:ext>
            </a:extLst>
          </p:cNvPr>
          <p:cNvSpPr>
            <a:spLocks noGrp="1"/>
          </p:cNvSpPr>
          <p:nvPr>
            <p:ph type="sldNum" sz="quarter" idx="10"/>
          </p:nvPr>
        </p:nvSpPr>
        <p:spPr/>
        <p:txBody>
          <a:bodyPr/>
          <a:lstStyle/>
          <a:p>
            <a:fld id="{F56ABC50-C693-6145-8FE9-48A83A944B62}" type="slidenum">
              <a:rPr kumimoji="1" lang="zh-CN" altLang="en-US" smtClean="0"/>
              <a:pPr/>
              <a:t>111</a:t>
            </a:fld>
            <a:endParaRPr kumimoji="1" lang="zh-CN" altLang="en-US"/>
          </a:p>
        </p:txBody>
      </p:sp>
      <p:pic>
        <p:nvPicPr>
          <p:cNvPr id="4" name="图片 3">
            <a:extLst>
              <a:ext uri="{FF2B5EF4-FFF2-40B4-BE49-F238E27FC236}">
                <a16:creationId xmlns:a16="http://schemas.microsoft.com/office/drawing/2014/main" id="{B84821AA-833D-DF77-287A-F3C7BFD20B74}"/>
              </a:ext>
            </a:extLst>
          </p:cNvPr>
          <p:cNvPicPr>
            <a:picLocks noChangeAspect="1"/>
          </p:cNvPicPr>
          <p:nvPr/>
        </p:nvPicPr>
        <p:blipFill>
          <a:blip r:embed="rId2"/>
          <a:stretch>
            <a:fillRect/>
          </a:stretch>
        </p:blipFill>
        <p:spPr>
          <a:xfrm>
            <a:off x="2011939" y="560023"/>
            <a:ext cx="6962775" cy="2533650"/>
          </a:xfrm>
          <a:prstGeom prst="rect">
            <a:avLst/>
          </a:prstGeom>
        </p:spPr>
      </p:pic>
      <p:pic>
        <p:nvPicPr>
          <p:cNvPr id="8" name="图片 7">
            <a:extLst>
              <a:ext uri="{FF2B5EF4-FFF2-40B4-BE49-F238E27FC236}">
                <a16:creationId xmlns:a16="http://schemas.microsoft.com/office/drawing/2014/main" id="{925402E8-DFCF-7D3D-EE6E-326E6041F80B}"/>
              </a:ext>
            </a:extLst>
          </p:cNvPr>
          <p:cNvPicPr>
            <a:picLocks noChangeAspect="1"/>
          </p:cNvPicPr>
          <p:nvPr/>
        </p:nvPicPr>
        <p:blipFill>
          <a:blip r:embed="rId3"/>
          <a:stretch>
            <a:fillRect/>
          </a:stretch>
        </p:blipFill>
        <p:spPr>
          <a:xfrm>
            <a:off x="2011939" y="3547747"/>
            <a:ext cx="6991350" cy="2209800"/>
          </a:xfrm>
          <a:prstGeom prst="rect">
            <a:avLst/>
          </a:prstGeom>
        </p:spPr>
      </p:pic>
      <p:sp>
        <p:nvSpPr>
          <p:cNvPr id="6" name="矩形 5">
            <a:extLst>
              <a:ext uri="{FF2B5EF4-FFF2-40B4-BE49-F238E27FC236}">
                <a16:creationId xmlns:a16="http://schemas.microsoft.com/office/drawing/2014/main" id="{725B7276-9191-1355-25BC-F8829292012A}"/>
              </a:ext>
            </a:extLst>
          </p:cNvPr>
          <p:cNvSpPr/>
          <p:nvPr/>
        </p:nvSpPr>
        <p:spPr>
          <a:xfrm>
            <a:off x="1708040" y="1345470"/>
            <a:ext cx="8205355" cy="4813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9E491A05-9BB3-68DE-7861-C1A29F520DDA}"/>
              </a:ext>
            </a:extLst>
          </p:cNvPr>
          <p:cNvSpPr/>
          <p:nvPr/>
        </p:nvSpPr>
        <p:spPr>
          <a:xfrm>
            <a:off x="1708040" y="4322617"/>
            <a:ext cx="8205355" cy="2335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134673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112</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现金流量表</a:t>
            </a:r>
          </a:p>
        </p:txBody>
      </p:sp>
    </p:spTree>
    <p:extLst>
      <p:ext uri="{BB962C8B-B14F-4D97-AF65-F5344CB8AC3E}">
        <p14:creationId xmlns:p14="http://schemas.microsoft.com/office/powerpoint/2010/main" val="2193281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308C203-79A2-76E0-FCE9-E5F0F92CA1E1}"/>
              </a:ext>
            </a:extLst>
          </p:cNvPr>
          <p:cNvSpPr>
            <a:spLocks noGrp="1"/>
          </p:cNvSpPr>
          <p:nvPr>
            <p:ph type="sldNum" sz="quarter" idx="12"/>
          </p:nvPr>
        </p:nvSpPr>
        <p:spPr/>
        <p:txBody>
          <a:bodyPr/>
          <a:lstStyle/>
          <a:p>
            <a:fld id="{F56ABC50-C693-6145-8FE9-48A83A944B62}" type="slidenum">
              <a:rPr kumimoji="1" lang="zh-CN" altLang="en-US" smtClean="0"/>
              <a:t>113</a:t>
            </a:fld>
            <a:endParaRPr kumimoji="1" lang="zh-CN" altLang="en-US"/>
          </a:p>
        </p:txBody>
      </p:sp>
      <p:pic>
        <p:nvPicPr>
          <p:cNvPr id="9" name="图片 8">
            <a:extLst>
              <a:ext uri="{FF2B5EF4-FFF2-40B4-BE49-F238E27FC236}">
                <a16:creationId xmlns:a16="http://schemas.microsoft.com/office/drawing/2014/main" id="{747BAA2E-AC5F-C4EC-4131-8B5B76DB0B50}"/>
              </a:ext>
            </a:extLst>
          </p:cNvPr>
          <p:cNvPicPr>
            <a:picLocks noChangeAspect="1"/>
          </p:cNvPicPr>
          <p:nvPr/>
        </p:nvPicPr>
        <p:blipFill>
          <a:blip r:embed="rId2"/>
          <a:stretch>
            <a:fillRect/>
          </a:stretch>
        </p:blipFill>
        <p:spPr>
          <a:xfrm>
            <a:off x="1474643" y="1868222"/>
            <a:ext cx="8715375" cy="4343400"/>
          </a:xfrm>
          <a:prstGeom prst="rect">
            <a:avLst/>
          </a:prstGeom>
        </p:spPr>
      </p:pic>
      <p:pic>
        <p:nvPicPr>
          <p:cNvPr id="11" name="图片 10">
            <a:extLst>
              <a:ext uri="{FF2B5EF4-FFF2-40B4-BE49-F238E27FC236}">
                <a16:creationId xmlns:a16="http://schemas.microsoft.com/office/drawing/2014/main" id="{8A4B870F-66F0-6B77-C6C9-72384794EC8A}"/>
              </a:ext>
            </a:extLst>
          </p:cNvPr>
          <p:cNvPicPr>
            <a:picLocks noChangeAspect="1"/>
          </p:cNvPicPr>
          <p:nvPr/>
        </p:nvPicPr>
        <p:blipFill>
          <a:blip r:embed="rId3"/>
          <a:stretch>
            <a:fillRect/>
          </a:stretch>
        </p:blipFill>
        <p:spPr>
          <a:xfrm>
            <a:off x="1455593" y="1353872"/>
            <a:ext cx="8734425" cy="514350"/>
          </a:xfrm>
          <a:prstGeom prst="rect">
            <a:avLst/>
          </a:prstGeom>
        </p:spPr>
      </p:pic>
      <p:sp>
        <p:nvSpPr>
          <p:cNvPr id="12" name="矩形 11">
            <a:extLst>
              <a:ext uri="{FF2B5EF4-FFF2-40B4-BE49-F238E27FC236}">
                <a16:creationId xmlns:a16="http://schemas.microsoft.com/office/drawing/2014/main" id="{1B53CDAB-E575-8F3D-41C2-A9A6D68864F7}"/>
              </a:ext>
            </a:extLst>
          </p:cNvPr>
          <p:cNvSpPr/>
          <p:nvPr/>
        </p:nvSpPr>
        <p:spPr>
          <a:xfrm>
            <a:off x="7221682" y="1810095"/>
            <a:ext cx="3075710" cy="31796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927716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308C203-79A2-76E0-FCE9-E5F0F92CA1E1}"/>
              </a:ext>
            </a:extLst>
          </p:cNvPr>
          <p:cNvSpPr>
            <a:spLocks noGrp="1"/>
          </p:cNvSpPr>
          <p:nvPr>
            <p:ph type="sldNum" sz="quarter" idx="12"/>
          </p:nvPr>
        </p:nvSpPr>
        <p:spPr/>
        <p:txBody>
          <a:bodyPr/>
          <a:lstStyle/>
          <a:p>
            <a:fld id="{F56ABC50-C693-6145-8FE9-48A83A944B62}" type="slidenum">
              <a:rPr kumimoji="1" lang="zh-CN" altLang="en-US" smtClean="0"/>
              <a:t>114</a:t>
            </a:fld>
            <a:endParaRPr kumimoji="1" lang="zh-CN" altLang="en-US"/>
          </a:p>
        </p:txBody>
      </p:sp>
      <p:pic>
        <p:nvPicPr>
          <p:cNvPr id="5" name="图片 4">
            <a:extLst>
              <a:ext uri="{FF2B5EF4-FFF2-40B4-BE49-F238E27FC236}">
                <a16:creationId xmlns:a16="http://schemas.microsoft.com/office/drawing/2014/main" id="{E51596EB-9743-9AB8-E542-8461EED071DB}"/>
              </a:ext>
            </a:extLst>
          </p:cNvPr>
          <p:cNvPicPr>
            <a:picLocks noChangeAspect="1"/>
          </p:cNvPicPr>
          <p:nvPr/>
        </p:nvPicPr>
        <p:blipFill rotWithShape="1">
          <a:blip r:embed="rId2"/>
          <a:srcRect b="39580"/>
          <a:stretch/>
        </p:blipFill>
        <p:spPr>
          <a:xfrm>
            <a:off x="1390296" y="626059"/>
            <a:ext cx="8137577" cy="5347385"/>
          </a:xfrm>
          <a:prstGeom prst="rect">
            <a:avLst/>
          </a:prstGeom>
        </p:spPr>
      </p:pic>
    </p:spTree>
    <p:extLst>
      <p:ext uri="{BB962C8B-B14F-4D97-AF65-F5344CB8AC3E}">
        <p14:creationId xmlns:p14="http://schemas.microsoft.com/office/powerpoint/2010/main" val="6103952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308C203-79A2-76E0-FCE9-E5F0F92CA1E1}"/>
              </a:ext>
            </a:extLst>
          </p:cNvPr>
          <p:cNvSpPr>
            <a:spLocks noGrp="1"/>
          </p:cNvSpPr>
          <p:nvPr>
            <p:ph type="sldNum" sz="quarter" idx="12"/>
          </p:nvPr>
        </p:nvSpPr>
        <p:spPr/>
        <p:txBody>
          <a:bodyPr/>
          <a:lstStyle/>
          <a:p>
            <a:fld id="{F56ABC50-C693-6145-8FE9-48A83A944B62}" type="slidenum">
              <a:rPr kumimoji="1" lang="zh-CN" altLang="en-US" smtClean="0"/>
              <a:t>115</a:t>
            </a:fld>
            <a:endParaRPr kumimoji="1" lang="zh-CN" altLang="en-US"/>
          </a:p>
        </p:txBody>
      </p:sp>
      <p:pic>
        <p:nvPicPr>
          <p:cNvPr id="5" name="图片 4">
            <a:extLst>
              <a:ext uri="{FF2B5EF4-FFF2-40B4-BE49-F238E27FC236}">
                <a16:creationId xmlns:a16="http://schemas.microsoft.com/office/drawing/2014/main" id="{E51596EB-9743-9AB8-E542-8461EED071DB}"/>
              </a:ext>
            </a:extLst>
          </p:cNvPr>
          <p:cNvPicPr>
            <a:picLocks noChangeAspect="1"/>
          </p:cNvPicPr>
          <p:nvPr/>
        </p:nvPicPr>
        <p:blipFill rotWithShape="1">
          <a:blip r:embed="rId2"/>
          <a:srcRect l="1" t="61036" r="-1196"/>
          <a:stretch/>
        </p:blipFill>
        <p:spPr>
          <a:xfrm>
            <a:off x="760376" y="1483360"/>
            <a:ext cx="10335577" cy="4328160"/>
          </a:xfrm>
          <a:prstGeom prst="rect">
            <a:avLst/>
          </a:prstGeom>
        </p:spPr>
      </p:pic>
    </p:spTree>
    <p:extLst>
      <p:ext uri="{BB962C8B-B14F-4D97-AF65-F5344CB8AC3E}">
        <p14:creationId xmlns:p14="http://schemas.microsoft.com/office/powerpoint/2010/main" val="8313074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2BA5801-9359-444C-F988-5CC3352737B6}"/>
              </a:ext>
            </a:extLst>
          </p:cNvPr>
          <p:cNvSpPr>
            <a:spLocks noGrp="1"/>
          </p:cNvSpPr>
          <p:nvPr>
            <p:ph type="sldNum" sz="quarter" idx="12"/>
          </p:nvPr>
        </p:nvSpPr>
        <p:spPr/>
        <p:txBody>
          <a:bodyPr/>
          <a:lstStyle/>
          <a:p>
            <a:fld id="{F56ABC50-C693-6145-8FE9-48A83A944B62}" type="slidenum">
              <a:rPr kumimoji="1" lang="zh-CN" altLang="en-US" smtClean="0"/>
              <a:t>116</a:t>
            </a:fld>
            <a:endParaRPr kumimoji="1" lang="zh-CN" altLang="en-US"/>
          </a:p>
        </p:txBody>
      </p:sp>
      <p:pic>
        <p:nvPicPr>
          <p:cNvPr id="5" name="图片 4">
            <a:extLst>
              <a:ext uri="{FF2B5EF4-FFF2-40B4-BE49-F238E27FC236}">
                <a16:creationId xmlns:a16="http://schemas.microsoft.com/office/drawing/2014/main" id="{A90DA445-EB08-71AF-1E5F-9FB5BB478F88}"/>
              </a:ext>
            </a:extLst>
          </p:cNvPr>
          <p:cNvPicPr>
            <a:picLocks noChangeAspect="1"/>
          </p:cNvPicPr>
          <p:nvPr/>
        </p:nvPicPr>
        <p:blipFill>
          <a:blip r:embed="rId2"/>
          <a:stretch>
            <a:fillRect/>
          </a:stretch>
        </p:blipFill>
        <p:spPr>
          <a:xfrm>
            <a:off x="1839191" y="293040"/>
            <a:ext cx="6425478" cy="6564960"/>
          </a:xfrm>
          <a:prstGeom prst="rect">
            <a:avLst/>
          </a:prstGeom>
        </p:spPr>
      </p:pic>
    </p:spTree>
    <p:extLst>
      <p:ext uri="{BB962C8B-B14F-4D97-AF65-F5344CB8AC3E}">
        <p14:creationId xmlns:p14="http://schemas.microsoft.com/office/powerpoint/2010/main" val="23766563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117</a:t>
            </a:fld>
            <a:endParaRPr kumimoji="1" lang="zh-CN" altLang="en-US"/>
          </a:p>
        </p:txBody>
      </p:sp>
      <p:sp>
        <p:nvSpPr>
          <p:cNvPr id="4" name="内容占位符 3">
            <a:extLst>
              <a:ext uri="{FF2B5EF4-FFF2-40B4-BE49-F238E27FC236}">
                <a16:creationId xmlns:a16="http://schemas.microsoft.com/office/drawing/2014/main" id="{C0E0E41C-71FC-72D2-3EEB-C3BFAC6651B1}"/>
              </a:ext>
            </a:extLst>
          </p:cNvPr>
          <p:cNvSpPr>
            <a:spLocks noGrp="1"/>
          </p:cNvSpPr>
          <p:nvPr>
            <p:ph sz="quarter" idx="11"/>
          </p:nvPr>
        </p:nvSpPr>
        <p:spPr/>
        <p:txBody>
          <a:bodyPr/>
          <a:lstStyle/>
          <a:p>
            <a:endParaRPr kumimoji="1" lang="zh-CN" altLang="en-US"/>
          </a:p>
        </p:txBody>
      </p:sp>
      <p:sp>
        <p:nvSpPr>
          <p:cNvPr id="6" name="标题 1">
            <a:extLst>
              <a:ext uri="{FF2B5EF4-FFF2-40B4-BE49-F238E27FC236}">
                <a16:creationId xmlns:a16="http://schemas.microsoft.com/office/drawing/2014/main" id="{B7188886-1897-BCAA-3411-9B4C3A11BFDC}"/>
              </a:ext>
            </a:extLst>
          </p:cNvPr>
          <p:cNvSpPr>
            <a:spLocks noGrp="1"/>
          </p:cNvSpPr>
          <p:nvPr>
            <p:ph type="title"/>
          </p:nvPr>
        </p:nvSpPr>
        <p:spPr>
          <a:xfrm>
            <a:off x="939114" y="365126"/>
            <a:ext cx="8427308" cy="821124"/>
          </a:xfrm>
        </p:spPr>
        <p:txBody>
          <a:bodyPr/>
          <a:lstStyle/>
          <a:p>
            <a:r>
              <a:rPr kumimoji="1" lang="zh-CN" altLang="en-US" dirty="0"/>
              <a:t>中金公司总结与复盘</a:t>
            </a:r>
          </a:p>
        </p:txBody>
      </p:sp>
    </p:spTree>
    <p:extLst>
      <p:ext uri="{BB962C8B-B14F-4D97-AF65-F5344CB8AC3E}">
        <p14:creationId xmlns:p14="http://schemas.microsoft.com/office/powerpoint/2010/main" val="20379152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E0C7C-650B-B50D-4FA7-378364ADDA4C}"/>
              </a:ext>
            </a:extLst>
          </p:cNvPr>
          <p:cNvSpPr>
            <a:spLocks noGrp="1"/>
          </p:cNvSpPr>
          <p:nvPr>
            <p:ph type="ctrTitle"/>
          </p:nvPr>
        </p:nvSpPr>
        <p:spPr>
          <a:xfrm>
            <a:off x="1524000" y="1626885"/>
            <a:ext cx="9144000" cy="2387600"/>
          </a:xfrm>
        </p:spPr>
        <p:txBody>
          <a:bodyPr/>
          <a:lstStyle/>
          <a:p>
            <a:r>
              <a:rPr kumimoji="1" lang="zh-CN" altLang="en-US" dirty="0"/>
              <a:t>华泰证券</a:t>
            </a:r>
            <a:r>
              <a:rPr kumimoji="1" lang="en-US" altLang="zh-CN" dirty="0"/>
              <a:t>2023</a:t>
            </a:r>
            <a:r>
              <a:rPr kumimoji="1" lang="zh-CN" altLang="en-US" dirty="0"/>
              <a:t>年年报</a:t>
            </a:r>
          </a:p>
        </p:txBody>
      </p:sp>
      <p:sp>
        <p:nvSpPr>
          <p:cNvPr id="4" name="灯片编号占位符 3">
            <a:extLst>
              <a:ext uri="{FF2B5EF4-FFF2-40B4-BE49-F238E27FC236}">
                <a16:creationId xmlns:a16="http://schemas.microsoft.com/office/drawing/2014/main" id="{E8EB701A-B99A-B1C5-5186-FB347682E779}"/>
              </a:ext>
            </a:extLst>
          </p:cNvPr>
          <p:cNvSpPr>
            <a:spLocks noGrp="1"/>
          </p:cNvSpPr>
          <p:nvPr>
            <p:ph type="sldNum" sz="quarter" idx="12"/>
          </p:nvPr>
        </p:nvSpPr>
        <p:spPr/>
        <p:txBody>
          <a:bodyPr/>
          <a:lstStyle/>
          <a:p>
            <a:fld id="{F56ABC50-C693-6145-8FE9-48A83A944B62}" type="slidenum">
              <a:rPr kumimoji="1" lang="zh-CN" altLang="en-US" smtClean="0"/>
              <a:t>118</a:t>
            </a:fld>
            <a:endParaRPr kumimoji="1" lang="zh-CN" altLang="en-US"/>
          </a:p>
        </p:txBody>
      </p:sp>
      <p:pic>
        <p:nvPicPr>
          <p:cNvPr id="6" name="图片 5">
            <a:extLst>
              <a:ext uri="{FF2B5EF4-FFF2-40B4-BE49-F238E27FC236}">
                <a16:creationId xmlns:a16="http://schemas.microsoft.com/office/drawing/2014/main" id="{B9436F66-A935-A6D9-84A2-8258B3651384}"/>
              </a:ext>
            </a:extLst>
          </p:cNvPr>
          <p:cNvPicPr>
            <a:picLocks noChangeAspect="1"/>
          </p:cNvPicPr>
          <p:nvPr/>
        </p:nvPicPr>
        <p:blipFill>
          <a:blip r:embed="rId2"/>
          <a:stretch>
            <a:fillRect/>
          </a:stretch>
        </p:blipFill>
        <p:spPr>
          <a:xfrm>
            <a:off x="3902074" y="1626886"/>
            <a:ext cx="3738245" cy="1244902"/>
          </a:xfrm>
          <a:prstGeom prst="rect">
            <a:avLst/>
          </a:prstGeom>
        </p:spPr>
      </p:pic>
    </p:spTree>
    <p:extLst>
      <p:ext uri="{BB962C8B-B14F-4D97-AF65-F5344CB8AC3E}">
        <p14:creationId xmlns:p14="http://schemas.microsoft.com/office/powerpoint/2010/main" val="13281852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8A814-E2BF-FFE3-79BD-B39D2B36C0EC}"/>
              </a:ext>
            </a:extLst>
          </p:cNvPr>
          <p:cNvSpPr>
            <a:spLocks noGrp="1"/>
          </p:cNvSpPr>
          <p:nvPr>
            <p:ph type="title"/>
          </p:nvPr>
        </p:nvSpPr>
        <p:spPr/>
        <p:txBody>
          <a:bodyPr>
            <a:normAutofit/>
          </a:bodyPr>
          <a:lstStyle/>
          <a:p>
            <a:r>
              <a:rPr kumimoji="1" lang="zh-CN" altLang="en-US" dirty="0"/>
              <a:t>华泰证券年报分析目录</a:t>
            </a:r>
          </a:p>
        </p:txBody>
      </p:sp>
      <p:sp>
        <p:nvSpPr>
          <p:cNvPr id="3" name="灯片编号占位符 2">
            <a:extLst>
              <a:ext uri="{FF2B5EF4-FFF2-40B4-BE49-F238E27FC236}">
                <a16:creationId xmlns:a16="http://schemas.microsoft.com/office/drawing/2014/main" id="{C8301324-F0EF-CFE1-1A8C-CE9C166E5D0C}"/>
              </a:ext>
            </a:extLst>
          </p:cNvPr>
          <p:cNvSpPr>
            <a:spLocks noGrp="1"/>
          </p:cNvSpPr>
          <p:nvPr>
            <p:ph type="sldNum" sz="quarter" idx="10"/>
          </p:nvPr>
        </p:nvSpPr>
        <p:spPr/>
        <p:txBody>
          <a:bodyPr/>
          <a:lstStyle/>
          <a:p>
            <a:fld id="{F56ABC50-C693-6145-8FE9-48A83A944B62}" type="slidenum">
              <a:rPr kumimoji="1" lang="zh-CN" altLang="en-US" smtClean="0"/>
              <a:pPr/>
              <a:t>119</a:t>
            </a:fld>
            <a:endParaRPr kumimoji="1" lang="zh-CN" altLang="en-US" dirty="0"/>
          </a:p>
        </p:txBody>
      </p:sp>
      <p:grpSp>
        <p:nvGrpSpPr>
          <p:cNvPr id="5" name="组合 4">
            <a:extLst>
              <a:ext uri="{FF2B5EF4-FFF2-40B4-BE49-F238E27FC236}">
                <a16:creationId xmlns:a16="http://schemas.microsoft.com/office/drawing/2014/main" id="{DE648763-BB1C-E79C-281B-6F908189AF2B}"/>
              </a:ext>
            </a:extLst>
          </p:cNvPr>
          <p:cNvGrpSpPr/>
          <p:nvPr/>
        </p:nvGrpSpPr>
        <p:grpSpPr>
          <a:xfrm>
            <a:off x="1445070" y="1490692"/>
            <a:ext cx="8800956" cy="469150"/>
            <a:chOff x="1586839" y="1469209"/>
            <a:chExt cx="8334740" cy="531812"/>
          </a:xfrm>
          <a:solidFill>
            <a:srgbClr val="FCE7DC"/>
          </a:solidFill>
        </p:grpSpPr>
        <p:sp>
          <p:nvSpPr>
            <p:cNvPr id="6" name="Round Diagonal Corner Rectangle 5">
              <a:extLst>
                <a:ext uri="{FF2B5EF4-FFF2-40B4-BE49-F238E27FC236}">
                  <a16:creationId xmlns:a16="http://schemas.microsoft.com/office/drawing/2014/main" id="{A483B945-2FBA-EE02-36A4-D838B16DC3D5}"/>
                </a:ext>
              </a:extLst>
            </p:cNvPr>
            <p:cNvSpPr>
              <a:spLocks noChangeArrowheads="1"/>
            </p:cNvSpPr>
            <p:nvPr/>
          </p:nvSpPr>
          <p:spPr bwMode="gray">
            <a:xfrm>
              <a:off x="1586839" y="1469209"/>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财报重点变动科目分析</a:t>
              </a:r>
            </a:p>
          </p:txBody>
        </p:sp>
        <p:sp>
          <p:nvSpPr>
            <p:cNvPr id="7" name="Round Diagonal Corner Rectangle 5">
              <a:extLst>
                <a:ext uri="{FF2B5EF4-FFF2-40B4-BE49-F238E27FC236}">
                  <a16:creationId xmlns:a16="http://schemas.microsoft.com/office/drawing/2014/main" id="{8ADCD4A7-5794-3FF9-160D-E36C28A8F63D}"/>
                </a:ext>
              </a:extLst>
            </p:cNvPr>
            <p:cNvSpPr>
              <a:spLocks noChangeArrowheads="1"/>
            </p:cNvSpPr>
            <p:nvPr/>
          </p:nvSpPr>
          <p:spPr bwMode="gray">
            <a:xfrm>
              <a:off x="9059195" y="1483114"/>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119</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B747E050-FF05-BB37-AC37-9988DF308ACB}"/>
              </a:ext>
            </a:extLst>
          </p:cNvPr>
          <p:cNvGrpSpPr/>
          <p:nvPr/>
        </p:nvGrpSpPr>
        <p:grpSpPr>
          <a:xfrm>
            <a:off x="1445070" y="2153554"/>
            <a:ext cx="8800956" cy="469150"/>
            <a:chOff x="1586838" y="1780540"/>
            <a:chExt cx="8335508" cy="531812"/>
          </a:xfrm>
          <a:solidFill>
            <a:srgbClr val="FCE7DC"/>
          </a:solidFill>
        </p:grpSpPr>
        <p:sp>
          <p:nvSpPr>
            <p:cNvPr id="9" name="Round Diagonal Corner Rectangle 5">
              <a:extLst>
                <a:ext uri="{FF2B5EF4-FFF2-40B4-BE49-F238E27FC236}">
                  <a16:creationId xmlns:a16="http://schemas.microsoft.com/office/drawing/2014/main" id="{59D86C4E-EB45-0D68-D72C-9B5B17FFF844}"/>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对比中金</a:t>
              </a:r>
            </a:p>
          </p:txBody>
        </p:sp>
        <p:sp>
          <p:nvSpPr>
            <p:cNvPr id="10" name="Round Diagonal Corner Rectangle 5">
              <a:extLst>
                <a:ext uri="{FF2B5EF4-FFF2-40B4-BE49-F238E27FC236}">
                  <a16:creationId xmlns:a16="http://schemas.microsoft.com/office/drawing/2014/main" id="{F0F833FE-61DB-A2CF-3563-24F82EE6C812}"/>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128</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6289AE8C-880C-9229-2084-231A5D1A0D8C}"/>
              </a:ext>
            </a:extLst>
          </p:cNvPr>
          <p:cNvGrpSpPr/>
          <p:nvPr/>
        </p:nvGrpSpPr>
        <p:grpSpPr>
          <a:xfrm>
            <a:off x="1445070" y="2832919"/>
            <a:ext cx="8800956" cy="469150"/>
            <a:chOff x="1586838" y="1780540"/>
            <a:chExt cx="8335508" cy="531812"/>
          </a:xfrm>
          <a:solidFill>
            <a:srgbClr val="FCE7DC"/>
          </a:solidFill>
        </p:grpSpPr>
        <p:sp>
          <p:nvSpPr>
            <p:cNvPr id="12" name="Round Diagonal Corner Rectangle 5">
              <a:extLst>
                <a:ext uri="{FF2B5EF4-FFF2-40B4-BE49-F238E27FC236}">
                  <a16:creationId xmlns:a16="http://schemas.microsoft.com/office/drawing/2014/main" id="{2252E9BA-5434-F10F-305A-6A5115ACA108}"/>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（一）业务与盈利</a:t>
              </a: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Round Diagonal Corner Rectangle 5">
              <a:extLst>
                <a:ext uri="{FF2B5EF4-FFF2-40B4-BE49-F238E27FC236}">
                  <a16:creationId xmlns:a16="http://schemas.microsoft.com/office/drawing/2014/main" id="{10FE32FD-ACE5-EF40-8569-AEF6D074C76D}"/>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130</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4" name="组合 3">
            <a:extLst>
              <a:ext uri="{FF2B5EF4-FFF2-40B4-BE49-F238E27FC236}">
                <a16:creationId xmlns:a16="http://schemas.microsoft.com/office/drawing/2014/main" id="{760D00AE-6A01-07A5-88C6-8B27F6AC395F}"/>
              </a:ext>
            </a:extLst>
          </p:cNvPr>
          <p:cNvGrpSpPr/>
          <p:nvPr/>
        </p:nvGrpSpPr>
        <p:grpSpPr>
          <a:xfrm>
            <a:off x="1445070" y="3504234"/>
            <a:ext cx="8800956" cy="469150"/>
            <a:chOff x="1586838" y="1780540"/>
            <a:chExt cx="8335508" cy="531812"/>
          </a:xfrm>
          <a:solidFill>
            <a:srgbClr val="FCE7DC"/>
          </a:solidFill>
        </p:grpSpPr>
        <p:sp>
          <p:nvSpPr>
            <p:cNvPr id="20" name="Round Diagonal Corner Rectangle 5">
              <a:extLst>
                <a:ext uri="{FF2B5EF4-FFF2-40B4-BE49-F238E27FC236}">
                  <a16:creationId xmlns:a16="http://schemas.microsoft.com/office/drawing/2014/main" id="{A49DFE15-37FC-60DA-2F7A-613398580013}"/>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（二）客户</a:t>
              </a:r>
            </a:p>
          </p:txBody>
        </p:sp>
        <p:sp>
          <p:nvSpPr>
            <p:cNvPr id="21" name="Round Diagonal Corner Rectangle 5">
              <a:extLst>
                <a:ext uri="{FF2B5EF4-FFF2-40B4-BE49-F238E27FC236}">
                  <a16:creationId xmlns:a16="http://schemas.microsoft.com/office/drawing/2014/main" id="{8C9470B0-6023-3395-6E4B-5E84D9271EA6}"/>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133</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DBFF57F2-81A4-D9E9-BD09-D87F0F97E35B}"/>
              </a:ext>
            </a:extLst>
          </p:cNvPr>
          <p:cNvGrpSpPr/>
          <p:nvPr/>
        </p:nvGrpSpPr>
        <p:grpSpPr>
          <a:xfrm>
            <a:off x="1445070" y="4162078"/>
            <a:ext cx="8800956" cy="469150"/>
            <a:chOff x="1586838" y="1780540"/>
            <a:chExt cx="8335508" cy="531812"/>
          </a:xfrm>
          <a:solidFill>
            <a:srgbClr val="FCE7DC"/>
          </a:solidFill>
        </p:grpSpPr>
        <p:sp>
          <p:nvSpPr>
            <p:cNvPr id="23" name="Round Diagonal Corner Rectangle 5">
              <a:extLst>
                <a:ext uri="{FF2B5EF4-FFF2-40B4-BE49-F238E27FC236}">
                  <a16:creationId xmlns:a16="http://schemas.microsoft.com/office/drawing/2014/main" id="{6CE639D8-472F-37DF-774F-C45F8BD4C7E9}"/>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（三）金融科技</a:t>
              </a:r>
            </a:p>
          </p:txBody>
        </p:sp>
        <p:sp>
          <p:nvSpPr>
            <p:cNvPr id="24" name="Round Diagonal Corner Rectangle 5">
              <a:extLst>
                <a:ext uri="{FF2B5EF4-FFF2-40B4-BE49-F238E27FC236}">
                  <a16:creationId xmlns:a16="http://schemas.microsoft.com/office/drawing/2014/main" id="{A1CECCDA-5F61-4A37-2244-FCB3AA611A25}"/>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134</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EE078530-48AF-DB41-78E8-4D781F94EC7E}"/>
              </a:ext>
            </a:extLst>
          </p:cNvPr>
          <p:cNvGrpSpPr/>
          <p:nvPr/>
        </p:nvGrpSpPr>
        <p:grpSpPr>
          <a:xfrm>
            <a:off x="1445070" y="4836299"/>
            <a:ext cx="8800956" cy="469150"/>
            <a:chOff x="1586838" y="1780540"/>
            <a:chExt cx="8335508" cy="531812"/>
          </a:xfrm>
          <a:solidFill>
            <a:srgbClr val="FCE7DC"/>
          </a:solidFill>
        </p:grpSpPr>
        <p:sp>
          <p:nvSpPr>
            <p:cNvPr id="15" name="Round Diagonal Corner Rectangle 5">
              <a:extLst>
                <a:ext uri="{FF2B5EF4-FFF2-40B4-BE49-F238E27FC236}">
                  <a16:creationId xmlns:a16="http://schemas.microsoft.com/office/drawing/2014/main" id="{59F09FA1-27D2-2B15-40A7-D20B09135804}"/>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3.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总结与复盘</a:t>
              </a:r>
            </a:p>
          </p:txBody>
        </p:sp>
        <p:sp>
          <p:nvSpPr>
            <p:cNvPr id="16" name="Round Diagonal Corner Rectangle 5">
              <a:extLst>
                <a:ext uri="{FF2B5EF4-FFF2-40B4-BE49-F238E27FC236}">
                  <a16:creationId xmlns:a16="http://schemas.microsoft.com/office/drawing/2014/main" id="{6E2C02A9-EE9C-613F-3A99-153A6DC852B8}"/>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137</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22092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8247D-07A4-4BFA-A50A-F3E4E69AAA14}"/>
              </a:ext>
            </a:extLst>
          </p:cNvPr>
          <p:cNvSpPr>
            <a:spLocks noGrp="1"/>
          </p:cNvSpPr>
          <p:nvPr>
            <p:ph type="title"/>
          </p:nvPr>
        </p:nvSpPr>
        <p:spPr/>
        <p:txBody>
          <a:bodyPr/>
          <a:lstStyle/>
          <a:p>
            <a:r>
              <a:rPr lang="zh-CN" altLang="en-US" dirty="0"/>
              <a:t>案例引入</a:t>
            </a:r>
            <a:r>
              <a:rPr lang="en-US" altLang="zh-CN" dirty="0"/>
              <a:t>4</a:t>
            </a:r>
            <a:r>
              <a:rPr lang="zh-CN" altLang="en-US" dirty="0"/>
              <a:t>：券商行业产业链</a:t>
            </a:r>
          </a:p>
        </p:txBody>
      </p:sp>
      <p:sp>
        <p:nvSpPr>
          <p:cNvPr id="3" name="内容占位符 2">
            <a:extLst>
              <a:ext uri="{FF2B5EF4-FFF2-40B4-BE49-F238E27FC236}">
                <a16:creationId xmlns:a16="http://schemas.microsoft.com/office/drawing/2014/main" id="{1DB64A9A-7656-4F73-80A7-5EDD7CA2E6E5}"/>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AD2FAD0A-D4DC-4F73-A19B-2573F0F0651A}"/>
              </a:ext>
            </a:extLst>
          </p:cNvPr>
          <p:cNvSpPr>
            <a:spLocks noGrp="1"/>
          </p:cNvSpPr>
          <p:nvPr>
            <p:ph type="sldNum" sz="quarter" idx="12"/>
          </p:nvPr>
        </p:nvSpPr>
        <p:spPr/>
        <p:txBody>
          <a:bodyPr/>
          <a:lstStyle/>
          <a:p>
            <a:fld id="{12A23114-081F-834E-85E1-95956C796665}" type="slidenum">
              <a:rPr kumimoji="1" lang="zh-CN" altLang="en-US" smtClean="0"/>
              <a:t>12</a:t>
            </a:fld>
            <a:endParaRPr kumimoji="1" lang="zh-CN" altLang="en-US"/>
          </a:p>
        </p:txBody>
      </p:sp>
      <p:pic>
        <p:nvPicPr>
          <p:cNvPr id="5" name="图片 4">
            <a:extLst>
              <a:ext uri="{FF2B5EF4-FFF2-40B4-BE49-F238E27FC236}">
                <a16:creationId xmlns:a16="http://schemas.microsoft.com/office/drawing/2014/main" id="{50C2C68A-8E6A-4711-9CBC-255A0FE3919F}"/>
              </a:ext>
            </a:extLst>
          </p:cNvPr>
          <p:cNvPicPr>
            <a:picLocks noChangeAspect="1"/>
          </p:cNvPicPr>
          <p:nvPr/>
        </p:nvPicPr>
        <p:blipFill>
          <a:blip r:embed="rId2"/>
          <a:stretch>
            <a:fillRect/>
          </a:stretch>
        </p:blipFill>
        <p:spPr>
          <a:xfrm>
            <a:off x="1694747" y="1436422"/>
            <a:ext cx="8554153" cy="4775200"/>
          </a:xfrm>
          <a:prstGeom prst="rect">
            <a:avLst/>
          </a:prstGeom>
        </p:spPr>
      </p:pic>
    </p:spTree>
    <p:extLst>
      <p:ext uri="{BB962C8B-B14F-4D97-AF65-F5344CB8AC3E}">
        <p14:creationId xmlns:p14="http://schemas.microsoft.com/office/powerpoint/2010/main" val="8987143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120</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fontScale="77500" lnSpcReduction="20000"/>
          </a:bodyPr>
          <a:lstStyle/>
          <a:p>
            <a:pPr marL="0" indent="0" algn="ctr">
              <a:buNone/>
            </a:pPr>
            <a:r>
              <a:rPr kumimoji="1" lang="zh-CN" altLang="en-US" sz="9600" dirty="0"/>
              <a:t>财报重点变动科目分析</a:t>
            </a:r>
            <a:endParaRPr kumimoji="1" lang="zh-CN" altLang="en-US" sz="6000" dirty="0"/>
          </a:p>
        </p:txBody>
      </p:sp>
    </p:spTree>
    <p:extLst>
      <p:ext uri="{BB962C8B-B14F-4D97-AF65-F5344CB8AC3E}">
        <p14:creationId xmlns:p14="http://schemas.microsoft.com/office/powerpoint/2010/main" val="720548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财报重点变动科目分析</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121</a:t>
            </a:fld>
            <a:endParaRPr kumimoji="1" lang="zh-CN" altLang="en-US"/>
          </a:p>
        </p:txBody>
      </p:sp>
      <p:sp>
        <p:nvSpPr>
          <p:cNvPr id="4" name="内容占位符 3">
            <a:extLst>
              <a:ext uri="{FF2B5EF4-FFF2-40B4-BE49-F238E27FC236}">
                <a16:creationId xmlns:a16="http://schemas.microsoft.com/office/drawing/2014/main" id="{C0E0E41C-71FC-72D2-3EEB-C3BFAC6651B1}"/>
              </a:ext>
            </a:extLst>
          </p:cNvPr>
          <p:cNvSpPr>
            <a:spLocks noGrp="1"/>
          </p:cNvSpPr>
          <p:nvPr>
            <p:ph sz="quarter" idx="11"/>
          </p:nvPr>
        </p:nvSpPr>
        <p:spPr>
          <a:xfrm>
            <a:off x="730864" y="1186250"/>
            <a:ext cx="10515600" cy="4621212"/>
          </a:xfrm>
        </p:spPr>
        <p:txBody>
          <a:bodyPr>
            <a:normAutofit/>
          </a:bodyPr>
          <a:lstStyle/>
          <a:p>
            <a:r>
              <a:rPr kumimoji="1" lang="zh-CN" altLang="en-US" sz="2000" dirty="0"/>
              <a:t>公司经营活动现金流净额为</a:t>
            </a:r>
            <a:r>
              <a:rPr kumimoji="1" lang="en-US" altLang="zh-CN" sz="2000" dirty="0"/>
              <a:t>-314.58</a:t>
            </a:r>
            <a:r>
              <a:rPr kumimoji="1" lang="zh-CN" altLang="en-US" sz="2000" dirty="0"/>
              <a:t>亿元，同比减少</a:t>
            </a:r>
            <a:r>
              <a:rPr kumimoji="1" lang="en-US" altLang="zh-CN" sz="2000" dirty="0"/>
              <a:t>986.23</a:t>
            </a:r>
            <a:r>
              <a:rPr kumimoji="1" lang="zh-CN" altLang="en-US" sz="2000" dirty="0"/>
              <a:t>亿元；筹资活动现金流净额</a:t>
            </a:r>
            <a:r>
              <a:rPr kumimoji="1" lang="en-US" altLang="zh-CN" sz="2000" dirty="0"/>
              <a:t>179.62</a:t>
            </a:r>
            <a:r>
              <a:rPr kumimoji="1" lang="zh-CN" altLang="en-US" sz="2000" dirty="0"/>
              <a:t>亿元，同比增加</a:t>
            </a:r>
            <a:r>
              <a:rPr kumimoji="1" lang="en-US" altLang="zh-CN" sz="2000" dirty="0"/>
              <a:t>446.59</a:t>
            </a:r>
            <a:r>
              <a:rPr kumimoji="1" lang="zh-CN" altLang="en-US" sz="2000" dirty="0"/>
              <a:t>亿元；投资活动现金流净额</a:t>
            </a:r>
            <a:r>
              <a:rPr kumimoji="1" lang="en-US" altLang="zh-CN" sz="2000" dirty="0"/>
              <a:t>-62.64</a:t>
            </a:r>
            <a:r>
              <a:rPr kumimoji="1" lang="zh-CN" altLang="en-US" sz="2000" dirty="0"/>
              <a:t>亿元，上年同期为</a:t>
            </a:r>
            <a:r>
              <a:rPr kumimoji="1" lang="en-US" altLang="zh-CN" sz="2000" dirty="0"/>
              <a:t>-167.15</a:t>
            </a:r>
            <a:r>
              <a:rPr kumimoji="1" lang="zh-CN" altLang="en-US" sz="2000" dirty="0"/>
              <a:t>亿元。</a:t>
            </a:r>
          </a:p>
        </p:txBody>
      </p:sp>
      <p:pic>
        <p:nvPicPr>
          <p:cNvPr id="6" name="图片 5">
            <a:extLst>
              <a:ext uri="{FF2B5EF4-FFF2-40B4-BE49-F238E27FC236}">
                <a16:creationId xmlns:a16="http://schemas.microsoft.com/office/drawing/2014/main" id="{1C0BD3F5-3AD1-8F0E-1882-6FB6D36962AC}"/>
              </a:ext>
            </a:extLst>
          </p:cNvPr>
          <p:cNvPicPr>
            <a:picLocks noChangeAspect="1"/>
          </p:cNvPicPr>
          <p:nvPr/>
        </p:nvPicPr>
        <p:blipFill>
          <a:blip r:embed="rId2"/>
          <a:stretch>
            <a:fillRect/>
          </a:stretch>
        </p:blipFill>
        <p:spPr>
          <a:xfrm>
            <a:off x="1273230" y="2660771"/>
            <a:ext cx="9645539" cy="4197229"/>
          </a:xfrm>
          <a:prstGeom prst="rect">
            <a:avLst/>
          </a:prstGeom>
        </p:spPr>
      </p:pic>
    </p:spTree>
    <p:extLst>
      <p:ext uri="{BB962C8B-B14F-4D97-AF65-F5344CB8AC3E}">
        <p14:creationId xmlns:p14="http://schemas.microsoft.com/office/powerpoint/2010/main" val="36579742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财报重点变动科目分析</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122</a:t>
            </a:fld>
            <a:endParaRPr kumimoji="1" lang="zh-CN" altLang="en-US"/>
          </a:p>
        </p:txBody>
      </p:sp>
      <p:sp>
        <p:nvSpPr>
          <p:cNvPr id="4" name="内容占位符 3">
            <a:extLst>
              <a:ext uri="{FF2B5EF4-FFF2-40B4-BE49-F238E27FC236}">
                <a16:creationId xmlns:a16="http://schemas.microsoft.com/office/drawing/2014/main" id="{C0E0E41C-71FC-72D2-3EEB-C3BFAC6651B1}"/>
              </a:ext>
            </a:extLst>
          </p:cNvPr>
          <p:cNvSpPr>
            <a:spLocks noGrp="1"/>
          </p:cNvSpPr>
          <p:nvPr>
            <p:ph sz="quarter" idx="11"/>
          </p:nvPr>
        </p:nvSpPr>
        <p:spPr>
          <a:xfrm>
            <a:off x="760910" y="1186250"/>
            <a:ext cx="10515600" cy="4621212"/>
          </a:xfrm>
        </p:spPr>
        <p:txBody>
          <a:bodyPr>
            <a:normAutofit/>
          </a:bodyPr>
          <a:lstStyle/>
          <a:p>
            <a:r>
              <a:rPr kumimoji="1" lang="zh-CN" altLang="en-US" sz="2000" dirty="0"/>
              <a:t>分产品来看，</a:t>
            </a:r>
            <a:r>
              <a:rPr kumimoji="1" lang="en-US" altLang="zh-CN" sz="2000" dirty="0"/>
              <a:t>2023</a:t>
            </a:r>
            <a:r>
              <a:rPr kumimoji="1" lang="zh-CN" altLang="en-US" sz="2000" dirty="0"/>
              <a:t>年公司主营业务中，手续费及佣金净收入收入</a:t>
            </a:r>
            <a:r>
              <a:rPr kumimoji="1" lang="en-US" altLang="zh-CN" sz="2000" dirty="0"/>
              <a:t>146.13</a:t>
            </a:r>
            <a:r>
              <a:rPr kumimoji="1" lang="zh-CN" altLang="en-US" sz="2000" dirty="0"/>
              <a:t>亿元，同比下降</a:t>
            </a:r>
            <a:r>
              <a:rPr kumimoji="1" lang="en-US" altLang="zh-CN" sz="2000" dirty="0"/>
              <a:t>10.00%</a:t>
            </a:r>
            <a:r>
              <a:rPr kumimoji="1" lang="zh-CN" altLang="en-US" sz="2000" dirty="0"/>
              <a:t>，占营业收入的</a:t>
            </a:r>
            <a:r>
              <a:rPr kumimoji="1" lang="en-US" altLang="zh-CN" sz="2000" dirty="0"/>
              <a:t>39.95%</a:t>
            </a:r>
            <a:r>
              <a:rPr kumimoji="1" lang="zh-CN" altLang="en-US" sz="2000" dirty="0"/>
              <a:t>；投资收益收入</a:t>
            </a:r>
            <a:r>
              <a:rPr kumimoji="1" lang="en-US" altLang="zh-CN" sz="2000" dirty="0"/>
              <a:t>132.81</a:t>
            </a:r>
            <a:r>
              <a:rPr kumimoji="1" lang="zh-CN" altLang="en-US" sz="2000" dirty="0"/>
              <a:t>亿元，同比增长</a:t>
            </a:r>
            <a:r>
              <a:rPr kumimoji="1" lang="en-US" altLang="zh-CN" sz="2000" dirty="0"/>
              <a:t>26.97%</a:t>
            </a:r>
            <a:r>
              <a:rPr kumimoji="1" lang="zh-CN" altLang="en-US" sz="2000" dirty="0"/>
              <a:t>，占营业收入的</a:t>
            </a:r>
            <a:r>
              <a:rPr kumimoji="1" lang="en-US" altLang="zh-CN" sz="2000" dirty="0"/>
              <a:t>36.31%</a:t>
            </a:r>
            <a:r>
              <a:rPr kumimoji="1" lang="zh-CN" altLang="en-US" sz="2000" dirty="0"/>
              <a:t>；汇兑</a:t>
            </a:r>
            <a:r>
              <a:rPr kumimoji="1" lang="en-US" altLang="zh-CN" sz="2000" dirty="0"/>
              <a:t>(</a:t>
            </a:r>
            <a:r>
              <a:rPr kumimoji="1" lang="zh-CN" altLang="en-US" sz="2000" dirty="0"/>
              <a:t>损失</a:t>
            </a:r>
            <a:r>
              <a:rPr kumimoji="1" lang="en-US" altLang="zh-CN" sz="2000" dirty="0"/>
              <a:t>)/</a:t>
            </a:r>
            <a:r>
              <a:rPr kumimoji="1" lang="zh-CN" altLang="en-US" sz="2000" dirty="0"/>
              <a:t>收益收入</a:t>
            </a:r>
            <a:r>
              <a:rPr kumimoji="1" lang="en-US" altLang="zh-CN" sz="2000" dirty="0"/>
              <a:t>13.23</a:t>
            </a:r>
            <a:r>
              <a:rPr kumimoji="1" lang="zh-CN" altLang="en-US" sz="2000" dirty="0"/>
              <a:t>亿元，同比下降</a:t>
            </a:r>
            <a:r>
              <a:rPr kumimoji="1" lang="en-US" altLang="zh-CN" sz="2000" dirty="0"/>
              <a:t>39.85%</a:t>
            </a:r>
            <a:r>
              <a:rPr kumimoji="1" lang="zh-CN" altLang="en-US" sz="2000" dirty="0"/>
              <a:t>，占营业收入的</a:t>
            </a:r>
            <a:r>
              <a:rPr kumimoji="1" lang="en-US" altLang="zh-CN" sz="2000" dirty="0"/>
              <a:t>3.62%</a:t>
            </a:r>
            <a:r>
              <a:rPr kumimoji="1" lang="zh-CN" altLang="en-US" sz="2000" dirty="0"/>
              <a:t>。</a:t>
            </a:r>
            <a:endParaRPr kumimoji="1" lang="en-US" altLang="zh-CN" sz="2000" dirty="0"/>
          </a:p>
          <a:p>
            <a:endParaRPr kumimoji="1" lang="zh-CN" altLang="en-US" sz="2400" dirty="0"/>
          </a:p>
        </p:txBody>
      </p:sp>
      <p:pic>
        <p:nvPicPr>
          <p:cNvPr id="9" name="图片 8">
            <a:extLst>
              <a:ext uri="{FF2B5EF4-FFF2-40B4-BE49-F238E27FC236}">
                <a16:creationId xmlns:a16="http://schemas.microsoft.com/office/drawing/2014/main" id="{7964C4CD-2513-338F-429B-FDB0F99A173B}"/>
              </a:ext>
            </a:extLst>
          </p:cNvPr>
          <p:cNvPicPr>
            <a:picLocks noChangeAspect="1"/>
          </p:cNvPicPr>
          <p:nvPr/>
        </p:nvPicPr>
        <p:blipFill>
          <a:blip r:embed="rId2"/>
          <a:stretch>
            <a:fillRect/>
          </a:stretch>
        </p:blipFill>
        <p:spPr>
          <a:xfrm>
            <a:off x="1954306" y="2740582"/>
            <a:ext cx="8128808" cy="4117418"/>
          </a:xfrm>
          <a:prstGeom prst="rect">
            <a:avLst/>
          </a:prstGeom>
        </p:spPr>
      </p:pic>
      <p:sp>
        <p:nvSpPr>
          <p:cNvPr id="5" name="矩形 4">
            <a:extLst>
              <a:ext uri="{FF2B5EF4-FFF2-40B4-BE49-F238E27FC236}">
                <a16:creationId xmlns:a16="http://schemas.microsoft.com/office/drawing/2014/main" id="{D6309568-B00D-B6E0-281F-A571B132DD39}"/>
              </a:ext>
            </a:extLst>
          </p:cNvPr>
          <p:cNvSpPr/>
          <p:nvPr/>
        </p:nvSpPr>
        <p:spPr>
          <a:xfrm>
            <a:off x="1954306" y="3496856"/>
            <a:ext cx="8205355" cy="7945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2667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财报重点变动科目分析</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123</a:t>
            </a:fld>
            <a:endParaRPr kumimoji="1" lang="zh-CN" altLang="en-US"/>
          </a:p>
        </p:txBody>
      </p:sp>
      <p:sp>
        <p:nvSpPr>
          <p:cNvPr id="4" name="内容占位符 3">
            <a:extLst>
              <a:ext uri="{FF2B5EF4-FFF2-40B4-BE49-F238E27FC236}">
                <a16:creationId xmlns:a16="http://schemas.microsoft.com/office/drawing/2014/main" id="{C0E0E41C-71FC-72D2-3EEB-C3BFAC6651B1}"/>
              </a:ext>
            </a:extLst>
          </p:cNvPr>
          <p:cNvSpPr>
            <a:spLocks noGrp="1"/>
          </p:cNvSpPr>
          <p:nvPr>
            <p:ph sz="quarter" idx="11"/>
          </p:nvPr>
        </p:nvSpPr>
        <p:spPr>
          <a:xfrm>
            <a:off x="425825" y="1388330"/>
            <a:ext cx="2855258" cy="4621212"/>
          </a:xfrm>
        </p:spPr>
        <p:txBody>
          <a:bodyPr>
            <a:normAutofit fontScale="85000" lnSpcReduction="10000"/>
          </a:bodyPr>
          <a:lstStyle/>
          <a:p>
            <a:r>
              <a:rPr kumimoji="1" lang="zh-CN" altLang="en-US" sz="1800" dirty="0"/>
              <a:t>负债重大变化方面，截至</a:t>
            </a:r>
            <a:r>
              <a:rPr kumimoji="1" lang="en-US" altLang="zh-CN" sz="1800" dirty="0"/>
              <a:t>2023</a:t>
            </a:r>
            <a:r>
              <a:rPr kumimoji="1" lang="zh-CN" altLang="en-US" sz="1800" dirty="0"/>
              <a:t>年年末，公司应付债券较上年末增加</a:t>
            </a:r>
            <a:r>
              <a:rPr kumimoji="1" lang="en-US" altLang="zh-CN" sz="1800" dirty="0"/>
              <a:t>14.63%</a:t>
            </a:r>
            <a:r>
              <a:rPr kumimoji="1" lang="zh-CN" altLang="en-US" sz="1800" dirty="0"/>
              <a:t>，占公司总资产比重上升</a:t>
            </a:r>
            <a:r>
              <a:rPr kumimoji="1" lang="en-US" altLang="zh-CN" sz="1800" dirty="0"/>
              <a:t>1.18</a:t>
            </a:r>
            <a:r>
              <a:rPr kumimoji="1" lang="zh-CN" altLang="en-US" sz="1800" dirty="0"/>
              <a:t>个百分点；拆入资金较上年末增加</a:t>
            </a:r>
            <a:r>
              <a:rPr kumimoji="1" lang="en-US" altLang="zh-CN" sz="1800" dirty="0"/>
              <a:t>52.78%</a:t>
            </a:r>
            <a:r>
              <a:rPr kumimoji="1" lang="zh-CN" altLang="en-US" sz="1800" dirty="0"/>
              <a:t>，占公司总资产比重上升</a:t>
            </a:r>
            <a:r>
              <a:rPr kumimoji="1" lang="en-US" altLang="zh-CN" sz="1800" dirty="0"/>
              <a:t>1.31</a:t>
            </a:r>
            <a:r>
              <a:rPr kumimoji="1" lang="zh-CN" altLang="en-US" sz="1800" dirty="0"/>
              <a:t>个百分点；代理买卖证券款较上年末减少</a:t>
            </a:r>
            <a:r>
              <a:rPr kumimoji="1" lang="en-US" altLang="zh-CN" sz="1800" dirty="0"/>
              <a:t>5.15%</a:t>
            </a:r>
            <a:r>
              <a:rPr kumimoji="1" lang="zh-CN" altLang="en-US" sz="1800" dirty="0"/>
              <a:t>，占公司总资产比重下降</a:t>
            </a:r>
            <a:r>
              <a:rPr kumimoji="1" lang="en-US" altLang="zh-CN" sz="1800" dirty="0"/>
              <a:t>2.04</a:t>
            </a:r>
            <a:r>
              <a:rPr kumimoji="1" lang="zh-CN" altLang="en-US" sz="1800" dirty="0"/>
              <a:t>个百分点；衍生金融负债较上年末增加</a:t>
            </a:r>
            <a:r>
              <a:rPr kumimoji="1" lang="en-US" altLang="zh-CN" sz="1800" dirty="0"/>
              <a:t>75.15%</a:t>
            </a:r>
            <a:r>
              <a:rPr kumimoji="1" lang="zh-CN" altLang="en-US" sz="1800" dirty="0"/>
              <a:t>，占公司总资产比重上升</a:t>
            </a:r>
            <a:r>
              <a:rPr kumimoji="1" lang="en-US" altLang="zh-CN" sz="1800" dirty="0"/>
              <a:t>0.72</a:t>
            </a:r>
            <a:r>
              <a:rPr kumimoji="1" lang="zh-CN" altLang="en-US" sz="1800" dirty="0"/>
              <a:t>个百分点。</a:t>
            </a:r>
          </a:p>
        </p:txBody>
      </p:sp>
      <p:pic>
        <p:nvPicPr>
          <p:cNvPr id="6" name="图片 5">
            <a:extLst>
              <a:ext uri="{FF2B5EF4-FFF2-40B4-BE49-F238E27FC236}">
                <a16:creationId xmlns:a16="http://schemas.microsoft.com/office/drawing/2014/main" id="{653ADE6B-5D0E-854B-370C-7BA6C1FFD179}"/>
              </a:ext>
            </a:extLst>
          </p:cNvPr>
          <p:cNvPicPr>
            <a:picLocks noChangeAspect="1"/>
          </p:cNvPicPr>
          <p:nvPr/>
        </p:nvPicPr>
        <p:blipFill>
          <a:blip r:embed="rId2"/>
          <a:stretch>
            <a:fillRect/>
          </a:stretch>
        </p:blipFill>
        <p:spPr>
          <a:xfrm>
            <a:off x="3460377" y="1141474"/>
            <a:ext cx="8582025" cy="5114925"/>
          </a:xfrm>
          <a:prstGeom prst="rect">
            <a:avLst/>
          </a:prstGeom>
        </p:spPr>
      </p:pic>
    </p:spTree>
    <p:extLst>
      <p:ext uri="{BB962C8B-B14F-4D97-AF65-F5344CB8AC3E}">
        <p14:creationId xmlns:p14="http://schemas.microsoft.com/office/powerpoint/2010/main" val="1018789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财报重点变动科目分析</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124</a:t>
            </a:fld>
            <a:endParaRPr kumimoji="1" lang="zh-CN" altLang="en-US"/>
          </a:p>
        </p:txBody>
      </p:sp>
      <p:sp>
        <p:nvSpPr>
          <p:cNvPr id="4" name="内容占位符 3">
            <a:extLst>
              <a:ext uri="{FF2B5EF4-FFF2-40B4-BE49-F238E27FC236}">
                <a16:creationId xmlns:a16="http://schemas.microsoft.com/office/drawing/2014/main" id="{C0E0E41C-71FC-72D2-3EEB-C3BFAC6651B1}"/>
              </a:ext>
            </a:extLst>
          </p:cNvPr>
          <p:cNvSpPr>
            <a:spLocks noGrp="1"/>
          </p:cNvSpPr>
          <p:nvPr>
            <p:ph sz="quarter" idx="11"/>
          </p:nvPr>
        </p:nvSpPr>
        <p:spPr>
          <a:xfrm>
            <a:off x="425824" y="1388330"/>
            <a:ext cx="11028890" cy="1821035"/>
          </a:xfrm>
        </p:spPr>
        <p:txBody>
          <a:bodyPr>
            <a:normAutofit lnSpcReduction="10000"/>
          </a:bodyPr>
          <a:lstStyle/>
          <a:p>
            <a:r>
              <a:rPr kumimoji="1" lang="zh-CN" altLang="en-US" sz="2000" dirty="0"/>
              <a:t>华泰证券不断创新“涨乐财富通”平台，积极利用</a:t>
            </a:r>
            <a:r>
              <a:rPr kumimoji="1" lang="en-US" altLang="zh-CN" sz="2000" dirty="0"/>
              <a:t>AI</a:t>
            </a:r>
            <a:r>
              <a:rPr kumimoji="1" lang="zh-CN" altLang="en-US" sz="2000" dirty="0"/>
              <a:t>技术提升服务。公司股票基金交易量达</a:t>
            </a:r>
            <a:r>
              <a:rPr kumimoji="1" lang="en-US" altLang="zh-CN" sz="2000" dirty="0"/>
              <a:t>37.16</a:t>
            </a:r>
            <a:r>
              <a:rPr kumimoji="1" lang="zh-CN" altLang="en-US" sz="2000" dirty="0"/>
              <a:t>万亿元，稳居行业领先地位。华泰期货代理成交量显著，成交金额超</a:t>
            </a:r>
            <a:r>
              <a:rPr kumimoji="1" lang="en-US" altLang="zh-CN" sz="2000" dirty="0"/>
              <a:t>556.7</a:t>
            </a:r>
            <a:r>
              <a:rPr kumimoji="1" lang="zh-CN" altLang="en-US" sz="2000" dirty="0"/>
              <a:t>亿元。融资融券业务保持强劲，市场份额达到</a:t>
            </a:r>
            <a:r>
              <a:rPr kumimoji="1" lang="en-US" altLang="zh-CN" sz="2000" dirty="0"/>
              <a:t>7.42%</a:t>
            </a:r>
            <a:r>
              <a:rPr kumimoji="1" lang="zh-CN" altLang="en-US" sz="2000" dirty="0"/>
              <a:t>。在公募基金保有规模方面，股票</a:t>
            </a:r>
            <a:r>
              <a:rPr kumimoji="1" lang="en-US" altLang="zh-CN" sz="2000" dirty="0"/>
              <a:t>+</a:t>
            </a:r>
            <a:r>
              <a:rPr kumimoji="1" lang="zh-CN" altLang="en-US" sz="2000" dirty="0"/>
              <a:t>混合型基金和非货币市场基金分别以</a:t>
            </a:r>
            <a:r>
              <a:rPr kumimoji="1" lang="en-US" altLang="zh-CN" sz="2000" dirty="0"/>
              <a:t>1345</a:t>
            </a:r>
            <a:r>
              <a:rPr kumimoji="1" lang="zh-CN" altLang="en-US" sz="2000" dirty="0"/>
              <a:t>亿元和</a:t>
            </a:r>
            <a:r>
              <a:rPr kumimoji="1" lang="en-US" altLang="zh-CN" sz="2000" dirty="0"/>
              <a:t>1597</a:t>
            </a:r>
            <a:r>
              <a:rPr kumimoji="1" lang="zh-CN" altLang="en-US" sz="2000" dirty="0"/>
              <a:t>亿元位居行业第二。</a:t>
            </a:r>
          </a:p>
        </p:txBody>
      </p:sp>
      <p:pic>
        <p:nvPicPr>
          <p:cNvPr id="7" name="图片 6">
            <a:extLst>
              <a:ext uri="{FF2B5EF4-FFF2-40B4-BE49-F238E27FC236}">
                <a16:creationId xmlns:a16="http://schemas.microsoft.com/office/drawing/2014/main" id="{D7354904-6754-FB9D-D8E6-0AEF281B8D7C}"/>
              </a:ext>
            </a:extLst>
          </p:cNvPr>
          <p:cNvPicPr>
            <a:picLocks noChangeAspect="1"/>
          </p:cNvPicPr>
          <p:nvPr/>
        </p:nvPicPr>
        <p:blipFill>
          <a:blip r:embed="rId2"/>
          <a:stretch>
            <a:fillRect/>
          </a:stretch>
        </p:blipFill>
        <p:spPr>
          <a:xfrm>
            <a:off x="1329639" y="3209365"/>
            <a:ext cx="8753475" cy="3705225"/>
          </a:xfrm>
          <a:prstGeom prst="rect">
            <a:avLst/>
          </a:prstGeom>
        </p:spPr>
      </p:pic>
    </p:spTree>
    <p:extLst>
      <p:ext uri="{BB962C8B-B14F-4D97-AF65-F5344CB8AC3E}">
        <p14:creationId xmlns:p14="http://schemas.microsoft.com/office/powerpoint/2010/main" val="26561096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财报重点变动科目分析</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125</a:t>
            </a:fld>
            <a:endParaRPr kumimoji="1" lang="zh-CN" altLang="en-US"/>
          </a:p>
        </p:txBody>
      </p:sp>
      <p:sp>
        <p:nvSpPr>
          <p:cNvPr id="4" name="内容占位符 3">
            <a:extLst>
              <a:ext uri="{FF2B5EF4-FFF2-40B4-BE49-F238E27FC236}">
                <a16:creationId xmlns:a16="http://schemas.microsoft.com/office/drawing/2014/main" id="{C0E0E41C-71FC-72D2-3EEB-C3BFAC6651B1}"/>
              </a:ext>
            </a:extLst>
          </p:cNvPr>
          <p:cNvSpPr>
            <a:spLocks noGrp="1"/>
          </p:cNvSpPr>
          <p:nvPr>
            <p:ph sz="quarter" idx="11"/>
          </p:nvPr>
        </p:nvSpPr>
        <p:spPr>
          <a:xfrm>
            <a:off x="425824" y="1344664"/>
            <a:ext cx="11028890" cy="1483192"/>
          </a:xfrm>
        </p:spPr>
        <p:txBody>
          <a:bodyPr>
            <a:normAutofit fontScale="92500"/>
          </a:bodyPr>
          <a:lstStyle/>
          <a:p>
            <a:r>
              <a:rPr kumimoji="1" lang="zh-CN" altLang="en-US" sz="2000" dirty="0"/>
              <a:t>机构服务业务方面，华泰联合证券在</a:t>
            </a:r>
            <a:r>
              <a:rPr kumimoji="1" lang="en-US" altLang="zh-CN" sz="2000" dirty="0"/>
              <a:t>2023</a:t>
            </a:r>
            <a:r>
              <a:rPr kumimoji="1" lang="zh-CN" altLang="en-US" sz="2000" dirty="0"/>
              <a:t>年证券公司投行业务评价中保持</a:t>
            </a:r>
            <a:r>
              <a:rPr kumimoji="1" lang="en-US" altLang="zh-CN" sz="2000" dirty="0"/>
              <a:t>A</a:t>
            </a:r>
            <a:r>
              <a:rPr kumimoji="1" lang="zh-CN" altLang="en-US" sz="2000" dirty="0"/>
              <a:t>类评级，主导多个市场前列的大型</a:t>
            </a:r>
            <a:r>
              <a:rPr kumimoji="1" lang="en-US" altLang="zh-CN" sz="2000" dirty="0"/>
              <a:t>IPO</a:t>
            </a:r>
            <a:r>
              <a:rPr kumimoji="1" lang="zh-CN" altLang="en-US" sz="2000" dirty="0"/>
              <a:t>和再融资项目，并在地方政府债券及乡村振兴债券承销中以</a:t>
            </a:r>
            <a:r>
              <a:rPr kumimoji="1" lang="en-US" altLang="zh-CN" sz="2000" dirty="0"/>
              <a:t>512.61</a:t>
            </a:r>
            <a:r>
              <a:rPr kumimoji="1" lang="zh-CN" altLang="en-US" sz="2000" dirty="0"/>
              <a:t>亿元和</a:t>
            </a:r>
            <a:r>
              <a:rPr kumimoji="1" lang="en-US" altLang="zh-CN" sz="2000" dirty="0"/>
              <a:t>30.85</a:t>
            </a:r>
            <a:r>
              <a:rPr kumimoji="1" lang="zh-CN" altLang="en-US" sz="2000" dirty="0"/>
              <a:t>亿元的实际中标金额位列行业首位，同时在财务顾问业务的关键指标上也取得行业第一的成绩。</a:t>
            </a:r>
          </a:p>
        </p:txBody>
      </p:sp>
      <p:pic>
        <p:nvPicPr>
          <p:cNvPr id="6" name="图片 5">
            <a:extLst>
              <a:ext uri="{FF2B5EF4-FFF2-40B4-BE49-F238E27FC236}">
                <a16:creationId xmlns:a16="http://schemas.microsoft.com/office/drawing/2014/main" id="{875545B3-14DF-3FAB-F666-9330E57C7D77}"/>
              </a:ext>
            </a:extLst>
          </p:cNvPr>
          <p:cNvPicPr>
            <a:picLocks noChangeAspect="1"/>
          </p:cNvPicPr>
          <p:nvPr/>
        </p:nvPicPr>
        <p:blipFill>
          <a:blip r:embed="rId2"/>
          <a:stretch>
            <a:fillRect/>
          </a:stretch>
        </p:blipFill>
        <p:spPr>
          <a:xfrm>
            <a:off x="737286" y="2790343"/>
            <a:ext cx="4800600" cy="3943350"/>
          </a:xfrm>
          <a:prstGeom prst="rect">
            <a:avLst/>
          </a:prstGeom>
        </p:spPr>
      </p:pic>
      <p:pic>
        <p:nvPicPr>
          <p:cNvPr id="9" name="图片 8">
            <a:extLst>
              <a:ext uri="{FF2B5EF4-FFF2-40B4-BE49-F238E27FC236}">
                <a16:creationId xmlns:a16="http://schemas.microsoft.com/office/drawing/2014/main" id="{310923A6-D05E-5FEF-412B-C7BAE3C2B3F8}"/>
              </a:ext>
            </a:extLst>
          </p:cNvPr>
          <p:cNvPicPr>
            <a:picLocks noChangeAspect="1"/>
          </p:cNvPicPr>
          <p:nvPr/>
        </p:nvPicPr>
        <p:blipFill>
          <a:blip r:embed="rId3"/>
          <a:stretch>
            <a:fillRect/>
          </a:stretch>
        </p:blipFill>
        <p:spPr>
          <a:xfrm>
            <a:off x="5940269" y="2871523"/>
            <a:ext cx="4476750" cy="3857625"/>
          </a:xfrm>
          <a:prstGeom prst="rect">
            <a:avLst/>
          </a:prstGeom>
        </p:spPr>
      </p:pic>
    </p:spTree>
    <p:extLst>
      <p:ext uri="{BB962C8B-B14F-4D97-AF65-F5344CB8AC3E}">
        <p14:creationId xmlns:p14="http://schemas.microsoft.com/office/powerpoint/2010/main" val="34803443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自营业务</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126</a:t>
            </a:fld>
            <a:endParaRPr kumimoji="1" lang="zh-CN" altLang="en-US"/>
          </a:p>
        </p:txBody>
      </p:sp>
      <p:pic>
        <p:nvPicPr>
          <p:cNvPr id="7" name="内容占位符 5">
            <a:extLst>
              <a:ext uri="{FF2B5EF4-FFF2-40B4-BE49-F238E27FC236}">
                <a16:creationId xmlns:a16="http://schemas.microsoft.com/office/drawing/2014/main" id="{C724069F-7200-25AD-23B7-F50C8A8B290C}"/>
              </a:ext>
            </a:extLst>
          </p:cNvPr>
          <p:cNvPicPr>
            <a:picLocks noGrp="1" noChangeAspect="1"/>
          </p:cNvPicPr>
          <p:nvPr>
            <p:ph sz="quarter" idx="11"/>
          </p:nvPr>
        </p:nvPicPr>
        <p:blipFill>
          <a:blip r:embed="rId2"/>
          <a:stretch>
            <a:fillRect/>
          </a:stretch>
        </p:blipFill>
        <p:spPr>
          <a:xfrm>
            <a:off x="1699667" y="1389063"/>
            <a:ext cx="8995865" cy="4621212"/>
          </a:xfrm>
        </p:spPr>
      </p:pic>
      <p:sp>
        <p:nvSpPr>
          <p:cNvPr id="8" name="矩形 7">
            <a:extLst>
              <a:ext uri="{FF2B5EF4-FFF2-40B4-BE49-F238E27FC236}">
                <a16:creationId xmlns:a16="http://schemas.microsoft.com/office/drawing/2014/main" id="{C01FBD7D-8D1E-FEBD-4020-C084B118B3C5}"/>
              </a:ext>
            </a:extLst>
          </p:cNvPr>
          <p:cNvSpPr/>
          <p:nvPr/>
        </p:nvSpPr>
        <p:spPr>
          <a:xfrm>
            <a:off x="1330939" y="4366260"/>
            <a:ext cx="9530122" cy="2161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01524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BE82AB9F-79CF-FE13-20D6-6DDF221255DA}"/>
              </a:ext>
            </a:extLst>
          </p:cNvPr>
          <p:cNvPicPr>
            <a:picLocks noGrp="1" noChangeAspect="1"/>
          </p:cNvPicPr>
          <p:nvPr>
            <p:ph sz="quarter" idx="11"/>
          </p:nvPr>
        </p:nvPicPr>
        <p:blipFill>
          <a:blip r:embed="rId2"/>
          <a:stretch>
            <a:fillRect/>
          </a:stretch>
        </p:blipFill>
        <p:spPr>
          <a:xfrm>
            <a:off x="1320925" y="1389063"/>
            <a:ext cx="9753350" cy="4621212"/>
          </a:xfrm>
          <a:prstGeom prst="rect">
            <a:avLst/>
          </a:prstGeom>
        </p:spPr>
      </p:pic>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自营业务</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127</a:t>
            </a:fld>
            <a:endParaRPr kumimoji="1" lang="zh-CN" altLang="en-US"/>
          </a:p>
        </p:txBody>
      </p:sp>
      <p:sp>
        <p:nvSpPr>
          <p:cNvPr id="8" name="矩形 7">
            <a:extLst>
              <a:ext uri="{FF2B5EF4-FFF2-40B4-BE49-F238E27FC236}">
                <a16:creationId xmlns:a16="http://schemas.microsoft.com/office/drawing/2014/main" id="{C01FBD7D-8D1E-FEBD-4020-C084B118B3C5}"/>
              </a:ext>
            </a:extLst>
          </p:cNvPr>
          <p:cNvSpPr/>
          <p:nvPr/>
        </p:nvSpPr>
        <p:spPr>
          <a:xfrm>
            <a:off x="1546656" y="4365075"/>
            <a:ext cx="9530122" cy="2161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81380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128</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对比中金</a:t>
            </a:r>
          </a:p>
        </p:txBody>
      </p:sp>
    </p:spTree>
    <p:extLst>
      <p:ext uri="{BB962C8B-B14F-4D97-AF65-F5344CB8AC3E}">
        <p14:creationId xmlns:p14="http://schemas.microsoft.com/office/powerpoint/2010/main" val="25704491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对比中金</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129</a:t>
            </a:fld>
            <a:endParaRPr kumimoji="1" lang="zh-CN" altLang="en-US"/>
          </a:p>
        </p:txBody>
      </p:sp>
      <p:sp>
        <p:nvSpPr>
          <p:cNvPr id="4" name="内容占位符 3">
            <a:extLst>
              <a:ext uri="{FF2B5EF4-FFF2-40B4-BE49-F238E27FC236}">
                <a16:creationId xmlns:a16="http://schemas.microsoft.com/office/drawing/2014/main" id="{C0E0E41C-71FC-72D2-3EEB-C3BFAC6651B1}"/>
              </a:ext>
            </a:extLst>
          </p:cNvPr>
          <p:cNvSpPr>
            <a:spLocks noGrp="1"/>
          </p:cNvSpPr>
          <p:nvPr>
            <p:ph sz="quarter" idx="11"/>
          </p:nvPr>
        </p:nvSpPr>
        <p:spPr/>
        <p:txBody>
          <a:bodyPr>
            <a:normAutofit/>
          </a:bodyPr>
          <a:lstStyle/>
          <a:p>
            <a:r>
              <a:rPr kumimoji="1" lang="zh-CN" altLang="en-US" sz="2000" dirty="0"/>
              <a:t>整体来看，</a:t>
            </a:r>
            <a:r>
              <a:rPr kumimoji="1" lang="en-US" altLang="zh-CN" sz="2000" dirty="0"/>
              <a:t>2023</a:t>
            </a:r>
            <a:r>
              <a:rPr kumimoji="1" lang="zh-CN" altLang="en-US" sz="2000" dirty="0"/>
              <a:t>年“三中一华”</a:t>
            </a:r>
            <a:r>
              <a:rPr kumimoji="1" lang="en-US" altLang="zh-CN" sz="2000" dirty="0"/>
              <a:t>4</a:t>
            </a:r>
            <a:r>
              <a:rPr kumimoji="1" lang="zh-CN" altLang="en-US" sz="2000" dirty="0"/>
              <a:t>家券商中仅华泰证券实现营利净利同比增长</a:t>
            </a:r>
            <a:r>
              <a:rPr kumimoji="1" lang="en-US" altLang="zh-CN" sz="2000" dirty="0"/>
              <a:t>10%</a:t>
            </a:r>
            <a:r>
              <a:rPr kumimoji="1" lang="zh-CN" altLang="en-US" sz="2000" dirty="0"/>
              <a:t>以上，其余</a:t>
            </a:r>
            <a:r>
              <a:rPr kumimoji="1" lang="en-US" altLang="zh-CN" sz="2000" dirty="0"/>
              <a:t>3</a:t>
            </a:r>
            <a:r>
              <a:rPr kumimoji="1" lang="zh-CN" altLang="en-US" sz="2000" dirty="0"/>
              <a:t>家不同程度下滑，中信建投营收下滑最多，中金公司净利润下滑最多。</a:t>
            </a:r>
          </a:p>
        </p:txBody>
      </p:sp>
    </p:spTree>
    <p:extLst>
      <p:ext uri="{BB962C8B-B14F-4D97-AF65-F5344CB8AC3E}">
        <p14:creationId xmlns:p14="http://schemas.microsoft.com/office/powerpoint/2010/main" val="3332783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EFE8F-6DBA-4F18-B1E1-357C025A9E5C}"/>
              </a:ext>
            </a:extLst>
          </p:cNvPr>
          <p:cNvSpPr>
            <a:spLocks noGrp="1"/>
          </p:cNvSpPr>
          <p:nvPr>
            <p:ph type="title"/>
          </p:nvPr>
        </p:nvSpPr>
        <p:spPr/>
        <p:txBody>
          <a:bodyPr>
            <a:normAutofit/>
          </a:bodyPr>
          <a:lstStyle/>
          <a:p>
            <a:r>
              <a:rPr lang="zh-CN" altLang="en-US" dirty="0"/>
              <a:t>案例引入</a:t>
            </a:r>
            <a:r>
              <a:rPr lang="en-US" altLang="zh-CN" dirty="0"/>
              <a:t>4</a:t>
            </a:r>
            <a:r>
              <a:rPr lang="zh-CN" altLang="en-US" dirty="0"/>
              <a:t>：业务特征及具体业务</a:t>
            </a:r>
          </a:p>
        </p:txBody>
      </p:sp>
      <p:sp>
        <p:nvSpPr>
          <p:cNvPr id="3" name="内容占位符 2">
            <a:extLst>
              <a:ext uri="{FF2B5EF4-FFF2-40B4-BE49-F238E27FC236}">
                <a16:creationId xmlns:a16="http://schemas.microsoft.com/office/drawing/2014/main" id="{14182459-655D-457D-B777-38A7A16D5146}"/>
              </a:ext>
            </a:extLst>
          </p:cNvPr>
          <p:cNvSpPr>
            <a:spLocks noGrp="1"/>
          </p:cNvSpPr>
          <p:nvPr>
            <p:ph idx="1"/>
          </p:nvPr>
        </p:nvSpPr>
        <p:spPr/>
        <p:txBody>
          <a:bodyPr>
            <a:normAutofit/>
          </a:bodyPr>
          <a:lstStyle/>
          <a:p>
            <a:r>
              <a:rPr lang="zh-CN" altLang="en-US" sz="2000" dirty="0"/>
              <a:t>券商行业内部分为四大业务板块， 分别是：</a:t>
            </a:r>
          </a:p>
          <a:p>
            <a:r>
              <a:rPr lang="zh-CN" altLang="en-US" sz="2000" dirty="0"/>
              <a:t>自营业务（拿公司自有资金投资赚钱）；</a:t>
            </a:r>
          </a:p>
          <a:p>
            <a:r>
              <a:rPr lang="zh-CN" altLang="en-US" sz="2000" dirty="0"/>
              <a:t>资管业务（通过帮助客户管理资产赚取管理费和佣金，类型公募基金）；</a:t>
            </a:r>
          </a:p>
          <a:p>
            <a:r>
              <a:rPr lang="zh-CN" altLang="en-US" sz="2000" dirty="0"/>
              <a:t>经纪业务（通过帮助客户完成证券交易获得佣金，就是大家日常接触最多的券商交易手续费）；</a:t>
            </a:r>
          </a:p>
          <a:p>
            <a:r>
              <a:rPr lang="zh-CN" altLang="en-US" sz="2000" dirty="0"/>
              <a:t>发行与承销业务（通过帮助上市公司完成</a:t>
            </a:r>
            <a:r>
              <a:rPr lang="en-US" altLang="zh-CN" sz="2000" dirty="0"/>
              <a:t>IPO</a:t>
            </a:r>
            <a:r>
              <a:rPr lang="zh-CN" altLang="en-US" sz="2000" dirty="0"/>
              <a:t>股票发行、增发股票或者债券发行获得佣金）。</a:t>
            </a:r>
          </a:p>
          <a:p>
            <a:endParaRPr lang="zh-CN" altLang="en-US" sz="2000" dirty="0"/>
          </a:p>
        </p:txBody>
      </p:sp>
      <p:sp>
        <p:nvSpPr>
          <p:cNvPr id="4" name="灯片编号占位符 3">
            <a:extLst>
              <a:ext uri="{FF2B5EF4-FFF2-40B4-BE49-F238E27FC236}">
                <a16:creationId xmlns:a16="http://schemas.microsoft.com/office/drawing/2014/main" id="{08A22BE3-BEA6-4ED8-9D49-3EB2360E0C78}"/>
              </a:ext>
            </a:extLst>
          </p:cNvPr>
          <p:cNvSpPr>
            <a:spLocks noGrp="1"/>
          </p:cNvSpPr>
          <p:nvPr>
            <p:ph type="sldNum" sz="quarter" idx="12"/>
          </p:nvPr>
        </p:nvSpPr>
        <p:spPr/>
        <p:txBody>
          <a:bodyPr/>
          <a:lstStyle/>
          <a:p>
            <a:fld id="{12A23114-081F-834E-85E1-95956C796665}" type="slidenum">
              <a:rPr kumimoji="1" lang="zh-CN" altLang="en-US" smtClean="0"/>
              <a:t>13</a:t>
            </a:fld>
            <a:endParaRPr kumimoji="1" lang="zh-CN" altLang="en-US"/>
          </a:p>
        </p:txBody>
      </p:sp>
    </p:spTree>
    <p:extLst>
      <p:ext uri="{BB962C8B-B14F-4D97-AF65-F5344CB8AC3E}">
        <p14:creationId xmlns:p14="http://schemas.microsoft.com/office/powerpoint/2010/main" val="42719159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对比</a:t>
            </a:r>
            <a:r>
              <a:rPr kumimoji="1" lang="en-US" altLang="zh-CN" dirty="0"/>
              <a:t>1</a:t>
            </a:r>
            <a:r>
              <a:rPr kumimoji="1" lang="zh-CN" altLang="en-US" dirty="0"/>
              <a:t>：盈利与业务</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130</a:t>
            </a:fld>
            <a:endParaRPr kumimoji="1" lang="zh-CN" altLang="en-US"/>
          </a:p>
        </p:txBody>
      </p:sp>
      <p:pic>
        <p:nvPicPr>
          <p:cNvPr id="6" name="内容占位符 5">
            <a:extLst>
              <a:ext uri="{FF2B5EF4-FFF2-40B4-BE49-F238E27FC236}">
                <a16:creationId xmlns:a16="http://schemas.microsoft.com/office/drawing/2014/main" id="{41EA8274-1828-C0A9-D437-29E15BC5F822}"/>
              </a:ext>
            </a:extLst>
          </p:cNvPr>
          <p:cNvPicPr>
            <a:picLocks noGrp="1" noChangeAspect="1"/>
          </p:cNvPicPr>
          <p:nvPr>
            <p:ph sz="quarter" idx="11"/>
          </p:nvPr>
        </p:nvPicPr>
        <p:blipFill>
          <a:blip r:embed="rId2"/>
          <a:stretch>
            <a:fillRect/>
          </a:stretch>
        </p:blipFill>
        <p:spPr>
          <a:xfrm>
            <a:off x="464054" y="1175081"/>
            <a:ext cx="6941126" cy="2471227"/>
          </a:xfrm>
        </p:spPr>
      </p:pic>
      <p:pic>
        <p:nvPicPr>
          <p:cNvPr id="10" name="图片 9">
            <a:extLst>
              <a:ext uri="{FF2B5EF4-FFF2-40B4-BE49-F238E27FC236}">
                <a16:creationId xmlns:a16="http://schemas.microsoft.com/office/drawing/2014/main" id="{32C0C897-DE71-DD4E-1D61-9BC544764D99}"/>
              </a:ext>
            </a:extLst>
          </p:cNvPr>
          <p:cNvPicPr>
            <a:picLocks noChangeAspect="1"/>
          </p:cNvPicPr>
          <p:nvPr/>
        </p:nvPicPr>
        <p:blipFill>
          <a:blip r:embed="rId3"/>
          <a:stretch>
            <a:fillRect/>
          </a:stretch>
        </p:blipFill>
        <p:spPr>
          <a:xfrm>
            <a:off x="464054" y="3747516"/>
            <a:ext cx="7030235" cy="2653284"/>
          </a:xfrm>
          <a:prstGeom prst="rect">
            <a:avLst/>
          </a:prstGeom>
        </p:spPr>
      </p:pic>
      <p:sp>
        <p:nvSpPr>
          <p:cNvPr id="11" name="矩形 10">
            <a:extLst>
              <a:ext uri="{FF2B5EF4-FFF2-40B4-BE49-F238E27FC236}">
                <a16:creationId xmlns:a16="http://schemas.microsoft.com/office/drawing/2014/main" id="{A53D359B-94D6-548E-5231-CB599C17BC71}"/>
              </a:ext>
            </a:extLst>
          </p:cNvPr>
          <p:cNvSpPr/>
          <p:nvPr/>
        </p:nvSpPr>
        <p:spPr>
          <a:xfrm>
            <a:off x="4426527" y="1354192"/>
            <a:ext cx="966355" cy="23447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E57F50C-9E89-96B2-6F23-920D8402C740}"/>
              </a:ext>
            </a:extLst>
          </p:cNvPr>
          <p:cNvSpPr/>
          <p:nvPr/>
        </p:nvSpPr>
        <p:spPr>
          <a:xfrm>
            <a:off x="4094018" y="3914395"/>
            <a:ext cx="1207242" cy="25784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A4F7D62-791F-6A9F-4735-0310E0D506AF}"/>
              </a:ext>
            </a:extLst>
          </p:cNvPr>
          <p:cNvSpPr txBox="1"/>
          <p:nvPr/>
        </p:nvSpPr>
        <p:spPr>
          <a:xfrm>
            <a:off x="8395855" y="1922318"/>
            <a:ext cx="2743200" cy="1477328"/>
          </a:xfrm>
          <a:prstGeom prst="rect">
            <a:avLst/>
          </a:prstGeom>
          <a:noFill/>
          <a:ln>
            <a:solidFill>
              <a:srgbClr val="C00000"/>
            </a:solidFill>
          </a:ln>
        </p:spPr>
        <p:txBody>
          <a:bodyPr wrap="square" rtlCol="0">
            <a:spAutoFit/>
          </a:bodyPr>
          <a:lstStyle/>
          <a:p>
            <a:r>
              <a:rPr lang="zh-CN" altLang="en-US" dirty="0"/>
              <a:t>注：上</a:t>
            </a:r>
            <a:r>
              <a:rPr lang="en-US" altLang="zh-CN" dirty="0"/>
              <a:t>/</a:t>
            </a:r>
            <a:r>
              <a:rPr lang="zh-CN" altLang="en-US" dirty="0"/>
              <a:t>左为中金年报，下</a:t>
            </a:r>
            <a:r>
              <a:rPr lang="en-US" altLang="zh-CN" dirty="0"/>
              <a:t>/</a:t>
            </a:r>
            <a:r>
              <a:rPr lang="zh-CN" altLang="en-US" dirty="0"/>
              <a:t>右为华泰年报，下同</a:t>
            </a:r>
            <a:endParaRPr lang="en-US" altLang="zh-CN" dirty="0"/>
          </a:p>
          <a:p>
            <a:endParaRPr lang="en-US" altLang="zh-CN" dirty="0"/>
          </a:p>
          <a:p>
            <a:r>
              <a:rPr lang="zh-CN" altLang="en-US" dirty="0"/>
              <a:t>两家公司分业务的称呼口径不同</a:t>
            </a:r>
          </a:p>
        </p:txBody>
      </p:sp>
    </p:spTree>
    <p:extLst>
      <p:ext uri="{BB962C8B-B14F-4D97-AF65-F5344CB8AC3E}">
        <p14:creationId xmlns:p14="http://schemas.microsoft.com/office/powerpoint/2010/main" val="32995691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2629312-2A04-800B-4F84-B80D4872F0B0}"/>
              </a:ext>
            </a:extLst>
          </p:cNvPr>
          <p:cNvPicPr>
            <a:picLocks noChangeAspect="1"/>
          </p:cNvPicPr>
          <p:nvPr/>
        </p:nvPicPr>
        <p:blipFill>
          <a:blip r:embed="rId2"/>
          <a:stretch>
            <a:fillRect/>
          </a:stretch>
        </p:blipFill>
        <p:spPr>
          <a:xfrm>
            <a:off x="577994" y="4683148"/>
            <a:ext cx="6962775" cy="1638300"/>
          </a:xfrm>
          <a:prstGeom prst="rect">
            <a:avLst/>
          </a:prstGeom>
        </p:spPr>
      </p:pic>
      <p:pic>
        <p:nvPicPr>
          <p:cNvPr id="8" name="图片 7">
            <a:extLst>
              <a:ext uri="{FF2B5EF4-FFF2-40B4-BE49-F238E27FC236}">
                <a16:creationId xmlns:a16="http://schemas.microsoft.com/office/drawing/2014/main" id="{FF34A6C0-4589-CC9C-40BB-761D790DEE89}"/>
              </a:ext>
            </a:extLst>
          </p:cNvPr>
          <p:cNvPicPr>
            <a:picLocks noChangeAspect="1"/>
          </p:cNvPicPr>
          <p:nvPr/>
        </p:nvPicPr>
        <p:blipFill>
          <a:blip r:embed="rId3"/>
          <a:stretch>
            <a:fillRect/>
          </a:stretch>
        </p:blipFill>
        <p:spPr>
          <a:xfrm>
            <a:off x="363682" y="2046271"/>
            <a:ext cx="7052396" cy="1583216"/>
          </a:xfrm>
          <a:prstGeom prst="rect">
            <a:avLst/>
          </a:prstGeom>
        </p:spPr>
      </p:pic>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对比</a:t>
            </a:r>
            <a:r>
              <a:rPr kumimoji="1" lang="en-US" altLang="zh-CN" dirty="0"/>
              <a:t>1</a:t>
            </a:r>
            <a:r>
              <a:rPr kumimoji="1" lang="zh-CN" altLang="en-US" dirty="0"/>
              <a:t>：盈利与业务</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131</a:t>
            </a:fld>
            <a:endParaRPr kumimoji="1" lang="zh-CN" altLang="en-US"/>
          </a:p>
        </p:txBody>
      </p:sp>
      <p:sp>
        <p:nvSpPr>
          <p:cNvPr id="11" name="矩形 10">
            <a:extLst>
              <a:ext uri="{FF2B5EF4-FFF2-40B4-BE49-F238E27FC236}">
                <a16:creationId xmlns:a16="http://schemas.microsoft.com/office/drawing/2014/main" id="{A53D359B-94D6-548E-5231-CB599C17BC71}"/>
              </a:ext>
            </a:extLst>
          </p:cNvPr>
          <p:cNvSpPr/>
          <p:nvPr/>
        </p:nvSpPr>
        <p:spPr>
          <a:xfrm>
            <a:off x="5020540" y="2092862"/>
            <a:ext cx="2395538" cy="2940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E57F50C-9E89-96B2-6F23-920D8402C740}"/>
              </a:ext>
            </a:extLst>
          </p:cNvPr>
          <p:cNvSpPr/>
          <p:nvPr/>
        </p:nvSpPr>
        <p:spPr>
          <a:xfrm>
            <a:off x="4465060" y="4608835"/>
            <a:ext cx="3075709" cy="2940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B6A60B8-E16B-AC1E-F6E4-A7F9F4FDC660}"/>
              </a:ext>
            </a:extLst>
          </p:cNvPr>
          <p:cNvSpPr txBox="1"/>
          <p:nvPr/>
        </p:nvSpPr>
        <p:spPr>
          <a:xfrm>
            <a:off x="7774680" y="2092862"/>
            <a:ext cx="4053638" cy="2308324"/>
          </a:xfrm>
          <a:prstGeom prst="rect">
            <a:avLst/>
          </a:prstGeom>
          <a:noFill/>
          <a:ln>
            <a:solidFill>
              <a:srgbClr val="C00000"/>
            </a:solidFill>
          </a:ln>
        </p:spPr>
        <p:txBody>
          <a:bodyPr wrap="square">
            <a:spAutoFit/>
          </a:bodyPr>
          <a:lstStyle/>
          <a:p>
            <a:r>
              <a:rPr lang="zh-CN" altLang="en-US" dirty="0"/>
              <a:t>手续费和佣金收入整体受投行业务影响较大。</a:t>
            </a:r>
            <a:r>
              <a:rPr lang="en-US" altLang="zh-CN" dirty="0"/>
              <a:t>Wind</a:t>
            </a:r>
            <a:r>
              <a:rPr lang="zh-CN" altLang="en-US" dirty="0"/>
              <a:t>数据显示，</a:t>
            </a:r>
            <a:r>
              <a:rPr lang="en-US" altLang="zh-CN" dirty="0"/>
              <a:t>2023</a:t>
            </a:r>
            <a:r>
              <a:rPr lang="zh-CN" altLang="en-US" dirty="0"/>
              <a:t>年市场股权融资规模</a:t>
            </a:r>
            <a:r>
              <a:rPr lang="en-US" altLang="zh-CN" dirty="0"/>
              <a:t>1106.66</a:t>
            </a:r>
            <a:r>
              <a:rPr lang="zh-CN" altLang="en-US" dirty="0"/>
              <a:t>亿元，同比下降</a:t>
            </a:r>
            <a:r>
              <a:rPr lang="en-US" altLang="zh-CN" dirty="0"/>
              <a:t>67.72%</a:t>
            </a:r>
            <a:r>
              <a:rPr lang="zh-CN" altLang="en-US" dirty="0"/>
              <a:t>，融资家数</a:t>
            </a:r>
            <a:r>
              <a:rPr lang="en-US" altLang="zh-CN" dirty="0"/>
              <a:t>104</a:t>
            </a:r>
            <a:r>
              <a:rPr lang="zh-CN" altLang="en-US" dirty="0"/>
              <a:t>家，同比下降</a:t>
            </a:r>
            <a:r>
              <a:rPr lang="en-US" altLang="zh-CN" dirty="0"/>
              <a:t>44.97%</a:t>
            </a:r>
            <a:r>
              <a:rPr lang="zh-CN" altLang="en-US" dirty="0"/>
              <a:t>。股权承销仍由“三中一华”领跑，承销金额则不同程度下滑。其中，中金公司下滑最为严重，接近</a:t>
            </a:r>
            <a:r>
              <a:rPr lang="en-US" altLang="zh-CN" dirty="0"/>
              <a:t>50%</a:t>
            </a:r>
            <a:r>
              <a:rPr lang="zh-CN" altLang="en-US" dirty="0"/>
              <a:t>，华泰大约下降</a:t>
            </a:r>
            <a:r>
              <a:rPr lang="en-US" altLang="zh-CN" dirty="0"/>
              <a:t>25%</a:t>
            </a:r>
            <a:r>
              <a:rPr lang="zh-CN" altLang="en-US" dirty="0"/>
              <a:t>。</a:t>
            </a:r>
          </a:p>
        </p:txBody>
      </p:sp>
    </p:spTree>
    <p:extLst>
      <p:ext uri="{BB962C8B-B14F-4D97-AF65-F5344CB8AC3E}">
        <p14:creationId xmlns:p14="http://schemas.microsoft.com/office/powerpoint/2010/main" val="36496522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D83C5A1-FF9C-5FB1-021A-A182E9DC75BF}"/>
              </a:ext>
            </a:extLst>
          </p:cNvPr>
          <p:cNvPicPr>
            <a:picLocks noChangeAspect="1"/>
          </p:cNvPicPr>
          <p:nvPr/>
        </p:nvPicPr>
        <p:blipFill>
          <a:blip r:embed="rId2"/>
          <a:stretch>
            <a:fillRect/>
          </a:stretch>
        </p:blipFill>
        <p:spPr>
          <a:xfrm>
            <a:off x="6066477" y="2843956"/>
            <a:ext cx="5851745" cy="3238500"/>
          </a:xfrm>
          <a:prstGeom prst="rect">
            <a:avLst/>
          </a:prstGeom>
        </p:spPr>
      </p:pic>
      <p:pic>
        <p:nvPicPr>
          <p:cNvPr id="7" name="图片 6">
            <a:extLst>
              <a:ext uri="{FF2B5EF4-FFF2-40B4-BE49-F238E27FC236}">
                <a16:creationId xmlns:a16="http://schemas.microsoft.com/office/drawing/2014/main" id="{8E6D1A58-428F-E406-2E87-B61905D15B86}"/>
              </a:ext>
            </a:extLst>
          </p:cNvPr>
          <p:cNvPicPr>
            <a:picLocks noChangeAspect="1"/>
          </p:cNvPicPr>
          <p:nvPr/>
        </p:nvPicPr>
        <p:blipFill>
          <a:blip r:embed="rId3"/>
          <a:stretch>
            <a:fillRect/>
          </a:stretch>
        </p:blipFill>
        <p:spPr>
          <a:xfrm>
            <a:off x="121946" y="2843956"/>
            <a:ext cx="5829300" cy="3238500"/>
          </a:xfrm>
          <a:prstGeom prst="rect">
            <a:avLst/>
          </a:prstGeom>
        </p:spPr>
      </p:pic>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对比</a:t>
            </a:r>
            <a:r>
              <a:rPr kumimoji="1" lang="en-US" altLang="zh-CN" dirty="0"/>
              <a:t>1</a:t>
            </a:r>
            <a:r>
              <a:rPr kumimoji="1" lang="zh-CN" altLang="en-US" dirty="0"/>
              <a:t>：盈利与业务</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132</a:t>
            </a:fld>
            <a:endParaRPr kumimoji="1" lang="zh-CN" altLang="en-US"/>
          </a:p>
        </p:txBody>
      </p:sp>
      <p:sp>
        <p:nvSpPr>
          <p:cNvPr id="11" name="矩形 10">
            <a:extLst>
              <a:ext uri="{FF2B5EF4-FFF2-40B4-BE49-F238E27FC236}">
                <a16:creationId xmlns:a16="http://schemas.microsoft.com/office/drawing/2014/main" id="{A53D359B-94D6-548E-5231-CB599C17BC71}"/>
              </a:ext>
            </a:extLst>
          </p:cNvPr>
          <p:cNvSpPr/>
          <p:nvPr/>
        </p:nvSpPr>
        <p:spPr>
          <a:xfrm>
            <a:off x="3282443" y="5764628"/>
            <a:ext cx="8665302" cy="3178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B6A60B8-E16B-AC1E-F6E4-A7F9F4FDC660}"/>
              </a:ext>
            </a:extLst>
          </p:cNvPr>
          <p:cNvSpPr txBox="1"/>
          <p:nvPr/>
        </p:nvSpPr>
        <p:spPr>
          <a:xfrm>
            <a:off x="846426" y="1505756"/>
            <a:ext cx="8145924" cy="461665"/>
          </a:xfrm>
          <a:prstGeom prst="rect">
            <a:avLst/>
          </a:prstGeom>
          <a:noFill/>
        </p:spPr>
        <p:txBody>
          <a:bodyPr wrap="square">
            <a:spAutoFit/>
          </a:bodyPr>
          <a:lstStyle/>
          <a:p>
            <a:r>
              <a:rPr lang="zh-CN" altLang="en-US" sz="2400" dirty="0"/>
              <a:t>投资收益成为主要的盈利增长点</a:t>
            </a:r>
          </a:p>
        </p:txBody>
      </p:sp>
    </p:spTree>
    <p:extLst>
      <p:ext uri="{BB962C8B-B14F-4D97-AF65-F5344CB8AC3E}">
        <p14:creationId xmlns:p14="http://schemas.microsoft.com/office/powerpoint/2010/main" val="6298236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对比</a:t>
            </a:r>
            <a:r>
              <a:rPr kumimoji="1" lang="en-US" altLang="zh-CN" dirty="0"/>
              <a:t>2</a:t>
            </a:r>
            <a:r>
              <a:rPr kumimoji="1" lang="zh-CN" altLang="en-US" dirty="0"/>
              <a:t>：客户</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133</a:t>
            </a:fld>
            <a:endParaRPr kumimoji="1" lang="zh-CN" altLang="en-US"/>
          </a:p>
        </p:txBody>
      </p:sp>
      <p:pic>
        <p:nvPicPr>
          <p:cNvPr id="6" name="图片 5">
            <a:extLst>
              <a:ext uri="{FF2B5EF4-FFF2-40B4-BE49-F238E27FC236}">
                <a16:creationId xmlns:a16="http://schemas.microsoft.com/office/drawing/2014/main" id="{E439E973-CC61-CE45-362D-983B4D231517}"/>
              </a:ext>
            </a:extLst>
          </p:cNvPr>
          <p:cNvPicPr>
            <a:picLocks noChangeAspect="1"/>
          </p:cNvPicPr>
          <p:nvPr/>
        </p:nvPicPr>
        <p:blipFill>
          <a:blip r:embed="rId2"/>
          <a:stretch>
            <a:fillRect/>
          </a:stretch>
        </p:blipFill>
        <p:spPr>
          <a:xfrm>
            <a:off x="939114" y="4384965"/>
            <a:ext cx="7477990" cy="1785094"/>
          </a:xfrm>
          <a:prstGeom prst="rect">
            <a:avLst/>
          </a:prstGeom>
        </p:spPr>
      </p:pic>
      <p:pic>
        <p:nvPicPr>
          <p:cNvPr id="8" name="图片 7">
            <a:extLst>
              <a:ext uri="{FF2B5EF4-FFF2-40B4-BE49-F238E27FC236}">
                <a16:creationId xmlns:a16="http://schemas.microsoft.com/office/drawing/2014/main" id="{B9A6C4E2-125E-602D-4B65-A0EC2A8830F3}"/>
              </a:ext>
            </a:extLst>
          </p:cNvPr>
          <p:cNvPicPr>
            <a:picLocks noChangeAspect="1"/>
          </p:cNvPicPr>
          <p:nvPr/>
        </p:nvPicPr>
        <p:blipFill>
          <a:blip r:embed="rId3"/>
          <a:stretch>
            <a:fillRect/>
          </a:stretch>
        </p:blipFill>
        <p:spPr>
          <a:xfrm>
            <a:off x="939114" y="1914499"/>
            <a:ext cx="7051495" cy="2236669"/>
          </a:xfrm>
          <a:prstGeom prst="rect">
            <a:avLst/>
          </a:prstGeom>
        </p:spPr>
      </p:pic>
      <p:sp>
        <p:nvSpPr>
          <p:cNvPr id="9" name="矩形 8">
            <a:extLst>
              <a:ext uri="{FF2B5EF4-FFF2-40B4-BE49-F238E27FC236}">
                <a16:creationId xmlns:a16="http://schemas.microsoft.com/office/drawing/2014/main" id="{5649FCE1-E2C4-FE16-5C2B-5ACBF246AA73}"/>
              </a:ext>
            </a:extLst>
          </p:cNvPr>
          <p:cNvSpPr/>
          <p:nvPr/>
        </p:nvSpPr>
        <p:spPr>
          <a:xfrm>
            <a:off x="701120" y="5037265"/>
            <a:ext cx="8665302" cy="3178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96A7A20-C146-27AB-8CE0-581C1F058C39}"/>
              </a:ext>
            </a:extLst>
          </p:cNvPr>
          <p:cNvSpPr txBox="1"/>
          <p:nvPr/>
        </p:nvSpPr>
        <p:spPr>
          <a:xfrm>
            <a:off x="8120962" y="3760634"/>
            <a:ext cx="3439846" cy="461665"/>
          </a:xfrm>
          <a:prstGeom prst="rect">
            <a:avLst/>
          </a:prstGeom>
          <a:noFill/>
          <a:ln>
            <a:solidFill>
              <a:srgbClr val="C00000"/>
            </a:solidFill>
          </a:ln>
        </p:spPr>
        <p:txBody>
          <a:bodyPr wrap="square" rtlCol="0">
            <a:spAutoFit/>
          </a:bodyPr>
          <a:lstStyle/>
          <a:p>
            <a:r>
              <a:rPr lang="zh-CN" altLang="en-US" sz="2400" dirty="0"/>
              <a:t>华泰客户分类更为多元</a:t>
            </a:r>
          </a:p>
        </p:txBody>
      </p:sp>
    </p:spTree>
    <p:extLst>
      <p:ext uri="{BB962C8B-B14F-4D97-AF65-F5344CB8AC3E}">
        <p14:creationId xmlns:p14="http://schemas.microsoft.com/office/powerpoint/2010/main" val="21513258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对比</a:t>
            </a:r>
            <a:r>
              <a:rPr kumimoji="1" lang="en-US" altLang="zh-CN" dirty="0"/>
              <a:t>3</a:t>
            </a:r>
            <a:r>
              <a:rPr kumimoji="1" lang="zh-CN" altLang="en-US" dirty="0"/>
              <a:t>：金融科技</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134</a:t>
            </a:fld>
            <a:endParaRPr kumimoji="1" lang="zh-CN" altLang="en-US"/>
          </a:p>
        </p:txBody>
      </p:sp>
      <p:sp>
        <p:nvSpPr>
          <p:cNvPr id="11" name="文本框 10">
            <a:extLst>
              <a:ext uri="{FF2B5EF4-FFF2-40B4-BE49-F238E27FC236}">
                <a16:creationId xmlns:a16="http://schemas.microsoft.com/office/drawing/2014/main" id="{363DEC60-1E88-DC27-37A5-DE4159018AD6}"/>
              </a:ext>
            </a:extLst>
          </p:cNvPr>
          <p:cNvSpPr txBox="1"/>
          <p:nvPr/>
        </p:nvSpPr>
        <p:spPr>
          <a:xfrm>
            <a:off x="716105" y="1340124"/>
            <a:ext cx="11046403" cy="646331"/>
          </a:xfrm>
          <a:prstGeom prst="rect">
            <a:avLst/>
          </a:prstGeom>
          <a:noFill/>
        </p:spPr>
        <p:txBody>
          <a:bodyPr wrap="square" rtlCol="0">
            <a:spAutoFit/>
          </a:bodyPr>
          <a:lstStyle/>
          <a:p>
            <a:r>
              <a:rPr lang="zh-CN" altLang="en-US" dirty="0"/>
              <a:t>数字化转型一般有三阶段之说，可能每家的表述不太一样，华泰证券将其定义为：支持阶段、赋能阶段和输出阶段。</a:t>
            </a:r>
          </a:p>
        </p:txBody>
      </p:sp>
      <p:pic>
        <p:nvPicPr>
          <p:cNvPr id="5" name="图片 4">
            <a:extLst>
              <a:ext uri="{FF2B5EF4-FFF2-40B4-BE49-F238E27FC236}">
                <a16:creationId xmlns:a16="http://schemas.microsoft.com/office/drawing/2014/main" id="{F51DA131-277E-A968-BA87-0EAF1BD55F08}"/>
              </a:ext>
            </a:extLst>
          </p:cNvPr>
          <p:cNvPicPr>
            <a:picLocks noChangeAspect="1"/>
          </p:cNvPicPr>
          <p:nvPr/>
        </p:nvPicPr>
        <p:blipFill>
          <a:blip r:embed="rId2"/>
          <a:stretch>
            <a:fillRect/>
          </a:stretch>
        </p:blipFill>
        <p:spPr>
          <a:xfrm>
            <a:off x="716105" y="1986455"/>
            <a:ext cx="11361594" cy="4664326"/>
          </a:xfrm>
          <a:prstGeom prst="rect">
            <a:avLst/>
          </a:prstGeom>
        </p:spPr>
      </p:pic>
    </p:spTree>
    <p:extLst>
      <p:ext uri="{BB962C8B-B14F-4D97-AF65-F5344CB8AC3E}">
        <p14:creationId xmlns:p14="http://schemas.microsoft.com/office/powerpoint/2010/main" val="3539089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对比</a:t>
            </a:r>
            <a:r>
              <a:rPr kumimoji="1" lang="en-US" altLang="zh-CN" dirty="0"/>
              <a:t>3</a:t>
            </a:r>
            <a:r>
              <a:rPr kumimoji="1" lang="zh-CN" altLang="en-US" dirty="0"/>
              <a:t>：金融科技</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135</a:t>
            </a:fld>
            <a:endParaRPr kumimoji="1" lang="zh-CN" altLang="en-US"/>
          </a:p>
        </p:txBody>
      </p:sp>
      <p:sp>
        <p:nvSpPr>
          <p:cNvPr id="11" name="文本框 10">
            <a:extLst>
              <a:ext uri="{FF2B5EF4-FFF2-40B4-BE49-F238E27FC236}">
                <a16:creationId xmlns:a16="http://schemas.microsoft.com/office/drawing/2014/main" id="{363DEC60-1E88-DC27-37A5-DE4159018AD6}"/>
              </a:ext>
            </a:extLst>
          </p:cNvPr>
          <p:cNvSpPr txBox="1"/>
          <p:nvPr/>
        </p:nvSpPr>
        <p:spPr>
          <a:xfrm>
            <a:off x="716105" y="1340124"/>
            <a:ext cx="11046403" cy="1706878"/>
          </a:xfrm>
          <a:prstGeom prst="rect">
            <a:avLst/>
          </a:prstGeom>
          <a:noFill/>
        </p:spPr>
        <p:txBody>
          <a:bodyPr wrap="square" rtlCol="0">
            <a:spAutoFit/>
          </a:bodyPr>
          <a:lstStyle/>
          <a:p>
            <a:pPr>
              <a:lnSpc>
                <a:spcPct val="150000"/>
              </a:lnSpc>
            </a:pPr>
            <a:r>
              <a:rPr lang="zh-CN" altLang="en-US" dirty="0"/>
              <a:t>华泰证券打造的核心平台有 </a:t>
            </a:r>
            <a:r>
              <a:rPr lang="en-US" altLang="zh-CN" dirty="0"/>
              <a:t>3 </a:t>
            </a:r>
            <a:r>
              <a:rPr lang="zh-CN" altLang="en-US" dirty="0"/>
              <a:t>个：</a:t>
            </a:r>
            <a:endParaRPr lang="en-US" altLang="zh-CN" dirty="0"/>
          </a:p>
          <a:p>
            <a:pPr marL="742950" lvl="1" indent="-285750">
              <a:lnSpc>
                <a:spcPct val="150000"/>
              </a:lnSpc>
              <a:buFont typeface="Wingdings" panose="05000000000000000000" pitchFamily="2" charset="2"/>
              <a:buChar char="Ø"/>
            </a:pPr>
            <a:r>
              <a:rPr lang="zh-CN" altLang="en-US" dirty="0"/>
              <a:t>交易平台：云原生、全品种多资产的境内外一体化全球交易所。</a:t>
            </a:r>
            <a:endParaRPr lang="en-US" altLang="zh-CN" dirty="0"/>
          </a:p>
          <a:p>
            <a:pPr marL="742950" lvl="1" indent="-285750">
              <a:lnSpc>
                <a:spcPct val="150000"/>
              </a:lnSpc>
              <a:buFont typeface="Wingdings" panose="05000000000000000000" pitchFamily="2" charset="2"/>
              <a:buChar char="Ø"/>
            </a:pPr>
            <a:r>
              <a:rPr lang="zh-CN" altLang="en-US" dirty="0"/>
              <a:t>数据平台：数智中台，内外（全市场信息、资讯等）部全域数据资产。</a:t>
            </a:r>
            <a:endParaRPr lang="en-US" altLang="zh-CN" dirty="0"/>
          </a:p>
          <a:p>
            <a:pPr marL="742950" lvl="1" indent="-285750">
              <a:lnSpc>
                <a:spcPct val="150000"/>
              </a:lnSpc>
              <a:buFont typeface="Wingdings" panose="05000000000000000000" pitchFamily="2" charset="2"/>
              <a:buChar char="Ø"/>
            </a:pPr>
            <a:r>
              <a:rPr lang="zh-CN" altLang="en-US" dirty="0"/>
              <a:t>研究平台（投研平台）：包括宏观研究、行业研究、主体研究、资产定价（公司统一的模型库）等。</a:t>
            </a:r>
          </a:p>
        </p:txBody>
      </p:sp>
      <p:pic>
        <p:nvPicPr>
          <p:cNvPr id="6" name="图片 5">
            <a:extLst>
              <a:ext uri="{FF2B5EF4-FFF2-40B4-BE49-F238E27FC236}">
                <a16:creationId xmlns:a16="http://schemas.microsoft.com/office/drawing/2014/main" id="{A7E4EE74-4C72-3810-8EB1-4B8371057075}"/>
              </a:ext>
            </a:extLst>
          </p:cNvPr>
          <p:cNvPicPr>
            <a:picLocks noChangeAspect="1"/>
          </p:cNvPicPr>
          <p:nvPr/>
        </p:nvPicPr>
        <p:blipFill>
          <a:blip r:embed="rId2"/>
          <a:stretch>
            <a:fillRect/>
          </a:stretch>
        </p:blipFill>
        <p:spPr>
          <a:xfrm>
            <a:off x="572798" y="3578672"/>
            <a:ext cx="11046403" cy="1939204"/>
          </a:xfrm>
          <a:prstGeom prst="rect">
            <a:avLst/>
          </a:prstGeom>
        </p:spPr>
      </p:pic>
    </p:spTree>
    <p:extLst>
      <p:ext uri="{BB962C8B-B14F-4D97-AF65-F5344CB8AC3E}">
        <p14:creationId xmlns:p14="http://schemas.microsoft.com/office/powerpoint/2010/main" val="21549820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对比</a:t>
            </a:r>
            <a:r>
              <a:rPr kumimoji="1" lang="en-US" altLang="zh-CN" dirty="0"/>
              <a:t>3</a:t>
            </a:r>
            <a:r>
              <a:rPr kumimoji="1" lang="zh-CN" altLang="en-US" dirty="0"/>
              <a:t>：金融科技</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136</a:t>
            </a:fld>
            <a:endParaRPr kumimoji="1" lang="zh-CN" altLang="en-US"/>
          </a:p>
        </p:txBody>
      </p:sp>
      <p:pic>
        <p:nvPicPr>
          <p:cNvPr id="6" name="图片 5">
            <a:extLst>
              <a:ext uri="{FF2B5EF4-FFF2-40B4-BE49-F238E27FC236}">
                <a16:creationId xmlns:a16="http://schemas.microsoft.com/office/drawing/2014/main" id="{864B9177-A74D-CE3A-1DAE-C25C8C9A18FE}"/>
              </a:ext>
            </a:extLst>
          </p:cNvPr>
          <p:cNvPicPr>
            <a:picLocks noChangeAspect="1"/>
          </p:cNvPicPr>
          <p:nvPr/>
        </p:nvPicPr>
        <p:blipFill>
          <a:blip r:embed="rId2"/>
          <a:stretch>
            <a:fillRect/>
          </a:stretch>
        </p:blipFill>
        <p:spPr>
          <a:xfrm>
            <a:off x="5915926" y="1319646"/>
            <a:ext cx="5486440" cy="2562244"/>
          </a:xfrm>
          <a:prstGeom prst="rect">
            <a:avLst/>
          </a:prstGeom>
        </p:spPr>
      </p:pic>
      <p:pic>
        <p:nvPicPr>
          <p:cNvPr id="8" name="图片 7">
            <a:extLst>
              <a:ext uri="{FF2B5EF4-FFF2-40B4-BE49-F238E27FC236}">
                <a16:creationId xmlns:a16="http://schemas.microsoft.com/office/drawing/2014/main" id="{533FC948-81E4-F417-E74D-B3B0278188A0}"/>
              </a:ext>
            </a:extLst>
          </p:cNvPr>
          <p:cNvPicPr>
            <a:picLocks noChangeAspect="1"/>
          </p:cNvPicPr>
          <p:nvPr/>
        </p:nvPicPr>
        <p:blipFill>
          <a:blip r:embed="rId3"/>
          <a:stretch>
            <a:fillRect/>
          </a:stretch>
        </p:blipFill>
        <p:spPr>
          <a:xfrm>
            <a:off x="316056" y="3156671"/>
            <a:ext cx="4972050" cy="1666875"/>
          </a:xfrm>
          <a:prstGeom prst="rect">
            <a:avLst/>
          </a:prstGeom>
        </p:spPr>
      </p:pic>
      <p:pic>
        <p:nvPicPr>
          <p:cNvPr id="10" name="图片 9">
            <a:extLst>
              <a:ext uri="{FF2B5EF4-FFF2-40B4-BE49-F238E27FC236}">
                <a16:creationId xmlns:a16="http://schemas.microsoft.com/office/drawing/2014/main" id="{A5A66495-5CE6-C43B-F953-9EA8E79043FF}"/>
              </a:ext>
            </a:extLst>
          </p:cNvPr>
          <p:cNvPicPr>
            <a:picLocks noChangeAspect="1"/>
          </p:cNvPicPr>
          <p:nvPr/>
        </p:nvPicPr>
        <p:blipFill>
          <a:blip r:embed="rId4"/>
          <a:stretch>
            <a:fillRect/>
          </a:stretch>
        </p:blipFill>
        <p:spPr>
          <a:xfrm>
            <a:off x="5915926" y="3990108"/>
            <a:ext cx="5591175" cy="2181225"/>
          </a:xfrm>
          <a:prstGeom prst="rect">
            <a:avLst/>
          </a:prstGeom>
        </p:spPr>
      </p:pic>
      <p:sp>
        <p:nvSpPr>
          <p:cNvPr id="11" name="文本框 10">
            <a:extLst>
              <a:ext uri="{FF2B5EF4-FFF2-40B4-BE49-F238E27FC236}">
                <a16:creationId xmlns:a16="http://schemas.microsoft.com/office/drawing/2014/main" id="{363DEC60-1E88-DC27-37A5-DE4159018AD6}"/>
              </a:ext>
            </a:extLst>
          </p:cNvPr>
          <p:cNvSpPr txBox="1"/>
          <p:nvPr/>
        </p:nvSpPr>
        <p:spPr>
          <a:xfrm>
            <a:off x="939114" y="1802128"/>
            <a:ext cx="4457700" cy="369332"/>
          </a:xfrm>
          <a:prstGeom prst="rect">
            <a:avLst/>
          </a:prstGeom>
          <a:noFill/>
          <a:ln>
            <a:solidFill>
              <a:srgbClr val="C00000"/>
            </a:solidFill>
          </a:ln>
        </p:spPr>
        <p:txBody>
          <a:bodyPr wrap="square" rtlCol="0">
            <a:spAutoFit/>
          </a:bodyPr>
          <a:lstStyle/>
          <a:p>
            <a:r>
              <a:rPr lang="zh-CN" altLang="en-US" dirty="0"/>
              <a:t>华泰更为重视金融科技投资和布局</a:t>
            </a:r>
          </a:p>
        </p:txBody>
      </p:sp>
    </p:spTree>
    <p:extLst>
      <p:ext uri="{BB962C8B-B14F-4D97-AF65-F5344CB8AC3E}">
        <p14:creationId xmlns:p14="http://schemas.microsoft.com/office/powerpoint/2010/main" val="31801993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6082A-E02F-C88C-D57D-50C41A4A474B}"/>
              </a:ext>
            </a:extLst>
          </p:cNvPr>
          <p:cNvSpPr>
            <a:spLocks noGrp="1"/>
          </p:cNvSpPr>
          <p:nvPr>
            <p:ph type="title"/>
          </p:nvPr>
        </p:nvSpPr>
        <p:spPr/>
        <p:txBody>
          <a:bodyPr/>
          <a:lstStyle/>
          <a:p>
            <a:r>
              <a:rPr kumimoji="1" lang="zh-CN" altLang="en-US" dirty="0"/>
              <a:t>华泰证券总结与复盘</a:t>
            </a:r>
          </a:p>
        </p:txBody>
      </p:sp>
      <p:sp>
        <p:nvSpPr>
          <p:cNvPr id="3" name="灯片编号占位符 2">
            <a:extLst>
              <a:ext uri="{FF2B5EF4-FFF2-40B4-BE49-F238E27FC236}">
                <a16:creationId xmlns:a16="http://schemas.microsoft.com/office/drawing/2014/main" id="{58A7B582-A4DF-25BA-2FEB-776EBAB7078C}"/>
              </a:ext>
            </a:extLst>
          </p:cNvPr>
          <p:cNvSpPr>
            <a:spLocks noGrp="1"/>
          </p:cNvSpPr>
          <p:nvPr>
            <p:ph type="sldNum" sz="quarter" idx="10"/>
          </p:nvPr>
        </p:nvSpPr>
        <p:spPr/>
        <p:txBody>
          <a:bodyPr/>
          <a:lstStyle/>
          <a:p>
            <a:fld id="{F56ABC50-C693-6145-8FE9-48A83A944B62}" type="slidenum">
              <a:rPr kumimoji="1" lang="zh-CN" altLang="en-US" smtClean="0"/>
              <a:pPr/>
              <a:t>137</a:t>
            </a:fld>
            <a:endParaRPr kumimoji="1" lang="zh-CN" altLang="en-US"/>
          </a:p>
        </p:txBody>
      </p:sp>
      <p:sp>
        <p:nvSpPr>
          <p:cNvPr id="4" name="内容占位符 3">
            <a:extLst>
              <a:ext uri="{FF2B5EF4-FFF2-40B4-BE49-F238E27FC236}">
                <a16:creationId xmlns:a16="http://schemas.microsoft.com/office/drawing/2014/main" id="{C0E0E41C-71FC-72D2-3EEB-C3BFAC6651B1}"/>
              </a:ext>
            </a:extLst>
          </p:cNvPr>
          <p:cNvSpPr>
            <a:spLocks noGrp="1"/>
          </p:cNvSpPr>
          <p:nvPr>
            <p:ph sz="quarter" idx="11"/>
          </p:nvPr>
        </p:nvSpPr>
        <p:spPr/>
        <p:txBody>
          <a:bodyPr/>
          <a:lstStyle/>
          <a:p>
            <a:endParaRPr kumimoji="1" lang="zh-CN" altLang="en-US" dirty="0"/>
          </a:p>
        </p:txBody>
      </p:sp>
    </p:spTree>
    <p:extLst>
      <p:ext uri="{BB962C8B-B14F-4D97-AF65-F5344CB8AC3E}">
        <p14:creationId xmlns:p14="http://schemas.microsoft.com/office/powerpoint/2010/main" val="33092366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E0C7C-650B-B50D-4FA7-378364ADDA4C}"/>
              </a:ext>
            </a:extLst>
          </p:cNvPr>
          <p:cNvSpPr>
            <a:spLocks noGrp="1"/>
          </p:cNvSpPr>
          <p:nvPr>
            <p:ph type="ctrTitle"/>
          </p:nvPr>
        </p:nvSpPr>
        <p:spPr>
          <a:xfrm>
            <a:off x="1524000" y="1626885"/>
            <a:ext cx="9144000" cy="2387600"/>
          </a:xfrm>
        </p:spPr>
        <p:txBody>
          <a:bodyPr/>
          <a:lstStyle/>
          <a:p>
            <a:r>
              <a:rPr kumimoji="1" lang="zh-CN" altLang="en-US" dirty="0"/>
              <a:t>东方财富</a:t>
            </a:r>
            <a:r>
              <a:rPr kumimoji="1" lang="en-US" altLang="zh-CN" dirty="0"/>
              <a:t>2023</a:t>
            </a:r>
            <a:r>
              <a:rPr kumimoji="1" lang="zh-CN" altLang="en-US" dirty="0"/>
              <a:t>年年报</a:t>
            </a:r>
          </a:p>
        </p:txBody>
      </p:sp>
      <p:sp>
        <p:nvSpPr>
          <p:cNvPr id="4" name="灯片编号占位符 3">
            <a:extLst>
              <a:ext uri="{FF2B5EF4-FFF2-40B4-BE49-F238E27FC236}">
                <a16:creationId xmlns:a16="http://schemas.microsoft.com/office/drawing/2014/main" id="{E8EB701A-B99A-B1C5-5186-FB347682E779}"/>
              </a:ext>
            </a:extLst>
          </p:cNvPr>
          <p:cNvSpPr>
            <a:spLocks noGrp="1"/>
          </p:cNvSpPr>
          <p:nvPr>
            <p:ph type="sldNum" sz="quarter" idx="12"/>
          </p:nvPr>
        </p:nvSpPr>
        <p:spPr/>
        <p:txBody>
          <a:bodyPr/>
          <a:lstStyle/>
          <a:p>
            <a:fld id="{F56ABC50-C693-6145-8FE9-48A83A944B62}" type="slidenum">
              <a:rPr kumimoji="1" lang="zh-CN" altLang="en-US" smtClean="0"/>
              <a:t>138</a:t>
            </a:fld>
            <a:endParaRPr kumimoji="1" lang="zh-CN" altLang="en-US"/>
          </a:p>
        </p:txBody>
      </p:sp>
      <p:pic>
        <p:nvPicPr>
          <p:cNvPr id="5" name="Picture 2" descr="东方财富信息股份有限公司招聘_招聘信息】-前程无忧官方招聘网站">
            <a:extLst>
              <a:ext uri="{FF2B5EF4-FFF2-40B4-BE49-F238E27FC236}">
                <a16:creationId xmlns:a16="http://schemas.microsoft.com/office/drawing/2014/main" id="{6F05C837-5C55-C319-AD52-ECBA1123D0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82" b="34222"/>
          <a:stretch/>
        </p:blipFill>
        <p:spPr bwMode="auto">
          <a:xfrm>
            <a:off x="4191000" y="1241777"/>
            <a:ext cx="3810000" cy="123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206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8A814-E2BF-FFE3-79BD-B39D2B36C0EC}"/>
              </a:ext>
            </a:extLst>
          </p:cNvPr>
          <p:cNvSpPr>
            <a:spLocks noGrp="1"/>
          </p:cNvSpPr>
          <p:nvPr>
            <p:ph type="title"/>
          </p:nvPr>
        </p:nvSpPr>
        <p:spPr/>
        <p:txBody>
          <a:bodyPr>
            <a:normAutofit/>
          </a:bodyPr>
          <a:lstStyle/>
          <a:p>
            <a:r>
              <a:rPr kumimoji="1" lang="zh-CN" altLang="en-US"/>
              <a:t>东方财富年报</a:t>
            </a:r>
            <a:r>
              <a:rPr kumimoji="1" lang="zh-CN" altLang="en-US" dirty="0"/>
              <a:t>分析目录</a:t>
            </a:r>
          </a:p>
        </p:txBody>
      </p:sp>
      <p:sp>
        <p:nvSpPr>
          <p:cNvPr id="3" name="灯片编号占位符 2">
            <a:extLst>
              <a:ext uri="{FF2B5EF4-FFF2-40B4-BE49-F238E27FC236}">
                <a16:creationId xmlns:a16="http://schemas.microsoft.com/office/drawing/2014/main" id="{C8301324-F0EF-CFE1-1A8C-CE9C166E5D0C}"/>
              </a:ext>
            </a:extLst>
          </p:cNvPr>
          <p:cNvSpPr>
            <a:spLocks noGrp="1"/>
          </p:cNvSpPr>
          <p:nvPr>
            <p:ph type="sldNum" sz="quarter" idx="10"/>
          </p:nvPr>
        </p:nvSpPr>
        <p:spPr/>
        <p:txBody>
          <a:bodyPr/>
          <a:lstStyle/>
          <a:p>
            <a:fld id="{F56ABC50-C693-6145-8FE9-48A83A944B62}" type="slidenum">
              <a:rPr kumimoji="1" lang="zh-CN" altLang="en-US" smtClean="0"/>
              <a:pPr/>
              <a:t>139</a:t>
            </a:fld>
            <a:endParaRPr kumimoji="1" lang="zh-CN" altLang="en-US" dirty="0"/>
          </a:p>
        </p:txBody>
      </p:sp>
      <p:grpSp>
        <p:nvGrpSpPr>
          <p:cNvPr id="5" name="组合 4">
            <a:extLst>
              <a:ext uri="{FF2B5EF4-FFF2-40B4-BE49-F238E27FC236}">
                <a16:creationId xmlns:a16="http://schemas.microsoft.com/office/drawing/2014/main" id="{DE648763-BB1C-E79C-281B-6F908189AF2B}"/>
              </a:ext>
            </a:extLst>
          </p:cNvPr>
          <p:cNvGrpSpPr/>
          <p:nvPr/>
        </p:nvGrpSpPr>
        <p:grpSpPr>
          <a:xfrm>
            <a:off x="1445070" y="1490692"/>
            <a:ext cx="8800956" cy="469150"/>
            <a:chOff x="1586839" y="1469209"/>
            <a:chExt cx="8334740" cy="531812"/>
          </a:xfrm>
          <a:solidFill>
            <a:srgbClr val="FCE7DC"/>
          </a:solidFill>
        </p:grpSpPr>
        <p:sp>
          <p:nvSpPr>
            <p:cNvPr id="6" name="Round Diagonal Corner Rectangle 5">
              <a:extLst>
                <a:ext uri="{FF2B5EF4-FFF2-40B4-BE49-F238E27FC236}">
                  <a16:creationId xmlns:a16="http://schemas.microsoft.com/office/drawing/2014/main" id="{A483B945-2FBA-EE02-36A4-D838B16DC3D5}"/>
                </a:ext>
              </a:extLst>
            </p:cNvPr>
            <p:cNvSpPr>
              <a:spLocks noChangeArrowheads="1"/>
            </p:cNvSpPr>
            <p:nvPr/>
          </p:nvSpPr>
          <p:spPr bwMode="gray">
            <a:xfrm>
              <a:off x="1586839" y="1469209"/>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主营业务</a:t>
              </a:r>
            </a:p>
          </p:txBody>
        </p:sp>
        <p:sp>
          <p:nvSpPr>
            <p:cNvPr id="7" name="Round Diagonal Corner Rectangle 5">
              <a:extLst>
                <a:ext uri="{FF2B5EF4-FFF2-40B4-BE49-F238E27FC236}">
                  <a16:creationId xmlns:a16="http://schemas.microsoft.com/office/drawing/2014/main" id="{8ADCD4A7-5794-3FF9-160D-E36C28A8F63D}"/>
                </a:ext>
              </a:extLst>
            </p:cNvPr>
            <p:cNvSpPr>
              <a:spLocks noChangeArrowheads="1"/>
            </p:cNvSpPr>
            <p:nvPr/>
          </p:nvSpPr>
          <p:spPr bwMode="gray">
            <a:xfrm>
              <a:off x="9059195" y="1483114"/>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145</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B747E050-FF05-BB37-AC37-9988DF308ACB}"/>
              </a:ext>
            </a:extLst>
          </p:cNvPr>
          <p:cNvGrpSpPr/>
          <p:nvPr/>
        </p:nvGrpSpPr>
        <p:grpSpPr>
          <a:xfrm>
            <a:off x="1445070" y="2153554"/>
            <a:ext cx="8800956" cy="469150"/>
            <a:chOff x="1586838" y="1780540"/>
            <a:chExt cx="8335508" cy="531812"/>
          </a:xfrm>
          <a:solidFill>
            <a:srgbClr val="FCE7DC"/>
          </a:solidFill>
        </p:grpSpPr>
        <p:sp>
          <p:nvSpPr>
            <p:cNvPr id="9" name="Round Diagonal Corner Rectangle 5">
              <a:extLst>
                <a:ext uri="{FF2B5EF4-FFF2-40B4-BE49-F238E27FC236}">
                  <a16:creationId xmlns:a16="http://schemas.microsoft.com/office/drawing/2014/main" id="{59D86C4E-EB45-0D68-D72C-9B5B17FFF844}"/>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天天基金</a:t>
              </a:r>
            </a:p>
          </p:txBody>
        </p:sp>
        <p:sp>
          <p:nvSpPr>
            <p:cNvPr id="10" name="Round Diagonal Corner Rectangle 5">
              <a:extLst>
                <a:ext uri="{FF2B5EF4-FFF2-40B4-BE49-F238E27FC236}">
                  <a16:creationId xmlns:a16="http://schemas.microsoft.com/office/drawing/2014/main" id="{F0F833FE-61DB-A2CF-3563-24F82EE6C812}"/>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156</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6289AE8C-880C-9229-2084-231A5D1A0D8C}"/>
              </a:ext>
            </a:extLst>
          </p:cNvPr>
          <p:cNvGrpSpPr/>
          <p:nvPr/>
        </p:nvGrpSpPr>
        <p:grpSpPr>
          <a:xfrm>
            <a:off x="1445070" y="2832919"/>
            <a:ext cx="8800956" cy="469150"/>
            <a:chOff x="1586838" y="1780540"/>
            <a:chExt cx="8335508" cy="531812"/>
          </a:xfrm>
          <a:solidFill>
            <a:srgbClr val="FCE7DC"/>
          </a:solidFill>
        </p:grpSpPr>
        <p:sp>
          <p:nvSpPr>
            <p:cNvPr id="12" name="Round Diagonal Corner Rectangle 5">
              <a:extLst>
                <a:ext uri="{FF2B5EF4-FFF2-40B4-BE49-F238E27FC236}">
                  <a16:creationId xmlns:a16="http://schemas.microsoft.com/office/drawing/2014/main" id="{2252E9BA-5434-F10F-305A-6A5115ACA108}"/>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3.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资产负债表</a:t>
              </a:r>
            </a:p>
          </p:txBody>
        </p:sp>
        <p:sp>
          <p:nvSpPr>
            <p:cNvPr id="13" name="Round Diagonal Corner Rectangle 5">
              <a:extLst>
                <a:ext uri="{FF2B5EF4-FFF2-40B4-BE49-F238E27FC236}">
                  <a16:creationId xmlns:a16="http://schemas.microsoft.com/office/drawing/2014/main" id="{10FE32FD-ACE5-EF40-8569-AEF6D074C76D}"/>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159</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4" name="组合 3">
            <a:extLst>
              <a:ext uri="{FF2B5EF4-FFF2-40B4-BE49-F238E27FC236}">
                <a16:creationId xmlns:a16="http://schemas.microsoft.com/office/drawing/2014/main" id="{760D00AE-6A01-07A5-88C6-8B27F6AC395F}"/>
              </a:ext>
            </a:extLst>
          </p:cNvPr>
          <p:cNvGrpSpPr/>
          <p:nvPr/>
        </p:nvGrpSpPr>
        <p:grpSpPr>
          <a:xfrm>
            <a:off x="1445070" y="3504234"/>
            <a:ext cx="8800956" cy="469150"/>
            <a:chOff x="1586838" y="1780540"/>
            <a:chExt cx="8335508" cy="531812"/>
          </a:xfrm>
          <a:solidFill>
            <a:srgbClr val="FCE7DC"/>
          </a:solidFill>
        </p:grpSpPr>
        <p:sp>
          <p:nvSpPr>
            <p:cNvPr id="20" name="Round Diagonal Corner Rectangle 5">
              <a:extLst>
                <a:ext uri="{FF2B5EF4-FFF2-40B4-BE49-F238E27FC236}">
                  <a16:creationId xmlns:a16="http://schemas.microsoft.com/office/drawing/2014/main" id="{A49DFE15-37FC-60DA-2F7A-613398580013}"/>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4.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利润表</a:t>
              </a:r>
            </a:p>
          </p:txBody>
        </p:sp>
        <p:sp>
          <p:nvSpPr>
            <p:cNvPr id="21" name="Round Diagonal Corner Rectangle 5">
              <a:extLst>
                <a:ext uri="{FF2B5EF4-FFF2-40B4-BE49-F238E27FC236}">
                  <a16:creationId xmlns:a16="http://schemas.microsoft.com/office/drawing/2014/main" id="{8C9470B0-6023-3395-6E4B-5E84D9271EA6}"/>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177</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DBFF57F2-81A4-D9E9-BD09-D87F0F97E35B}"/>
              </a:ext>
            </a:extLst>
          </p:cNvPr>
          <p:cNvGrpSpPr/>
          <p:nvPr/>
        </p:nvGrpSpPr>
        <p:grpSpPr>
          <a:xfrm>
            <a:off x="1445070" y="6211622"/>
            <a:ext cx="8800956" cy="469150"/>
            <a:chOff x="1586838" y="1780540"/>
            <a:chExt cx="8335508" cy="531812"/>
          </a:xfrm>
          <a:solidFill>
            <a:srgbClr val="FCE7DC"/>
          </a:solidFill>
        </p:grpSpPr>
        <p:sp>
          <p:nvSpPr>
            <p:cNvPr id="23" name="Round Diagonal Corner Rectangle 5">
              <a:extLst>
                <a:ext uri="{FF2B5EF4-FFF2-40B4-BE49-F238E27FC236}">
                  <a16:creationId xmlns:a16="http://schemas.microsoft.com/office/drawing/2014/main" id="{6CE639D8-472F-37DF-774F-C45F8BD4C7E9}"/>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8.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总结复盘</a:t>
              </a:r>
            </a:p>
          </p:txBody>
        </p:sp>
        <p:sp>
          <p:nvSpPr>
            <p:cNvPr id="24" name="Round Diagonal Corner Rectangle 5">
              <a:extLst>
                <a:ext uri="{FF2B5EF4-FFF2-40B4-BE49-F238E27FC236}">
                  <a16:creationId xmlns:a16="http://schemas.microsoft.com/office/drawing/2014/main" id="{A1CECCDA-5F61-4A37-2244-FCB3AA611A25}"/>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204</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66152659-F527-4585-0BFB-65EEF5D264DB}"/>
              </a:ext>
            </a:extLst>
          </p:cNvPr>
          <p:cNvGrpSpPr/>
          <p:nvPr/>
        </p:nvGrpSpPr>
        <p:grpSpPr>
          <a:xfrm>
            <a:off x="1445070" y="4198080"/>
            <a:ext cx="8800956" cy="469150"/>
            <a:chOff x="1586838" y="1780540"/>
            <a:chExt cx="8335508" cy="531812"/>
          </a:xfrm>
          <a:solidFill>
            <a:srgbClr val="FCE7DC"/>
          </a:solidFill>
        </p:grpSpPr>
        <p:sp>
          <p:nvSpPr>
            <p:cNvPr id="15" name="Round Diagonal Corner Rectangle 5">
              <a:extLst>
                <a:ext uri="{FF2B5EF4-FFF2-40B4-BE49-F238E27FC236}">
                  <a16:creationId xmlns:a16="http://schemas.microsoft.com/office/drawing/2014/main" id="{98EFF843-0B81-9CA9-A378-B84CB6ACE802}"/>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现金流量表</a:t>
              </a:r>
            </a:p>
          </p:txBody>
        </p:sp>
        <p:sp>
          <p:nvSpPr>
            <p:cNvPr id="16" name="Round Diagonal Corner Rectangle 5">
              <a:extLst>
                <a:ext uri="{FF2B5EF4-FFF2-40B4-BE49-F238E27FC236}">
                  <a16:creationId xmlns:a16="http://schemas.microsoft.com/office/drawing/2014/main" id="{7C6D4468-7063-BB4B-D781-80EBF74095A6}"/>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188</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1C483198-5BE5-089E-FC0F-71404C3A31D2}"/>
              </a:ext>
            </a:extLst>
          </p:cNvPr>
          <p:cNvGrpSpPr/>
          <p:nvPr/>
        </p:nvGrpSpPr>
        <p:grpSpPr>
          <a:xfrm>
            <a:off x="1445070" y="4866427"/>
            <a:ext cx="8800956" cy="469150"/>
            <a:chOff x="1586838" y="1780540"/>
            <a:chExt cx="8335508" cy="531812"/>
          </a:xfrm>
          <a:solidFill>
            <a:srgbClr val="FCE7DC"/>
          </a:solidFill>
        </p:grpSpPr>
        <p:sp>
          <p:nvSpPr>
            <p:cNvPr id="18" name="Round Diagonal Corner Rectangle 5">
              <a:extLst>
                <a:ext uri="{FF2B5EF4-FFF2-40B4-BE49-F238E27FC236}">
                  <a16:creationId xmlns:a16="http://schemas.microsoft.com/office/drawing/2014/main" id="{471ADE08-7B0F-3ABB-2279-BFFA6FC89953}"/>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6.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权益分配</a:t>
              </a:r>
            </a:p>
          </p:txBody>
        </p:sp>
        <p:sp>
          <p:nvSpPr>
            <p:cNvPr id="19" name="Round Diagonal Corner Rectangle 5">
              <a:extLst>
                <a:ext uri="{FF2B5EF4-FFF2-40B4-BE49-F238E27FC236}">
                  <a16:creationId xmlns:a16="http://schemas.microsoft.com/office/drawing/2014/main" id="{B0FC11EC-0911-465E-7C78-A5E3F3C5CC5C}"/>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190</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D1E3F398-3E1B-D5D8-DE7F-C86653F92C3B}"/>
              </a:ext>
            </a:extLst>
          </p:cNvPr>
          <p:cNvGrpSpPr/>
          <p:nvPr/>
        </p:nvGrpSpPr>
        <p:grpSpPr>
          <a:xfrm>
            <a:off x="1445070" y="5567810"/>
            <a:ext cx="8800956" cy="469150"/>
            <a:chOff x="1586838" y="1780540"/>
            <a:chExt cx="8335508" cy="531812"/>
          </a:xfrm>
          <a:solidFill>
            <a:srgbClr val="FCE7DC"/>
          </a:solidFill>
        </p:grpSpPr>
        <p:sp>
          <p:nvSpPr>
            <p:cNvPr id="26" name="Round Diagonal Corner Rectangle 5">
              <a:extLst>
                <a:ext uri="{FF2B5EF4-FFF2-40B4-BE49-F238E27FC236}">
                  <a16:creationId xmlns:a16="http://schemas.microsoft.com/office/drawing/2014/main" id="{009DD615-FE98-B1C9-1B31-D32C088FB09E}"/>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关键审计事项</a:t>
              </a:r>
            </a:p>
          </p:txBody>
        </p:sp>
        <p:sp>
          <p:nvSpPr>
            <p:cNvPr id="27" name="Round Diagonal Corner Rectangle 5">
              <a:extLst>
                <a:ext uri="{FF2B5EF4-FFF2-40B4-BE49-F238E27FC236}">
                  <a16:creationId xmlns:a16="http://schemas.microsoft.com/office/drawing/2014/main" id="{497101C4-4F86-2A13-E906-BD0BC51C484F}"/>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200</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95963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16DC4-E32A-4AA2-8BC3-614077DF4D1E}"/>
              </a:ext>
            </a:extLst>
          </p:cNvPr>
          <p:cNvSpPr>
            <a:spLocks noGrp="1"/>
          </p:cNvSpPr>
          <p:nvPr>
            <p:ph type="title"/>
          </p:nvPr>
        </p:nvSpPr>
        <p:spPr/>
        <p:txBody>
          <a:bodyPr>
            <a:normAutofit/>
          </a:bodyPr>
          <a:lstStyle/>
          <a:p>
            <a:r>
              <a:rPr lang="zh-CN" altLang="en-US" dirty="0"/>
              <a:t>案例引入</a:t>
            </a:r>
            <a:r>
              <a:rPr lang="en-US" altLang="zh-CN" dirty="0"/>
              <a:t>4</a:t>
            </a:r>
            <a:r>
              <a:rPr lang="zh-CN" altLang="en-US" dirty="0"/>
              <a:t>：业务特征及具体业务</a:t>
            </a:r>
          </a:p>
        </p:txBody>
      </p:sp>
      <p:sp>
        <p:nvSpPr>
          <p:cNvPr id="3" name="内容占位符 2">
            <a:extLst>
              <a:ext uri="{FF2B5EF4-FFF2-40B4-BE49-F238E27FC236}">
                <a16:creationId xmlns:a16="http://schemas.microsoft.com/office/drawing/2014/main" id="{9EE8718B-4B93-4EE7-843F-24AE8542108A}"/>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CDA090A-BE82-49BE-ADDE-A83041DBAD64}"/>
              </a:ext>
            </a:extLst>
          </p:cNvPr>
          <p:cNvSpPr>
            <a:spLocks noGrp="1"/>
          </p:cNvSpPr>
          <p:nvPr>
            <p:ph type="sldNum" sz="quarter" idx="12"/>
          </p:nvPr>
        </p:nvSpPr>
        <p:spPr/>
        <p:txBody>
          <a:bodyPr/>
          <a:lstStyle/>
          <a:p>
            <a:fld id="{12A23114-081F-834E-85E1-95956C796665}" type="slidenum">
              <a:rPr kumimoji="1" lang="zh-CN" altLang="en-US" smtClean="0"/>
              <a:t>14</a:t>
            </a:fld>
            <a:endParaRPr kumimoji="1" lang="zh-CN" altLang="en-US"/>
          </a:p>
        </p:txBody>
      </p:sp>
      <p:pic>
        <p:nvPicPr>
          <p:cNvPr id="5" name="图片 4">
            <a:extLst>
              <a:ext uri="{FF2B5EF4-FFF2-40B4-BE49-F238E27FC236}">
                <a16:creationId xmlns:a16="http://schemas.microsoft.com/office/drawing/2014/main" id="{F78643D2-967C-44B4-ADD5-7AEE10EC599B}"/>
              </a:ext>
            </a:extLst>
          </p:cNvPr>
          <p:cNvPicPr>
            <a:picLocks noChangeAspect="1"/>
          </p:cNvPicPr>
          <p:nvPr/>
        </p:nvPicPr>
        <p:blipFill>
          <a:blip r:embed="rId2"/>
          <a:stretch>
            <a:fillRect/>
          </a:stretch>
        </p:blipFill>
        <p:spPr>
          <a:xfrm>
            <a:off x="1882346" y="1248684"/>
            <a:ext cx="8427307" cy="4900504"/>
          </a:xfrm>
          <a:prstGeom prst="rect">
            <a:avLst/>
          </a:prstGeom>
        </p:spPr>
      </p:pic>
    </p:spTree>
    <p:extLst>
      <p:ext uri="{BB962C8B-B14F-4D97-AF65-F5344CB8AC3E}">
        <p14:creationId xmlns:p14="http://schemas.microsoft.com/office/powerpoint/2010/main" val="27301184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6913F-14CA-18E0-4E20-D85693DAE744}"/>
              </a:ext>
            </a:extLst>
          </p:cNvPr>
          <p:cNvSpPr>
            <a:spLocks noGrp="1"/>
          </p:cNvSpPr>
          <p:nvPr>
            <p:ph type="title"/>
          </p:nvPr>
        </p:nvSpPr>
        <p:spPr/>
        <p:txBody>
          <a:bodyPr/>
          <a:lstStyle/>
          <a:p>
            <a:endParaRPr kumimoji="1" lang="zh-CN" altLang="en-US"/>
          </a:p>
        </p:txBody>
      </p:sp>
      <p:sp>
        <p:nvSpPr>
          <p:cNvPr id="3" name="灯片编号占位符 2">
            <a:extLst>
              <a:ext uri="{FF2B5EF4-FFF2-40B4-BE49-F238E27FC236}">
                <a16:creationId xmlns:a16="http://schemas.microsoft.com/office/drawing/2014/main" id="{8ACEEE70-E810-7D55-0DEE-E8901E0EF80F}"/>
              </a:ext>
            </a:extLst>
          </p:cNvPr>
          <p:cNvSpPr>
            <a:spLocks noGrp="1"/>
          </p:cNvSpPr>
          <p:nvPr>
            <p:ph type="sldNum" sz="quarter" idx="10"/>
          </p:nvPr>
        </p:nvSpPr>
        <p:spPr/>
        <p:txBody>
          <a:bodyPr/>
          <a:lstStyle/>
          <a:p>
            <a:fld id="{F56ABC50-C693-6145-8FE9-48A83A944B62}" type="slidenum">
              <a:rPr kumimoji="1" lang="zh-CN" altLang="en-US" smtClean="0"/>
              <a:pPr/>
              <a:t>140</a:t>
            </a:fld>
            <a:endParaRPr kumimoji="1" lang="zh-CN" altLang="en-US"/>
          </a:p>
        </p:txBody>
      </p:sp>
      <p:sp>
        <p:nvSpPr>
          <p:cNvPr id="4" name="内容占位符 3">
            <a:extLst>
              <a:ext uri="{FF2B5EF4-FFF2-40B4-BE49-F238E27FC236}">
                <a16:creationId xmlns:a16="http://schemas.microsoft.com/office/drawing/2014/main" id="{10AD69EE-4DAD-0E38-5145-7BED191FF835}"/>
              </a:ext>
            </a:extLst>
          </p:cNvPr>
          <p:cNvSpPr>
            <a:spLocks noGrp="1"/>
          </p:cNvSpPr>
          <p:nvPr>
            <p:ph sz="quarter" idx="11"/>
          </p:nvPr>
        </p:nvSpPr>
        <p:spPr/>
        <p:txBody>
          <a:bodyPr/>
          <a:lstStyle/>
          <a:p>
            <a:r>
              <a:rPr kumimoji="1" lang="zh-CN" altLang="en-US" dirty="0"/>
              <a:t>“阿里、淘宝做人和商品的关系，百度做人与信息的关系，腾讯做人与人的沟通关系，我们解决人和财富的关系。”</a:t>
            </a:r>
            <a:endParaRPr kumimoji="1" lang="en-US" altLang="zh-CN" dirty="0"/>
          </a:p>
          <a:p>
            <a:r>
              <a:rPr kumimoji="1" lang="zh-CN" altLang="en-US" dirty="0"/>
              <a:t>通过互联网实现普惠大众的金融理财。如东方财富最早把佣金降到万</a:t>
            </a:r>
            <a:r>
              <a:rPr kumimoji="1" lang="en-US" altLang="zh-CN" dirty="0"/>
              <a:t>2.5</a:t>
            </a:r>
            <a:r>
              <a:rPr kumimoji="1" lang="zh-CN" altLang="en-US" dirty="0"/>
              <a:t>；最早把融资融券利率降到</a:t>
            </a:r>
            <a:r>
              <a:rPr kumimoji="1" lang="en-US" altLang="zh-CN" dirty="0"/>
              <a:t>6.99%</a:t>
            </a:r>
            <a:r>
              <a:rPr kumimoji="1" lang="zh-CN" altLang="en-US" dirty="0"/>
              <a:t>以内，东方财富网和天天基金网资讯最全最专业，东方财富</a:t>
            </a:r>
            <a:r>
              <a:rPr kumimoji="1" lang="de-DE" altLang="zh-CN" dirty="0"/>
              <a:t>APP</a:t>
            </a:r>
            <a:r>
              <a:rPr kumimoji="1" lang="zh-CN" altLang="de-DE" dirty="0"/>
              <a:t>、</a:t>
            </a:r>
            <a:r>
              <a:rPr kumimoji="1" lang="zh-CN" altLang="en-US" dirty="0"/>
              <a:t>股吧也非常注重用户体验，所以客户粘性业内最高。</a:t>
            </a:r>
          </a:p>
          <a:p>
            <a:endParaRPr kumimoji="1" lang="zh-CN" altLang="en-US" dirty="0"/>
          </a:p>
          <a:p>
            <a:endParaRPr kumimoji="1" lang="zh-CN" altLang="en-US" dirty="0"/>
          </a:p>
        </p:txBody>
      </p:sp>
    </p:spTree>
    <p:extLst>
      <p:ext uri="{BB962C8B-B14F-4D97-AF65-F5344CB8AC3E}">
        <p14:creationId xmlns:p14="http://schemas.microsoft.com/office/powerpoint/2010/main" val="26248387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E99072-F931-836C-9FDA-4CAB76DC27DF}"/>
              </a:ext>
            </a:extLst>
          </p:cNvPr>
          <p:cNvSpPr>
            <a:spLocks noGrp="1"/>
          </p:cNvSpPr>
          <p:nvPr>
            <p:ph type="title"/>
          </p:nvPr>
        </p:nvSpPr>
        <p:spPr/>
        <p:txBody>
          <a:bodyPr/>
          <a:lstStyle/>
          <a:p>
            <a:r>
              <a:rPr kumimoji="1" lang="zh-CN" altLang="en-US" dirty="0"/>
              <a:t>我国网民规模</a:t>
            </a:r>
          </a:p>
        </p:txBody>
      </p:sp>
      <p:sp>
        <p:nvSpPr>
          <p:cNvPr id="3" name="灯片编号占位符 2">
            <a:extLst>
              <a:ext uri="{FF2B5EF4-FFF2-40B4-BE49-F238E27FC236}">
                <a16:creationId xmlns:a16="http://schemas.microsoft.com/office/drawing/2014/main" id="{043FB15D-20EC-C1DA-0B11-AB51E4902020}"/>
              </a:ext>
            </a:extLst>
          </p:cNvPr>
          <p:cNvSpPr>
            <a:spLocks noGrp="1"/>
          </p:cNvSpPr>
          <p:nvPr>
            <p:ph type="sldNum" sz="quarter" idx="10"/>
          </p:nvPr>
        </p:nvSpPr>
        <p:spPr/>
        <p:txBody>
          <a:bodyPr/>
          <a:lstStyle/>
          <a:p>
            <a:fld id="{F56ABC50-C693-6145-8FE9-48A83A944B62}" type="slidenum">
              <a:rPr kumimoji="1" lang="zh-CN" altLang="en-US" smtClean="0"/>
              <a:pPr/>
              <a:t>141</a:t>
            </a:fld>
            <a:endParaRPr kumimoji="1" lang="zh-CN" altLang="en-US"/>
          </a:p>
        </p:txBody>
      </p:sp>
      <p:sp>
        <p:nvSpPr>
          <p:cNvPr id="4" name="内容占位符 3">
            <a:extLst>
              <a:ext uri="{FF2B5EF4-FFF2-40B4-BE49-F238E27FC236}">
                <a16:creationId xmlns:a16="http://schemas.microsoft.com/office/drawing/2014/main" id="{D71C6B28-D3D7-FFDC-9810-9970A7C6DD10}"/>
              </a:ext>
            </a:extLst>
          </p:cNvPr>
          <p:cNvSpPr>
            <a:spLocks noGrp="1"/>
          </p:cNvSpPr>
          <p:nvPr>
            <p:ph sz="quarter" idx="11"/>
          </p:nvPr>
        </p:nvSpPr>
        <p:spPr/>
        <p:txBody>
          <a:bodyPr/>
          <a:lstStyle/>
          <a:p>
            <a:r>
              <a:rPr kumimoji="1" lang="zh-CN" altLang="en-US" dirty="0"/>
              <a:t>中国互联网络信息中心近日发布第</a:t>
            </a:r>
            <a:r>
              <a:rPr kumimoji="1" lang="en-US" altLang="zh-CN" dirty="0"/>
              <a:t>53</a:t>
            </a:r>
            <a:r>
              <a:rPr kumimoji="1" lang="zh-CN" altLang="en-US" dirty="0"/>
              <a:t>次</a:t>
            </a:r>
            <a:r>
              <a:rPr kumimoji="1" lang="en-US" altLang="zh-CN" dirty="0"/>
              <a:t>《</a:t>
            </a:r>
            <a:r>
              <a:rPr kumimoji="1" lang="zh-CN" altLang="en-US" dirty="0"/>
              <a:t>中国互联网络发展状况统计报告</a:t>
            </a:r>
            <a:r>
              <a:rPr kumimoji="1" lang="en-US" altLang="zh-CN" dirty="0"/>
              <a:t>》</a:t>
            </a:r>
            <a:r>
              <a:rPr kumimoji="1" lang="zh-CN" altLang="en-US" dirty="0"/>
              <a:t>（以下简称</a:t>
            </a:r>
            <a:r>
              <a:rPr kumimoji="1" lang="en-US" altLang="zh-CN" dirty="0"/>
              <a:t>《</a:t>
            </a:r>
            <a:r>
              <a:rPr kumimoji="1" lang="zh-CN" altLang="en-US" dirty="0"/>
              <a:t>报告</a:t>
            </a:r>
            <a:r>
              <a:rPr kumimoji="1" lang="en-US" altLang="zh-CN" dirty="0"/>
              <a:t>》</a:t>
            </a:r>
            <a:r>
              <a:rPr kumimoji="1" lang="zh-CN" altLang="en-US" dirty="0"/>
              <a:t>）。</a:t>
            </a:r>
            <a:r>
              <a:rPr kumimoji="1" lang="en-US" altLang="zh-CN" dirty="0"/>
              <a:t>《</a:t>
            </a:r>
            <a:r>
              <a:rPr kumimoji="1" lang="zh-CN" altLang="en-US" dirty="0"/>
              <a:t>报告</a:t>
            </a:r>
            <a:r>
              <a:rPr kumimoji="1" lang="en-US" altLang="zh-CN" dirty="0"/>
              <a:t>》</a:t>
            </a:r>
            <a:r>
              <a:rPr kumimoji="1" lang="zh-CN" altLang="en-US" dirty="0"/>
              <a:t>显示，截至</a:t>
            </a:r>
            <a:r>
              <a:rPr kumimoji="1" lang="en-US" altLang="zh-CN" dirty="0"/>
              <a:t>2023</a:t>
            </a:r>
            <a:r>
              <a:rPr kumimoji="1" lang="zh-CN" altLang="en-US" dirty="0"/>
              <a:t>年</a:t>
            </a:r>
            <a:r>
              <a:rPr kumimoji="1" lang="en-US" altLang="zh-CN" dirty="0"/>
              <a:t>12</a:t>
            </a:r>
            <a:r>
              <a:rPr kumimoji="1" lang="zh-CN" altLang="en-US" dirty="0"/>
              <a:t>月，我国网民规模达</a:t>
            </a:r>
            <a:r>
              <a:rPr kumimoji="1" lang="en-US" altLang="zh-CN" dirty="0"/>
              <a:t>10.92</a:t>
            </a:r>
            <a:r>
              <a:rPr kumimoji="1" lang="zh-CN" altLang="en-US" dirty="0"/>
              <a:t>亿人，较</a:t>
            </a:r>
            <a:r>
              <a:rPr kumimoji="1" lang="en-US" altLang="zh-CN" dirty="0"/>
              <a:t>2022</a:t>
            </a:r>
            <a:r>
              <a:rPr kumimoji="1" lang="zh-CN" altLang="en-US" dirty="0"/>
              <a:t>年</a:t>
            </a:r>
            <a:r>
              <a:rPr kumimoji="1" lang="en-US" altLang="zh-CN" dirty="0"/>
              <a:t>12</a:t>
            </a:r>
            <a:r>
              <a:rPr kumimoji="1" lang="zh-CN" altLang="en-US" dirty="0"/>
              <a:t>月新增网民</a:t>
            </a:r>
            <a:r>
              <a:rPr kumimoji="1" lang="en-US" altLang="zh-CN" dirty="0"/>
              <a:t>2480</a:t>
            </a:r>
            <a:r>
              <a:rPr kumimoji="1" lang="zh-CN" altLang="en-US" dirty="0"/>
              <a:t>万人，互联网普及率达</a:t>
            </a:r>
            <a:r>
              <a:rPr kumimoji="1" lang="en-US" altLang="zh-CN" dirty="0"/>
              <a:t>77.5%</a:t>
            </a:r>
            <a:r>
              <a:rPr kumimoji="1" lang="zh-CN" altLang="en-US"/>
              <a:t>。</a:t>
            </a:r>
            <a:endParaRPr kumimoji="1" lang="zh-CN" altLang="en-US" dirty="0"/>
          </a:p>
        </p:txBody>
      </p:sp>
      <p:sp>
        <p:nvSpPr>
          <p:cNvPr id="6" name="标题 1">
            <a:extLst>
              <a:ext uri="{FF2B5EF4-FFF2-40B4-BE49-F238E27FC236}">
                <a16:creationId xmlns:a16="http://schemas.microsoft.com/office/drawing/2014/main" id="{3734DC69-2A54-5011-45FC-5CA8A67B9A56}"/>
              </a:ext>
            </a:extLst>
          </p:cNvPr>
          <p:cNvSpPr txBox="1">
            <a:spLocks/>
          </p:cNvSpPr>
          <p:nvPr/>
        </p:nvSpPr>
        <p:spPr>
          <a:xfrm>
            <a:off x="838200" y="6510133"/>
            <a:ext cx="10515600" cy="347867"/>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kumimoji="1" lang="zh-CN" altLang="de-DE" sz="1000" i="1" dirty="0">
                <a:latin typeface="Times New Roman" panose="02020603050405020304" pitchFamily="18" charset="0"/>
                <a:ea typeface="SimSun" panose="02010600030101010101" pitchFamily="2" charset="-122"/>
                <a:cs typeface="Times New Roman" panose="02020603050405020304" pitchFamily="18" charset="0"/>
              </a:rPr>
              <a:t>参考资料</a:t>
            </a:r>
            <a:r>
              <a:rPr kumimoji="1" lang="zh-CN" altLang="en-US" sz="1000" i="1" dirty="0">
                <a:latin typeface="Times New Roman" panose="02020603050405020304" pitchFamily="18" charset="0"/>
                <a:ea typeface="SimSun" panose="02010600030101010101" pitchFamily="2" charset="-122"/>
                <a:cs typeface="Times New Roman" panose="02020603050405020304" pitchFamily="18" charset="0"/>
              </a:rPr>
              <a:t>：</a:t>
            </a:r>
            <a:r>
              <a:rPr kumimoji="1" lang="de-DE" altLang="zh-CN" sz="1000" i="1" dirty="0">
                <a:latin typeface="Times New Roman" panose="02020603050405020304" pitchFamily="18" charset="0"/>
                <a:ea typeface="SimSun" panose="02010600030101010101" pitchFamily="2" charset="-122"/>
                <a:cs typeface="Times New Roman" panose="02020603050405020304" pitchFamily="18" charset="0"/>
              </a:rPr>
              <a:t>https://mp.weixin.qq.com/s?__biz=MzU5MTQ3NTQwMQ==&amp;mid=2247509699&amp;idx=2&amp;sn=aac23d913cf83c88b3aeacc874b4b8ac&amp;chksm=fe2c8165c95b08736fbc2ffd038d8540aae52d9ee1c511a204fbd71c8a959b5cf7d796ee9c48&amp;scene=27</a:t>
            </a:r>
            <a:endParaRPr kumimoji="1" lang="zh-CN" altLang="en-US" sz="1000" i="1"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F6CA1E99-861B-9422-B7CF-82C439925997}"/>
              </a:ext>
            </a:extLst>
          </p:cNvPr>
          <p:cNvPicPr>
            <a:picLocks noChangeAspect="1"/>
          </p:cNvPicPr>
          <p:nvPr/>
        </p:nvPicPr>
        <p:blipFill>
          <a:blip r:embed="rId2"/>
          <a:stretch>
            <a:fillRect/>
          </a:stretch>
        </p:blipFill>
        <p:spPr>
          <a:xfrm>
            <a:off x="3320732" y="3055702"/>
            <a:ext cx="5286375" cy="3305175"/>
          </a:xfrm>
          <a:prstGeom prst="rect">
            <a:avLst/>
          </a:prstGeom>
        </p:spPr>
      </p:pic>
    </p:spTree>
    <p:extLst>
      <p:ext uri="{BB962C8B-B14F-4D97-AF65-F5344CB8AC3E}">
        <p14:creationId xmlns:p14="http://schemas.microsoft.com/office/powerpoint/2010/main" val="22189417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B0CB1-E345-DD6D-A013-A07FE53941A1}"/>
              </a:ext>
            </a:extLst>
          </p:cNvPr>
          <p:cNvSpPr>
            <a:spLocks noGrp="1"/>
          </p:cNvSpPr>
          <p:nvPr>
            <p:ph type="title"/>
          </p:nvPr>
        </p:nvSpPr>
        <p:spPr/>
        <p:txBody>
          <a:bodyPr/>
          <a:lstStyle/>
          <a:p>
            <a:r>
              <a:rPr kumimoji="1" lang="zh-CN" altLang="en-US" dirty="0"/>
              <a:t>互联网信息服务算法推荐管理规定</a:t>
            </a:r>
          </a:p>
        </p:txBody>
      </p:sp>
      <p:sp>
        <p:nvSpPr>
          <p:cNvPr id="3" name="灯片编号占位符 2">
            <a:extLst>
              <a:ext uri="{FF2B5EF4-FFF2-40B4-BE49-F238E27FC236}">
                <a16:creationId xmlns:a16="http://schemas.microsoft.com/office/drawing/2014/main" id="{8A37D524-B5BF-925C-07E5-508CB95DBD80}"/>
              </a:ext>
            </a:extLst>
          </p:cNvPr>
          <p:cNvSpPr>
            <a:spLocks noGrp="1"/>
          </p:cNvSpPr>
          <p:nvPr>
            <p:ph type="sldNum" sz="quarter" idx="10"/>
          </p:nvPr>
        </p:nvSpPr>
        <p:spPr/>
        <p:txBody>
          <a:bodyPr/>
          <a:lstStyle/>
          <a:p>
            <a:fld id="{F56ABC50-C693-6145-8FE9-48A83A944B62}" type="slidenum">
              <a:rPr kumimoji="1" lang="zh-CN" altLang="en-US" smtClean="0"/>
              <a:pPr/>
              <a:t>142</a:t>
            </a:fld>
            <a:endParaRPr kumimoji="1" lang="zh-CN" altLang="en-US"/>
          </a:p>
        </p:txBody>
      </p:sp>
      <p:sp>
        <p:nvSpPr>
          <p:cNvPr id="4" name="内容占位符 3">
            <a:extLst>
              <a:ext uri="{FF2B5EF4-FFF2-40B4-BE49-F238E27FC236}">
                <a16:creationId xmlns:a16="http://schemas.microsoft.com/office/drawing/2014/main" id="{494E1240-E16D-DF27-D4F4-44FAB0D397E7}"/>
              </a:ext>
            </a:extLst>
          </p:cNvPr>
          <p:cNvSpPr>
            <a:spLocks noGrp="1"/>
          </p:cNvSpPr>
          <p:nvPr>
            <p:ph sz="quarter" idx="11"/>
          </p:nvPr>
        </p:nvSpPr>
        <p:spPr/>
        <p:txBody>
          <a:bodyPr/>
          <a:lstStyle/>
          <a:p>
            <a:r>
              <a:rPr kumimoji="1" lang="zh-CN" altLang="en-US" dirty="0"/>
              <a:t>第十七条 算法推荐服务提供者应当向用户提供不针对其个人特征的选项，或者向用户提供便捷的关闭算法推荐服务的选项。用户选择关闭算法推荐服务的，算法推荐服务提供者应当立即停止提供相关服务。</a:t>
            </a:r>
          </a:p>
          <a:p>
            <a:r>
              <a:rPr kumimoji="1" lang="zh-CN" altLang="en-US" dirty="0"/>
              <a:t>算法推荐服务提供者应当向用户提供选择或者删除用于算法推荐服务的针对其个人特征的用户标签的功能。</a:t>
            </a:r>
          </a:p>
          <a:p>
            <a:r>
              <a:rPr kumimoji="1" lang="zh-CN" altLang="en-US" dirty="0"/>
              <a:t>算法推荐服务提供者应用算法对用户权益造成重大影响的，应当依法予以说明并承担相应责任。</a:t>
            </a:r>
          </a:p>
        </p:txBody>
      </p:sp>
      <p:sp>
        <p:nvSpPr>
          <p:cNvPr id="5" name="内容占位符 3">
            <a:extLst>
              <a:ext uri="{FF2B5EF4-FFF2-40B4-BE49-F238E27FC236}">
                <a16:creationId xmlns:a16="http://schemas.microsoft.com/office/drawing/2014/main" id="{5B4A9FEB-6B21-8207-D8CC-957232C9AA64}"/>
              </a:ext>
            </a:extLst>
          </p:cNvPr>
          <p:cNvSpPr txBox="1">
            <a:spLocks/>
          </p:cNvSpPr>
          <p:nvPr/>
        </p:nvSpPr>
        <p:spPr>
          <a:xfrm>
            <a:off x="939114" y="6134540"/>
            <a:ext cx="10515600" cy="254972"/>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150000"/>
              </a:lnSpc>
              <a:spcBef>
                <a:spcPts val="1000"/>
              </a:spcBef>
              <a:buFont typeface="Wingdings" pitchFamily="2" charset="2"/>
              <a:buChar char="Ø"/>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sz="1100" i="1" dirty="0"/>
              <a:t>参考资料：</a:t>
            </a:r>
            <a:r>
              <a:rPr kumimoji="1" lang="de-DE" altLang="zh-CN" sz="1100" i="1" dirty="0"/>
              <a:t>http://</a:t>
            </a:r>
            <a:r>
              <a:rPr kumimoji="1" lang="de-DE" altLang="zh-CN" sz="1100" i="1" dirty="0" err="1"/>
              <a:t>www.gov.cn</a:t>
            </a:r>
            <a:r>
              <a:rPr kumimoji="1" lang="de-DE" altLang="zh-CN" sz="1100" i="1" dirty="0"/>
              <a:t>/</a:t>
            </a:r>
            <a:r>
              <a:rPr kumimoji="1" lang="de-DE" altLang="zh-CN" sz="1100" i="1" dirty="0" err="1"/>
              <a:t>zhengce</a:t>
            </a:r>
            <a:r>
              <a:rPr kumimoji="1" lang="de-DE" altLang="zh-CN" sz="1100" i="1" dirty="0"/>
              <a:t>/</a:t>
            </a:r>
            <a:r>
              <a:rPr kumimoji="1" lang="de-DE" altLang="zh-CN" sz="1100" i="1" dirty="0" err="1"/>
              <a:t>zhengceku</a:t>
            </a:r>
            <a:r>
              <a:rPr kumimoji="1" lang="de-DE" altLang="zh-CN" sz="1100" i="1" dirty="0"/>
              <a:t>/2022-01/04/content_5666429.htm</a:t>
            </a:r>
            <a:endParaRPr kumimoji="1" lang="zh-CN" altLang="en-US" sz="1100" i="1" dirty="0"/>
          </a:p>
        </p:txBody>
      </p:sp>
    </p:spTree>
    <p:extLst>
      <p:ext uri="{BB962C8B-B14F-4D97-AF65-F5344CB8AC3E}">
        <p14:creationId xmlns:p14="http://schemas.microsoft.com/office/powerpoint/2010/main" val="39924538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CD201-8964-BB0A-82B7-2EDD5E6E1A90}"/>
              </a:ext>
            </a:extLst>
          </p:cNvPr>
          <p:cNvSpPr>
            <a:spLocks noGrp="1"/>
          </p:cNvSpPr>
          <p:nvPr>
            <p:ph type="title"/>
          </p:nvPr>
        </p:nvSpPr>
        <p:spPr/>
        <p:txBody>
          <a:bodyPr/>
          <a:lstStyle/>
          <a:p>
            <a:r>
              <a:rPr kumimoji="1" lang="en-US" altLang="zh-CN" dirty="0"/>
              <a:t>IPO</a:t>
            </a:r>
            <a:r>
              <a:rPr kumimoji="1" lang="zh-CN" altLang="en-US" dirty="0"/>
              <a:t>询价规则</a:t>
            </a:r>
          </a:p>
        </p:txBody>
      </p:sp>
      <p:sp>
        <p:nvSpPr>
          <p:cNvPr id="3" name="灯片编号占位符 2">
            <a:extLst>
              <a:ext uri="{FF2B5EF4-FFF2-40B4-BE49-F238E27FC236}">
                <a16:creationId xmlns:a16="http://schemas.microsoft.com/office/drawing/2014/main" id="{80AB114A-AC4A-918E-332B-2CFCC19D6E07}"/>
              </a:ext>
            </a:extLst>
          </p:cNvPr>
          <p:cNvSpPr>
            <a:spLocks noGrp="1"/>
          </p:cNvSpPr>
          <p:nvPr>
            <p:ph type="sldNum" sz="quarter" idx="10"/>
          </p:nvPr>
        </p:nvSpPr>
        <p:spPr/>
        <p:txBody>
          <a:bodyPr/>
          <a:lstStyle/>
          <a:p>
            <a:fld id="{F56ABC50-C693-6145-8FE9-48A83A944B62}" type="slidenum">
              <a:rPr kumimoji="1" lang="zh-CN" altLang="en-US" smtClean="0"/>
              <a:pPr/>
              <a:t>143</a:t>
            </a:fld>
            <a:endParaRPr kumimoji="1" lang="zh-CN" altLang="en-US"/>
          </a:p>
        </p:txBody>
      </p:sp>
      <p:sp>
        <p:nvSpPr>
          <p:cNvPr id="4" name="内容占位符 3">
            <a:extLst>
              <a:ext uri="{FF2B5EF4-FFF2-40B4-BE49-F238E27FC236}">
                <a16:creationId xmlns:a16="http://schemas.microsoft.com/office/drawing/2014/main" id="{59E9A01B-6B7A-042B-FF0D-9A5F9675F6C6}"/>
              </a:ext>
            </a:extLst>
          </p:cNvPr>
          <p:cNvSpPr>
            <a:spLocks noGrp="1"/>
          </p:cNvSpPr>
          <p:nvPr>
            <p:ph sz="quarter" idx="11"/>
          </p:nvPr>
        </p:nvSpPr>
        <p:spPr>
          <a:xfrm>
            <a:off x="939114" y="1186250"/>
            <a:ext cx="10515600" cy="4621212"/>
          </a:xfrm>
        </p:spPr>
        <p:txBody>
          <a:bodyPr>
            <a:noAutofit/>
          </a:bodyPr>
          <a:lstStyle/>
          <a:p>
            <a:r>
              <a:rPr kumimoji="1" lang="en-US" altLang="zh-CN" sz="1800" dirty="0"/>
              <a:t>2021</a:t>
            </a:r>
            <a:r>
              <a:rPr kumimoji="1" lang="zh-CN" altLang="en-US" sz="1800" dirty="0"/>
              <a:t>年</a:t>
            </a:r>
            <a:r>
              <a:rPr kumimoji="1" lang="en-US" altLang="zh-CN" sz="1800" dirty="0"/>
              <a:t>9</a:t>
            </a:r>
            <a:r>
              <a:rPr kumimoji="1" lang="zh-CN" altLang="en-US" sz="1800" dirty="0"/>
              <a:t>月</a:t>
            </a:r>
            <a:r>
              <a:rPr kumimoji="1" lang="en-US" altLang="zh-CN" sz="1800" dirty="0"/>
              <a:t>18</a:t>
            </a:r>
            <a:r>
              <a:rPr kumimoji="1" lang="zh-CN" altLang="en-US" sz="1800" dirty="0"/>
              <a:t>日，证监会发布了</a:t>
            </a:r>
            <a:r>
              <a:rPr kumimoji="1" lang="en-US" altLang="zh-CN" sz="1800" dirty="0"/>
              <a:t>《</a:t>
            </a:r>
            <a:r>
              <a:rPr kumimoji="1" lang="zh-CN" altLang="en-US" sz="1800" dirty="0"/>
              <a:t>关于修改</a:t>
            </a:r>
            <a:r>
              <a:rPr kumimoji="1" lang="en-US" altLang="zh-CN" sz="1800" dirty="0"/>
              <a:t>&lt;</a:t>
            </a:r>
            <a:r>
              <a:rPr kumimoji="1" lang="zh-CN" altLang="en-US" sz="1800" dirty="0"/>
              <a:t>创业板首次公开发行证券发行与承销特别规定</a:t>
            </a:r>
            <a:r>
              <a:rPr kumimoji="1" lang="en-US" altLang="zh-CN" sz="1800" dirty="0"/>
              <a:t>&gt;</a:t>
            </a:r>
            <a:r>
              <a:rPr kumimoji="1" lang="zh-CN" altLang="en-US" sz="1800" dirty="0"/>
              <a:t>的决定</a:t>
            </a:r>
            <a:r>
              <a:rPr kumimoji="1" lang="en-US" altLang="zh-CN" sz="1800" dirty="0"/>
              <a:t>》</a:t>
            </a:r>
            <a:r>
              <a:rPr kumimoji="1" lang="zh-CN" altLang="en-US" sz="1800" dirty="0"/>
              <a:t>，沪深交易所同步发布了相关的业务规则，沪深证券交易所、中国证券业协会同步完善了科创板、创业板新股发行定价相关业务规则。</a:t>
            </a:r>
            <a:endParaRPr kumimoji="1" lang="en-US" altLang="zh-CN" sz="1800" dirty="0"/>
          </a:p>
          <a:p>
            <a:r>
              <a:rPr kumimoji="1" lang="zh-CN" altLang="en-US" sz="1800" dirty="0"/>
              <a:t>从四个维度修订科创板、创业板发行承销规则：</a:t>
            </a:r>
            <a:endParaRPr kumimoji="1" lang="en-US" altLang="zh-CN" sz="1800" dirty="0"/>
          </a:p>
          <a:p>
            <a:pPr lvl="1">
              <a:lnSpc>
                <a:spcPct val="170000"/>
              </a:lnSpc>
            </a:pPr>
            <a:r>
              <a:rPr kumimoji="1" lang="zh-CN" altLang="en-US" sz="1800" dirty="0">
                <a:latin typeface="Times New Roman" panose="02020603050405020304" pitchFamily="18" charset="0"/>
                <a:cs typeface="Times New Roman" panose="02020603050405020304" pitchFamily="18" charset="0"/>
              </a:rPr>
              <a:t>一是最高报价剔除比例由“不低于</a:t>
            </a:r>
            <a:r>
              <a:rPr kumimoji="1" lang="en-US" altLang="zh-CN" sz="1800" dirty="0">
                <a:latin typeface="Times New Roman" panose="02020603050405020304" pitchFamily="18" charset="0"/>
                <a:cs typeface="Times New Roman" panose="02020603050405020304" pitchFamily="18" charset="0"/>
              </a:rPr>
              <a:t>10%”</a:t>
            </a:r>
            <a:r>
              <a:rPr kumimoji="1" lang="zh-CN" altLang="en-US" sz="1800" dirty="0">
                <a:latin typeface="Times New Roman" panose="02020603050405020304" pitchFamily="18" charset="0"/>
                <a:cs typeface="Times New Roman" panose="02020603050405020304" pitchFamily="18" charset="0"/>
              </a:rPr>
              <a:t>调整为“不超过</a:t>
            </a:r>
            <a:r>
              <a:rPr kumimoji="1" lang="en-US" altLang="zh-CN" sz="1800" dirty="0">
                <a:latin typeface="Times New Roman" panose="02020603050405020304" pitchFamily="18" charset="0"/>
                <a:cs typeface="Times New Roman" panose="02020603050405020304" pitchFamily="18" charset="0"/>
              </a:rPr>
              <a:t>3%”</a:t>
            </a:r>
            <a:r>
              <a:rPr kumimoji="1" lang="zh-CN" altLang="en-US" sz="1800" dirty="0">
                <a:latin typeface="Times New Roman" panose="02020603050405020304" pitchFamily="18" charset="0"/>
                <a:cs typeface="Times New Roman" panose="02020603050405020304" pitchFamily="18" charset="0"/>
              </a:rPr>
              <a:t>。</a:t>
            </a:r>
          </a:p>
          <a:p>
            <a:pPr lvl="1">
              <a:lnSpc>
                <a:spcPct val="170000"/>
              </a:lnSpc>
            </a:pPr>
            <a:r>
              <a:rPr kumimoji="1" lang="zh-CN" altLang="en-US" sz="1800" dirty="0">
                <a:latin typeface="Times New Roman" panose="02020603050405020304" pitchFamily="18" charset="0"/>
                <a:cs typeface="Times New Roman" panose="02020603050405020304" pitchFamily="18" charset="0"/>
              </a:rPr>
              <a:t>二是明确初步询价结束后如确定的发行价格超过网下投资者报价平均水平的，仅需在申购前发布</a:t>
            </a:r>
            <a:r>
              <a:rPr kumimoji="1" lang="en-US" altLang="zh-CN" sz="1800" dirty="0">
                <a:latin typeface="Times New Roman" panose="02020603050405020304" pitchFamily="18" charset="0"/>
                <a:cs typeface="Times New Roman" panose="02020603050405020304" pitchFamily="18" charset="0"/>
              </a:rPr>
              <a:t>1</a:t>
            </a:r>
            <a:r>
              <a:rPr kumimoji="1" lang="zh-CN" altLang="en-US" sz="1800" dirty="0">
                <a:latin typeface="Times New Roman" panose="02020603050405020304" pitchFamily="18" charset="0"/>
                <a:cs typeface="Times New Roman" panose="02020603050405020304" pitchFamily="18" charset="0"/>
              </a:rPr>
              <a:t>次投资风险特别公告，无需采取延迟申购安排。</a:t>
            </a:r>
          </a:p>
          <a:p>
            <a:pPr lvl="1">
              <a:lnSpc>
                <a:spcPct val="170000"/>
              </a:lnSpc>
            </a:pPr>
            <a:r>
              <a:rPr kumimoji="1" lang="zh-CN" altLang="en-US" sz="1800" dirty="0">
                <a:latin typeface="Times New Roman" panose="02020603050405020304" pitchFamily="18" charset="0"/>
                <a:cs typeface="Times New Roman" panose="02020603050405020304" pitchFamily="18" charset="0"/>
              </a:rPr>
              <a:t>三是对于定价不在投价报告估值区间范围内的，取消发行人和主承销商应当出具说明的要求。</a:t>
            </a:r>
          </a:p>
          <a:p>
            <a:pPr lvl="1">
              <a:lnSpc>
                <a:spcPct val="170000"/>
              </a:lnSpc>
            </a:pPr>
            <a:r>
              <a:rPr kumimoji="1" lang="zh-CN" altLang="en-US" sz="1800" dirty="0">
                <a:latin typeface="Times New Roman" panose="02020603050405020304" pitchFamily="18" charset="0"/>
                <a:cs typeface="Times New Roman" panose="02020603050405020304" pitchFamily="18" charset="0"/>
              </a:rPr>
              <a:t>四是强化报价行为监管，进一步明确网下投资者参与新股报价要求，并将可能出现的违规情形纳入自律监管范围。在发行承销业务或者询价报价过程中涉嫌违法违规的，交易所将相关线索上报中国证监会查处；涉嫌构成犯罪的，由司法机关依法追究刑事责任。</a:t>
            </a:r>
          </a:p>
        </p:txBody>
      </p:sp>
    </p:spTree>
    <p:extLst>
      <p:ext uri="{BB962C8B-B14F-4D97-AF65-F5344CB8AC3E}">
        <p14:creationId xmlns:p14="http://schemas.microsoft.com/office/powerpoint/2010/main" val="7281187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CD201-8964-BB0A-82B7-2EDD5E6E1A90}"/>
              </a:ext>
            </a:extLst>
          </p:cNvPr>
          <p:cNvSpPr>
            <a:spLocks noGrp="1"/>
          </p:cNvSpPr>
          <p:nvPr>
            <p:ph type="title"/>
          </p:nvPr>
        </p:nvSpPr>
        <p:spPr/>
        <p:txBody>
          <a:bodyPr/>
          <a:lstStyle/>
          <a:p>
            <a:r>
              <a:rPr kumimoji="1" lang="en-US" altLang="zh-CN" dirty="0"/>
              <a:t>IPO</a:t>
            </a:r>
            <a:r>
              <a:rPr kumimoji="1" lang="zh-CN" altLang="en-US" dirty="0"/>
              <a:t>询价规则</a:t>
            </a:r>
          </a:p>
        </p:txBody>
      </p:sp>
      <p:sp>
        <p:nvSpPr>
          <p:cNvPr id="3" name="灯片编号占位符 2">
            <a:extLst>
              <a:ext uri="{FF2B5EF4-FFF2-40B4-BE49-F238E27FC236}">
                <a16:creationId xmlns:a16="http://schemas.microsoft.com/office/drawing/2014/main" id="{80AB114A-AC4A-918E-332B-2CFCC19D6E07}"/>
              </a:ext>
            </a:extLst>
          </p:cNvPr>
          <p:cNvSpPr>
            <a:spLocks noGrp="1"/>
          </p:cNvSpPr>
          <p:nvPr>
            <p:ph type="sldNum" sz="quarter" idx="10"/>
          </p:nvPr>
        </p:nvSpPr>
        <p:spPr/>
        <p:txBody>
          <a:bodyPr/>
          <a:lstStyle/>
          <a:p>
            <a:fld id="{F56ABC50-C693-6145-8FE9-48A83A944B62}" type="slidenum">
              <a:rPr kumimoji="1" lang="zh-CN" altLang="en-US" smtClean="0"/>
              <a:pPr/>
              <a:t>144</a:t>
            </a:fld>
            <a:endParaRPr kumimoji="1" lang="zh-CN" altLang="en-US"/>
          </a:p>
        </p:txBody>
      </p:sp>
      <p:sp>
        <p:nvSpPr>
          <p:cNvPr id="4" name="内容占位符 3">
            <a:extLst>
              <a:ext uri="{FF2B5EF4-FFF2-40B4-BE49-F238E27FC236}">
                <a16:creationId xmlns:a16="http://schemas.microsoft.com/office/drawing/2014/main" id="{59E9A01B-6B7A-042B-FF0D-9A5F9675F6C6}"/>
              </a:ext>
            </a:extLst>
          </p:cNvPr>
          <p:cNvSpPr>
            <a:spLocks noGrp="1"/>
          </p:cNvSpPr>
          <p:nvPr>
            <p:ph sz="quarter" idx="11"/>
          </p:nvPr>
        </p:nvSpPr>
        <p:spPr>
          <a:xfrm>
            <a:off x="939114" y="1186250"/>
            <a:ext cx="10231113" cy="5469670"/>
          </a:xfrm>
        </p:spPr>
        <p:txBody>
          <a:bodyPr>
            <a:noAutofit/>
          </a:bodyPr>
          <a:lstStyle/>
          <a:p>
            <a:r>
              <a:rPr kumimoji="1" lang="zh-CN" altLang="en-US" sz="1800" dirty="0"/>
              <a:t>根据</a:t>
            </a:r>
            <a:r>
              <a:rPr kumimoji="1" lang="en-US" altLang="zh-CN" sz="1800" dirty="0"/>
              <a:t>2023</a:t>
            </a:r>
            <a:r>
              <a:rPr kumimoji="1" lang="zh-CN" altLang="en-US" sz="1800" dirty="0"/>
              <a:t>版</a:t>
            </a:r>
            <a:r>
              <a:rPr kumimoji="1" lang="en-US" altLang="zh-CN" sz="1800" dirty="0"/>
              <a:t>《</a:t>
            </a:r>
            <a:r>
              <a:rPr kumimoji="1" lang="zh-CN" altLang="en-US" sz="1800" dirty="0"/>
              <a:t>证券发行与承销管理办法</a:t>
            </a:r>
            <a:r>
              <a:rPr kumimoji="1" lang="en-US" altLang="zh-CN" sz="1800" dirty="0"/>
              <a:t>》</a:t>
            </a:r>
            <a:r>
              <a:rPr kumimoji="1" lang="zh-CN" altLang="en-US" sz="1800" dirty="0"/>
              <a:t>：</a:t>
            </a:r>
            <a:r>
              <a:rPr kumimoji="1" lang="zh-CN" altLang="en-US" sz="1800" dirty="0">
                <a:latin typeface="Times New Roman" panose="02020603050405020304" pitchFamily="18" charset="0"/>
                <a:cs typeface="Times New Roman" panose="02020603050405020304" pitchFamily="18" charset="0"/>
              </a:rPr>
              <a:t>首次公开发行证券采用询价方式的，网下投资者报价后，发行人和主承销商应当剔除拟申购总量中报价最高的部分，然后根据剩余报价及拟申购数量协商确定发行价格。剔除部分的配售对象不得参与网下申购。最高报价剔除的具体要求适用证券交易所相关规定。公开发行证券数量在四亿股（份）以下的，有效报价投资者的数量不少于十家；公开发行证券数量超过四亿股（份）的，有效报价投资者的数量不少于二十家。剔除最高报价部分后有效报价投资者数量不足的，应当中止发行。</a:t>
            </a:r>
            <a:endParaRPr kumimoji="1" lang="en-US" altLang="zh-CN" sz="1800" dirty="0">
              <a:latin typeface="Times New Roman" panose="02020603050405020304" pitchFamily="18" charset="0"/>
              <a:cs typeface="Times New Roman" panose="02020603050405020304" pitchFamily="18" charset="0"/>
            </a:endParaRPr>
          </a:p>
          <a:p>
            <a:r>
              <a:rPr kumimoji="1" lang="zh-CN" altLang="en-US" sz="1800" dirty="0">
                <a:latin typeface="Times New Roman" panose="02020603050405020304" pitchFamily="18" charset="0"/>
                <a:cs typeface="Times New Roman" panose="02020603050405020304" pitchFamily="18" charset="0"/>
              </a:rPr>
              <a:t>首次公开发行证券时，发行人和主承销商可以自主协商确定有效报价条件、配售原则和配售方式，并按照事先确定的配售原则在有效申购的网下投资者中选择配售证券的对象。</a:t>
            </a:r>
            <a:endParaRPr kumimoji="1" lang="en-US" altLang="zh-CN" sz="1800" dirty="0">
              <a:latin typeface="Times New Roman" panose="02020603050405020304" pitchFamily="18" charset="0"/>
              <a:cs typeface="Times New Roman" panose="02020603050405020304" pitchFamily="18" charset="0"/>
            </a:endParaRPr>
          </a:p>
          <a:p>
            <a:r>
              <a:rPr kumimoji="1" lang="zh-CN" altLang="en-US" sz="1800" dirty="0">
                <a:latin typeface="Times New Roman" panose="02020603050405020304" pitchFamily="18" charset="0"/>
                <a:cs typeface="Times New Roman" panose="02020603050405020304" pitchFamily="18" charset="0"/>
              </a:rPr>
              <a:t>网上投资者有效申购数量超过网上初始发行数量一定倍数的，应当从网下向网上回拨一定数量的证券。有效申购倍数、回拨比例及回拨后无限售期网下发行证券占本次公开发行证券数量比例由证券交易所规定。网上投资者申购数量不足网上初始发行数量的，发行人和主承销商可以将网上发行部分向网下回拨。网下投资者申购数量不足网下初始发行数量的，发行人和主承销商不得将网下发行部分向网上回拨，应当中止发行。</a:t>
            </a:r>
          </a:p>
        </p:txBody>
      </p:sp>
    </p:spTree>
    <p:extLst>
      <p:ext uri="{BB962C8B-B14F-4D97-AF65-F5344CB8AC3E}">
        <p14:creationId xmlns:p14="http://schemas.microsoft.com/office/powerpoint/2010/main" val="23487080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145</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主营业务</a:t>
            </a:r>
          </a:p>
        </p:txBody>
      </p:sp>
    </p:spTree>
    <p:extLst>
      <p:ext uri="{BB962C8B-B14F-4D97-AF65-F5344CB8AC3E}">
        <p14:creationId xmlns:p14="http://schemas.microsoft.com/office/powerpoint/2010/main" val="27332440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7AF004-79FB-4F1A-C825-60BEC5DBF3CD}"/>
              </a:ext>
            </a:extLst>
          </p:cNvPr>
          <p:cNvSpPr>
            <a:spLocks noGrp="1"/>
          </p:cNvSpPr>
          <p:nvPr>
            <p:ph type="sldNum" sz="quarter" idx="10"/>
          </p:nvPr>
        </p:nvSpPr>
        <p:spPr/>
        <p:txBody>
          <a:bodyPr/>
          <a:lstStyle/>
          <a:p>
            <a:fld id="{F56ABC50-C693-6145-8FE9-48A83A944B62}" type="slidenum">
              <a:rPr kumimoji="1" lang="zh-CN" altLang="en-US" smtClean="0"/>
              <a:pPr/>
              <a:t>146</a:t>
            </a:fld>
            <a:endParaRPr kumimoji="1" lang="zh-CN" altLang="en-US"/>
          </a:p>
        </p:txBody>
      </p:sp>
      <p:sp>
        <p:nvSpPr>
          <p:cNvPr id="4" name="矩形 3">
            <a:extLst>
              <a:ext uri="{FF2B5EF4-FFF2-40B4-BE49-F238E27FC236}">
                <a16:creationId xmlns:a16="http://schemas.microsoft.com/office/drawing/2014/main" id="{AB847B43-F076-7D90-E18A-A19B3C4598DC}"/>
              </a:ext>
            </a:extLst>
          </p:cNvPr>
          <p:cNvSpPr/>
          <p:nvPr/>
        </p:nvSpPr>
        <p:spPr>
          <a:xfrm>
            <a:off x="7988595" y="2159640"/>
            <a:ext cx="1051233" cy="17744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CC7C0286-0CD6-972E-AA31-C0DB9196D335}"/>
              </a:ext>
            </a:extLst>
          </p:cNvPr>
          <p:cNvPicPr>
            <a:picLocks noChangeAspect="1"/>
          </p:cNvPicPr>
          <p:nvPr/>
        </p:nvPicPr>
        <p:blipFill>
          <a:blip r:embed="rId2"/>
          <a:stretch>
            <a:fillRect/>
          </a:stretch>
        </p:blipFill>
        <p:spPr>
          <a:xfrm>
            <a:off x="1163781" y="208314"/>
            <a:ext cx="9496927" cy="6649686"/>
          </a:xfrm>
          <a:prstGeom prst="rect">
            <a:avLst/>
          </a:prstGeom>
        </p:spPr>
      </p:pic>
      <p:sp>
        <p:nvSpPr>
          <p:cNvPr id="3" name="矩形 2">
            <a:extLst>
              <a:ext uri="{FF2B5EF4-FFF2-40B4-BE49-F238E27FC236}">
                <a16:creationId xmlns:a16="http://schemas.microsoft.com/office/drawing/2014/main" id="{A0C39809-6B97-56E5-09BE-9D54EFBF5E01}"/>
              </a:ext>
            </a:extLst>
          </p:cNvPr>
          <p:cNvSpPr/>
          <p:nvPr/>
        </p:nvSpPr>
        <p:spPr>
          <a:xfrm>
            <a:off x="1098476" y="1878387"/>
            <a:ext cx="10112951" cy="36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DA2BC7FC-8BEA-1F2F-CE95-B5805823FDDC}"/>
              </a:ext>
            </a:extLst>
          </p:cNvPr>
          <p:cNvSpPr/>
          <p:nvPr/>
        </p:nvSpPr>
        <p:spPr>
          <a:xfrm>
            <a:off x="1130013" y="3065320"/>
            <a:ext cx="10112951" cy="36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3130681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B00B917-9B4B-3395-8782-E230FC74D126}"/>
              </a:ext>
            </a:extLst>
          </p:cNvPr>
          <p:cNvSpPr>
            <a:spLocks noGrp="1"/>
          </p:cNvSpPr>
          <p:nvPr>
            <p:ph type="sldNum" sz="quarter" idx="10"/>
          </p:nvPr>
        </p:nvSpPr>
        <p:spPr/>
        <p:txBody>
          <a:bodyPr/>
          <a:lstStyle/>
          <a:p>
            <a:fld id="{F56ABC50-C693-6145-8FE9-48A83A944B62}" type="slidenum">
              <a:rPr kumimoji="1" lang="zh-CN" altLang="en-US" smtClean="0"/>
              <a:pPr/>
              <a:t>147</a:t>
            </a:fld>
            <a:endParaRPr kumimoji="1" lang="zh-CN" altLang="en-US"/>
          </a:p>
        </p:txBody>
      </p:sp>
      <p:pic>
        <p:nvPicPr>
          <p:cNvPr id="4" name="图片 3">
            <a:extLst>
              <a:ext uri="{FF2B5EF4-FFF2-40B4-BE49-F238E27FC236}">
                <a16:creationId xmlns:a16="http://schemas.microsoft.com/office/drawing/2014/main" id="{D781E4D3-BABF-F9C5-22C5-3EDADFF2942E}"/>
              </a:ext>
            </a:extLst>
          </p:cNvPr>
          <p:cNvPicPr>
            <a:picLocks noChangeAspect="1"/>
          </p:cNvPicPr>
          <p:nvPr/>
        </p:nvPicPr>
        <p:blipFill>
          <a:blip r:embed="rId2"/>
          <a:stretch>
            <a:fillRect/>
          </a:stretch>
        </p:blipFill>
        <p:spPr>
          <a:xfrm>
            <a:off x="1091044" y="573754"/>
            <a:ext cx="8642639" cy="3092793"/>
          </a:xfrm>
          <a:prstGeom prst="rect">
            <a:avLst/>
          </a:prstGeom>
        </p:spPr>
      </p:pic>
      <p:pic>
        <p:nvPicPr>
          <p:cNvPr id="6" name="图片 5">
            <a:extLst>
              <a:ext uri="{FF2B5EF4-FFF2-40B4-BE49-F238E27FC236}">
                <a16:creationId xmlns:a16="http://schemas.microsoft.com/office/drawing/2014/main" id="{04E80957-5FE5-2F4C-7473-04FFCE589FA1}"/>
              </a:ext>
            </a:extLst>
          </p:cNvPr>
          <p:cNvPicPr>
            <a:picLocks noChangeAspect="1"/>
          </p:cNvPicPr>
          <p:nvPr/>
        </p:nvPicPr>
        <p:blipFill>
          <a:blip r:embed="rId3"/>
          <a:stretch>
            <a:fillRect/>
          </a:stretch>
        </p:blipFill>
        <p:spPr>
          <a:xfrm>
            <a:off x="1091044" y="3573891"/>
            <a:ext cx="8642639" cy="3002856"/>
          </a:xfrm>
          <a:prstGeom prst="rect">
            <a:avLst/>
          </a:prstGeom>
        </p:spPr>
      </p:pic>
      <p:sp>
        <p:nvSpPr>
          <p:cNvPr id="3" name="矩形 2">
            <a:extLst>
              <a:ext uri="{FF2B5EF4-FFF2-40B4-BE49-F238E27FC236}">
                <a16:creationId xmlns:a16="http://schemas.microsoft.com/office/drawing/2014/main" id="{A86EE18A-0542-4792-2E60-C6B04F9F2D3E}"/>
              </a:ext>
            </a:extLst>
          </p:cNvPr>
          <p:cNvSpPr/>
          <p:nvPr/>
        </p:nvSpPr>
        <p:spPr>
          <a:xfrm>
            <a:off x="870240" y="4166033"/>
            <a:ext cx="9136205" cy="686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755758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9DE82BD-B22B-6E6D-F736-9D4F69B2C456}"/>
              </a:ext>
            </a:extLst>
          </p:cNvPr>
          <p:cNvPicPr>
            <a:picLocks noChangeAspect="1"/>
          </p:cNvPicPr>
          <p:nvPr/>
        </p:nvPicPr>
        <p:blipFill>
          <a:blip r:embed="rId2"/>
          <a:stretch>
            <a:fillRect/>
          </a:stretch>
        </p:blipFill>
        <p:spPr>
          <a:xfrm>
            <a:off x="1309687" y="766762"/>
            <a:ext cx="9572625" cy="5324475"/>
          </a:xfrm>
          <a:prstGeom prst="rect">
            <a:avLst/>
          </a:prstGeom>
        </p:spPr>
      </p:pic>
      <p:sp>
        <p:nvSpPr>
          <p:cNvPr id="2" name="灯片编号占位符 1">
            <a:extLst>
              <a:ext uri="{FF2B5EF4-FFF2-40B4-BE49-F238E27FC236}">
                <a16:creationId xmlns:a16="http://schemas.microsoft.com/office/drawing/2014/main" id="{6EB38746-67E6-C177-5BFD-AF65DDB102A0}"/>
              </a:ext>
            </a:extLst>
          </p:cNvPr>
          <p:cNvSpPr>
            <a:spLocks noGrp="1"/>
          </p:cNvSpPr>
          <p:nvPr>
            <p:ph type="sldNum" sz="quarter" idx="10"/>
          </p:nvPr>
        </p:nvSpPr>
        <p:spPr/>
        <p:txBody>
          <a:bodyPr/>
          <a:lstStyle/>
          <a:p>
            <a:fld id="{F56ABC50-C693-6145-8FE9-48A83A944B62}" type="slidenum">
              <a:rPr kumimoji="1" lang="zh-CN" altLang="en-US" smtClean="0"/>
              <a:pPr/>
              <a:t>148</a:t>
            </a:fld>
            <a:endParaRPr kumimoji="1" lang="zh-CN" altLang="en-US"/>
          </a:p>
        </p:txBody>
      </p:sp>
      <p:sp>
        <p:nvSpPr>
          <p:cNvPr id="5" name="矩形 4">
            <a:extLst>
              <a:ext uri="{FF2B5EF4-FFF2-40B4-BE49-F238E27FC236}">
                <a16:creationId xmlns:a16="http://schemas.microsoft.com/office/drawing/2014/main" id="{DC8BE5A7-9380-4B00-B8C1-D2A64630BD1B}"/>
              </a:ext>
            </a:extLst>
          </p:cNvPr>
          <p:cNvSpPr/>
          <p:nvPr/>
        </p:nvSpPr>
        <p:spPr>
          <a:xfrm>
            <a:off x="1130013" y="1974275"/>
            <a:ext cx="10112951" cy="36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8621977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B6C6DE-89DD-3D70-89FA-A15492EF1E33}"/>
              </a:ext>
            </a:extLst>
          </p:cNvPr>
          <p:cNvSpPr>
            <a:spLocks noGrp="1"/>
          </p:cNvSpPr>
          <p:nvPr>
            <p:ph type="sldNum" sz="quarter" idx="10"/>
          </p:nvPr>
        </p:nvSpPr>
        <p:spPr/>
        <p:txBody>
          <a:bodyPr/>
          <a:lstStyle/>
          <a:p>
            <a:fld id="{F56ABC50-C693-6145-8FE9-48A83A944B62}" type="slidenum">
              <a:rPr kumimoji="1" lang="zh-CN" altLang="en-US" smtClean="0"/>
              <a:pPr/>
              <a:t>149</a:t>
            </a:fld>
            <a:endParaRPr kumimoji="1" lang="zh-CN" altLang="en-US"/>
          </a:p>
        </p:txBody>
      </p:sp>
      <p:pic>
        <p:nvPicPr>
          <p:cNvPr id="4" name="图片 3">
            <a:extLst>
              <a:ext uri="{FF2B5EF4-FFF2-40B4-BE49-F238E27FC236}">
                <a16:creationId xmlns:a16="http://schemas.microsoft.com/office/drawing/2014/main" id="{13C28BE8-D5EB-B82F-C3D2-8B0C06CC5BE3}"/>
              </a:ext>
            </a:extLst>
          </p:cNvPr>
          <p:cNvPicPr>
            <a:picLocks noChangeAspect="1"/>
          </p:cNvPicPr>
          <p:nvPr/>
        </p:nvPicPr>
        <p:blipFill>
          <a:blip r:embed="rId2"/>
          <a:stretch>
            <a:fillRect/>
          </a:stretch>
        </p:blipFill>
        <p:spPr>
          <a:xfrm>
            <a:off x="1756064" y="196226"/>
            <a:ext cx="6203371" cy="5843946"/>
          </a:xfrm>
          <a:prstGeom prst="rect">
            <a:avLst/>
          </a:prstGeom>
        </p:spPr>
      </p:pic>
      <p:pic>
        <p:nvPicPr>
          <p:cNvPr id="6" name="图片 5">
            <a:extLst>
              <a:ext uri="{FF2B5EF4-FFF2-40B4-BE49-F238E27FC236}">
                <a16:creationId xmlns:a16="http://schemas.microsoft.com/office/drawing/2014/main" id="{839AB7B0-71F1-4517-F4AC-C45C96E2EA58}"/>
              </a:ext>
            </a:extLst>
          </p:cNvPr>
          <p:cNvPicPr>
            <a:picLocks noChangeAspect="1"/>
          </p:cNvPicPr>
          <p:nvPr/>
        </p:nvPicPr>
        <p:blipFill>
          <a:blip r:embed="rId3"/>
          <a:stretch>
            <a:fillRect/>
          </a:stretch>
        </p:blipFill>
        <p:spPr>
          <a:xfrm>
            <a:off x="1827501" y="6051283"/>
            <a:ext cx="6131934" cy="525463"/>
          </a:xfrm>
          <a:prstGeom prst="rect">
            <a:avLst/>
          </a:prstGeom>
        </p:spPr>
      </p:pic>
      <p:sp>
        <p:nvSpPr>
          <p:cNvPr id="3" name="矩形 2">
            <a:extLst>
              <a:ext uri="{FF2B5EF4-FFF2-40B4-BE49-F238E27FC236}">
                <a16:creationId xmlns:a16="http://schemas.microsoft.com/office/drawing/2014/main" id="{8AED9C0F-9264-80CD-18C1-31319193106E}"/>
              </a:ext>
            </a:extLst>
          </p:cNvPr>
          <p:cNvSpPr/>
          <p:nvPr/>
        </p:nvSpPr>
        <p:spPr>
          <a:xfrm>
            <a:off x="1026106" y="2951020"/>
            <a:ext cx="7982812" cy="8416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957461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3EA1B3E-5FFC-4E18-B5D4-CC74E3ADDA51}"/>
              </a:ext>
            </a:extLst>
          </p:cNvPr>
          <p:cNvSpPr>
            <a:spLocks noGrp="1"/>
          </p:cNvSpPr>
          <p:nvPr>
            <p:ph idx="1"/>
          </p:nvPr>
        </p:nvSpPr>
        <p:spPr>
          <a:xfrm>
            <a:off x="939114" y="1523267"/>
            <a:ext cx="10515600" cy="4688355"/>
          </a:xfrm>
        </p:spPr>
        <p:txBody>
          <a:bodyPr>
            <a:normAutofit lnSpcReduction="10000"/>
          </a:bodyPr>
          <a:lstStyle/>
          <a:p>
            <a:r>
              <a:rPr lang="zh-CN" altLang="en-US" sz="2000" dirty="0"/>
              <a:t>从各项业务表现来看，</a:t>
            </a:r>
            <a:r>
              <a:rPr lang="en-US" altLang="zh-CN" sz="2000" dirty="0"/>
              <a:t>2023</a:t>
            </a:r>
            <a:r>
              <a:rPr lang="zh-CN" altLang="en-US" sz="2000" dirty="0"/>
              <a:t>年行业整体佣金和手续费收入全面下滑，自营业务收入成为业绩抗跌的关键。</a:t>
            </a:r>
          </a:p>
          <a:p>
            <a:r>
              <a:rPr lang="zh-CN" altLang="en-US" sz="2000" dirty="0"/>
              <a:t>根据中证协公布的数据，</a:t>
            </a:r>
            <a:r>
              <a:rPr lang="en-US" altLang="zh-CN" sz="2000" dirty="0"/>
              <a:t>145</a:t>
            </a:r>
            <a:r>
              <a:rPr lang="zh-CN" altLang="en-US" sz="2000" dirty="0"/>
              <a:t>家证券公司</a:t>
            </a:r>
            <a:r>
              <a:rPr lang="en-US" altLang="zh-CN" sz="2000" dirty="0"/>
              <a:t>2023</a:t>
            </a:r>
            <a:r>
              <a:rPr lang="zh-CN" altLang="en-US" sz="2000" dirty="0"/>
              <a:t>年度实现营业收入</a:t>
            </a:r>
            <a:r>
              <a:rPr lang="en-US" altLang="zh-CN" sz="2000" dirty="0"/>
              <a:t>4059.02</a:t>
            </a:r>
            <a:r>
              <a:rPr lang="zh-CN" altLang="en-US" sz="2000" dirty="0"/>
              <a:t>亿元，同比增长</a:t>
            </a:r>
            <a:r>
              <a:rPr lang="en-US" altLang="zh-CN" sz="2000" dirty="0"/>
              <a:t>2.77%</a:t>
            </a:r>
            <a:r>
              <a:rPr lang="zh-CN" altLang="en-US" sz="2000" dirty="0"/>
              <a:t>；实现净利润</a:t>
            </a:r>
            <a:r>
              <a:rPr lang="en-US" altLang="zh-CN" sz="2000" dirty="0"/>
              <a:t>1378.33</a:t>
            </a:r>
            <a:r>
              <a:rPr lang="zh-CN" altLang="en-US" sz="2000" dirty="0"/>
              <a:t>亿元，同比下滑</a:t>
            </a:r>
            <a:r>
              <a:rPr lang="en-US" altLang="zh-CN" sz="2000" dirty="0"/>
              <a:t>3.14%</a:t>
            </a:r>
            <a:r>
              <a:rPr lang="zh-CN" altLang="en-US" sz="2000" dirty="0"/>
              <a:t>。相较于</a:t>
            </a:r>
            <a:r>
              <a:rPr lang="en-US" altLang="zh-CN" sz="2000" dirty="0"/>
              <a:t>2022</a:t>
            </a:r>
            <a:r>
              <a:rPr lang="zh-CN" altLang="en-US" sz="2000" dirty="0"/>
              <a:t>年营收净利双双下滑超过</a:t>
            </a:r>
            <a:r>
              <a:rPr lang="en-US" altLang="zh-CN" sz="2000" dirty="0"/>
              <a:t>20%</a:t>
            </a:r>
            <a:r>
              <a:rPr lang="zh-CN" altLang="en-US" sz="2000" dirty="0"/>
              <a:t>，</a:t>
            </a:r>
            <a:r>
              <a:rPr lang="en-US" altLang="zh-CN" sz="2000" dirty="0"/>
              <a:t>2023</a:t>
            </a:r>
            <a:r>
              <a:rPr lang="zh-CN" altLang="en-US" sz="2000" dirty="0"/>
              <a:t>年行业整体业绩表现有所好转。</a:t>
            </a:r>
          </a:p>
          <a:p>
            <a:r>
              <a:rPr lang="zh-CN" altLang="en-US" sz="2000" dirty="0"/>
              <a:t>具体来看，去年</a:t>
            </a:r>
            <a:r>
              <a:rPr lang="en-US" altLang="zh-CN" sz="2000" dirty="0"/>
              <a:t>145</a:t>
            </a:r>
            <a:r>
              <a:rPr lang="zh-CN" altLang="en-US" sz="2000" dirty="0"/>
              <a:t>家券商各主营业务收入分别为代理买卖证券业务净收入（含交易单元席位租赁）</a:t>
            </a:r>
            <a:r>
              <a:rPr lang="en-US" altLang="zh-CN" sz="2000" dirty="0"/>
              <a:t>984.37</a:t>
            </a:r>
            <a:r>
              <a:rPr lang="zh-CN" altLang="en-US" sz="2000" dirty="0"/>
              <a:t>亿元、证券承销与保荐业务净收入</a:t>
            </a:r>
            <a:r>
              <a:rPr lang="en-US" altLang="zh-CN" sz="2000" dirty="0"/>
              <a:t>480.03</a:t>
            </a:r>
            <a:r>
              <a:rPr lang="zh-CN" altLang="en-US" sz="2000" dirty="0"/>
              <a:t>亿元、财务顾问业务净收入</a:t>
            </a:r>
            <a:r>
              <a:rPr lang="en-US" altLang="zh-CN" sz="2000" dirty="0"/>
              <a:t>62.85</a:t>
            </a:r>
            <a:r>
              <a:rPr lang="zh-CN" altLang="en-US" sz="2000" dirty="0"/>
              <a:t>亿元、投资咨询业务净收入</a:t>
            </a:r>
            <a:r>
              <a:rPr lang="en-US" altLang="zh-CN" sz="2000" dirty="0"/>
              <a:t>49.90</a:t>
            </a:r>
            <a:r>
              <a:rPr lang="zh-CN" altLang="en-US" sz="2000" dirty="0"/>
              <a:t>亿元、资产管理业务净收入</a:t>
            </a:r>
            <a:r>
              <a:rPr lang="en-US" altLang="zh-CN" sz="2000" dirty="0"/>
              <a:t>224.79</a:t>
            </a:r>
            <a:r>
              <a:rPr lang="zh-CN" altLang="en-US" sz="2000" dirty="0"/>
              <a:t>亿元，上述各项业务收入同比下滑均超过</a:t>
            </a:r>
            <a:r>
              <a:rPr lang="en-US" altLang="zh-CN" sz="2000" dirty="0"/>
              <a:t>10%</a:t>
            </a:r>
            <a:r>
              <a:rPr lang="zh-CN" altLang="en-US" sz="2000" dirty="0"/>
              <a:t>；另外，利息净收入</a:t>
            </a:r>
            <a:r>
              <a:rPr lang="en-US" altLang="zh-CN" sz="2000" dirty="0"/>
              <a:t>531.50</a:t>
            </a:r>
            <a:r>
              <a:rPr lang="zh-CN" altLang="en-US" sz="2000" dirty="0"/>
              <a:t>亿元，证券投资收益（含公允价值变动）</a:t>
            </a:r>
            <a:r>
              <a:rPr lang="en-US" altLang="zh-CN" sz="2000" dirty="0"/>
              <a:t>1217.13</a:t>
            </a:r>
            <a:r>
              <a:rPr lang="zh-CN" altLang="en-US" sz="2000" dirty="0"/>
              <a:t>亿元，投资收益较</a:t>
            </a:r>
            <a:r>
              <a:rPr lang="en-US" altLang="zh-CN" sz="2000" dirty="0"/>
              <a:t>2022</a:t>
            </a:r>
            <a:r>
              <a:rPr lang="zh-CN" altLang="en-US" sz="2000" dirty="0"/>
              <a:t>年同比增长超过</a:t>
            </a:r>
            <a:r>
              <a:rPr lang="en-US" altLang="zh-CN" sz="2000" dirty="0"/>
              <a:t>100%</a:t>
            </a:r>
            <a:r>
              <a:rPr lang="zh-CN" altLang="en-US" sz="2000" dirty="0"/>
              <a:t>。</a:t>
            </a:r>
          </a:p>
        </p:txBody>
      </p:sp>
      <p:sp>
        <p:nvSpPr>
          <p:cNvPr id="4" name="灯片编号占位符 3">
            <a:extLst>
              <a:ext uri="{FF2B5EF4-FFF2-40B4-BE49-F238E27FC236}">
                <a16:creationId xmlns:a16="http://schemas.microsoft.com/office/drawing/2014/main" id="{0DB49F56-1EBB-4DC4-A1F9-335A0B72F638}"/>
              </a:ext>
            </a:extLst>
          </p:cNvPr>
          <p:cNvSpPr>
            <a:spLocks noGrp="1"/>
          </p:cNvSpPr>
          <p:nvPr>
            <p:ph type="sldNum" sz="quarter" idx="12"/>
          </p:nvPr>
        </p:nvSpPr>
        <p:spPr/>
        <p:txBody>
          <a:bodyPr/>
          <a:lstStyle/>
          <a:p>
            <a:fld id="{12A23114-081F-834E-85E1-95956C796665}" type="slidenum">
              <a:rPr kumimoji="1" lang="zh-CN" altLang="en-US" smtClean="0"/>
              <a:t>15</a:t>
            </a:fld>
            <a:endParaRPr kumimoji="1" lang="zh-CN" altLang="en-US"/>
          </a:p>
        </p:txBody>
      </p:sp>
      <p:sp>
        <p:nvSpPr>
          <p:cNvPr id="5" name="标题 1">
            <a:extLst>
              <a:ext uri="{FF2B5EF4-FFF2-40B4-BE49-F238E27FC236}">
                <a16:creationId xmlns:a16="http://schemas.microsoft.com/office/drawing/2014/main" id="{0DEADA35-B22A-4067-ACEB-5CFD75DAF775}"/>
              </a:ext>
            </a:extLst>
          </p:cNvPr>
          <p:cNvSpPr>
            <a:spLocks noGrp="1"/>
          </p:cNvSpPr>
          <p:nvPr>
            <p:ph type="title"/>
          </p:nvPr>
        </p:nvSpPr>
        <p:spPr>
          <a:xfrm>
            <a:off x="939800" y="365125"/>
            <a:ext cx="8426450" cy="820738"/>
          </a:xfrm>
        </p:spPr>
        <p:txBody>
          <a:bodyPr>
            <a:normAutofit/>
          </a:bodyPr>
          <a:lstStyle/>
          <a:p>
            <a:r>
              <a:rPr lang="zh-CN" altLang="en-US" dirty="0"/>
              <a:t>案例引入</a:t>
            </a:r>
            <a:r>
              <a:rPr lang="en-US" altLang="zh-CN" dirty="0"/>
              <a:t>4</a:t>
            </a:r>
            <a:r>
              <a:rPr lang="zh-CN" altLang="en-US" dirty="0"/>
              <a:t>：业务特征及具体业务</a:t>
            </a:r>
          </a:p>
        </p:txBody>
      </p:sp>
    </p:spTree>
    <p:extLst>
      <p:ext uri="{BB962C8B-B14F-4D97-AF65-F5344CB8AC3E}">
        <p14:creationId xmlns:p14="http://schemas.microsoft.com/office/powerpoint/2010/main" val="1363487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B6C6DE-89DD-3D70-89FA-A15492EF1E33}"/>
              </a:ext>
            </a:extLst>
          </p:cNvPr>
          <p:cNvSpPr>
            <a:spLocks noGrp="1"/>
          </p:cNvSpPr>
          <p:nvPr>
            <p:ph type="sldNum" sz="quarter" idx="10"/>
          </p:nvPr>
        </p:nvSpPr>
        <p:spPr/>
        <p:txBody>
          <a:bodyPr/>
          <a:lstStyle/>
          <a:p>
            <a:fld id="{F56ABC50-C693-6145-8FE9-48A83A944B62}" type="slidenum">
              <a:rPr kumimoji="1" lang="zh-CN" altLang="en-US" smtClean="0"/>
              <a:pPr/>
              <a:t>150</a:t>
            </a:fld>
            <a:endParaRPr kumimoji="1" lang="zh-CN" altLang="en-US"/>
          </a:p>
        </p:txBody>
      </p:sp>
      <p:sp>
        <p:nvSpPr>
          <p:cNvPr id="5" name="文本框 4">
            <a:extLst>
              <a:ext uri="{FF2B5EF4-FFF2-40B4-BE49-F238E27FC236}">
                <a16:creationId xmlns:a16="http://schemas.microsoft.com/office/drawing/2014/main" id="{F264005E-F5E0-4E01-4DF1-2205B9A21D7F}"/>
              </a:ext>
            </a:extLst>
          </p:cNvPr>
          <p:cNvSpPr txBox="1"/>
          <p:nvPr/>
        </p:nvSpPr>
        <p:spPr>
          <a:xfrm>
            <a:off x="968692" y="1625193"/>
            <a:ext cx="9540240" cy="707886"/>
          </a:xfrm>
          <a:prstGeom prst="rect">
            <a:avLst/>
          </a:prstGeom>
          <a:noFill/>
        </p:spPr>
        <p:txBody>
          <a:bodyPr wrap="square">
            <a:spAutoFit/>
          </a:bodyPr>
          <a:lstStyle/>
          <a:p>
            <a:r>
              <a:rPr lang="zh-CN" altLang="en-US" sz="2000" dirty="0"/>
              <a:t>受益于证券自营固定收益业务收益同比大幅提升，东方财富实现投资收益及公允价值变动收益（不包含在营业总收入中）22.36亿元，同比增长100.31%。</a:t>
            </a:r>
          </a:p>
        </p:txBody>
      </p:sp>
      <p:pic>
        <p:nvPicPr>
          <p:cNvPr id="8" name="图片 7">
            <a:extLst>
              <a:ext uri="{FF2B5EF4-FFF2-40B4-BE49-F238E27FC236}">
                <a16:creationId xmlns:a16="http://schemas.microsoft.com/office/drawing/2014/main" id="{664FF800-1C8B-FB92-F853-DFF040F11F62}"/>
              </a:ext>
            </a:extLst>
          </p:cNvPr>
          <p:cNvPicPr>
            <a:picLocks noChangeAspect="1"/>
          </p:cNvPicPr>
          <p:nvPr/>
        </p:nvPicPr>
        <p:blipFill>
          <a:blip r:embed="rId2"/>
          <a:stretch>
            <a:fillRect/>
          </a:stretch>
        </p:blipFill>
        <p:spPr>
          <a:xfrm>
            <a:off x="707707" y="2408695"/>
            <a:ext cx="9801225" cy="3019425"/>
          </a:xfrm>
          <a:prstGeom prst="rect">
            <a:avLst/>
          </a:prstGeom>
        </p:spPr>
      </p:pic>
      <p:sp>
        <p:nvSpPr>
          <p:cNvPr id="3" name="矩形 2">
            <a:extLst>
              <a:ext uri="{FF2B5EF4-FFF2-40B4-BE49-F238E27FC236}">
                <a16:creationId xmlns:a16="http://schemas.microsoft.com/office/drawing/2014/main" id="{4C64AE52-89BD-8AB0-0065-7BC540ED3D3B}"/>
              </a:ext>
            </a:extLst>
          </p:cNvPr>
          <p:cNvSpPr/>
          <p:nvPr/>
        </p:nvSpPr>
        <p:spPr>
          <a:xfrm>
            <a:off x="968692" y="3647210"/>
            <a:ext cx="10112951" cy="9975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347478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B6C6DE-89DD-3D70-89FA-A15492EF1E33}"/>
              </a:ext>
            </a:extLst>
          </p:cNvPr>
          <p:cNvSpPr>
            <a:spLocks noGrp="1"/>
          </p:cNvSpPr>
          <p:nvPr>
            <p:ph type="sldNum" sz="quarter" idx="10"/>
          </p:nvPr>
        </p:nvSpPr>
        <p:spPr/>
        <p:txBody>
          <a:bodyPr/>
          <a:lstStyle/>
          <a:p>
            <a:fld id="{F56ABC50-C693-6145-8FE9-48A83A944B62}" type="slidenum">
              <a:rPr kumimoji="1" lang="zh-CN" altLang="en-US" smtClean="0"/>
              <a:pPr/>
              <a:t>151</a:t>
            </a:fld>
            <a:endParaRPr kumimoji="1" lang="zh-CN" altLang="en-US"/>
          </a:p>
        </p:txBody>
      </p:sp>
      <p:sp>
        <p:nvSpPr>
          <p:cNvPr id="5" name="文本框 4">
            <a:extLst>
              <a:ext uri="{FF2B5EF4-FFF2-40B4-BE49-F238E27FC236}">
                <a16:creationId xmlns:a16="http://schemas.microsoft.com/office/drawing/2014/main" id="{F264005E-F5E0-4E01-4DF1-2205B9A21D7F}"/>
              </a:ext>
            </a:extLst>
          </p:cNvPr>
          <p:cNvSpPr txBox="1"/>
          <p:nvPr/>
        </p:nvSpPr>
        <p:spPr>
          <a:xfrm>
            <a:off x="975360" y="1336655"/>
            <a:ext cx="9540240" cy="369332"/>
          </a:xfrm>
          <a:prstGeom prst="rect">
            <a:avLst/>
          </a:prstGeom>
          <a:noFill/>
        </p:spPr>
        <p:txBody>
          <a:bodyPr wrap="square">
            <a:spAutoFit/>
          </a:bodyPr>
          <a:lstStyle/>
          <a:p>
            <a:r>
              <a:rPr lang="zh-CN" altLang="en-US" dirty="0"/>
              <a:t>财务费用变动幅度为</a:t>
            </a:r>
            <a:r>
              <a:rPr lang="en-US" altLang="zh-CN" dirty="0"/>
              <a:t>-49.68%</a:t>
            </a:r>
            <a:r>
              <a:rPr lang="zh-CN" altLang="en-US" dirty="0"/>
              <a:t>，原因</a:t>
            </a:r>
            <a:r>
              <a:rPr lang="en-US" altLang="zh-CN" dirty="0"/>
              <a:t>:</a:t>
            </a:r>
            <a:r>
              <a:rPr lang="zh-CN" altLang="en-US" dirty="0"/>
              <a:t>本年无可转债利息支出。</a:t>
            </a:r>
          </a:p>
        </p:txBody>
      </p:sp>
      <p:pic>
        <p:nvPicPr>
          <p:cNvPr id="4" name="图片 3">
            <a:extLst>
              <a:ext uri="{FF2B5EF4-FFF2-40B4-BE49-F238E27FC236}">
                <a16:creationId xmlns:a16="http://schemas.microsoft.com/office/drawing/2014/main" id="{10EFA02D-5003-8B04-F949-12758C03EE0D}"/>
              </a:ext>
            </a:extLst>
          </p:cNvPr>
          <p:cNvPicPr>
            <a:picLocks noChangeAspect="1"/>
          </p:cNvPicPr>
          <p:nvPr/>
        </p:nvPicPr>
        <p:blipFill>
          <a:blip r:embed="rId2"/>
          <a:stretch>
            <a:fillRect/>
          </a:stretch>
        </p:blipFill>
        <p:spPr>
          <a:xfrm>
            <a:off x="733425" y="1976437"/>
            <a:ext cx="9782175" cy="2905125"/>
          </a:xfrm>
          <a:prstGeom prst="rect">
            <a:avLst/>
          </a:prstGeom>
        </p:spPr>
      </p:pic>
      <p:sp>
        <p:nvSpPr>
          <p:cNvPr id="3" name="矩形 2">
            <a:extLst>
              <a:ext uri="{FF2B5EF4-FFF2-40B4-BE49-F238E27FC236}">
                <a16:creationId xmlns:a16="http://schemas.microsoft.com/office/drawing/2014/main" id="{8D76689C-C558-FF5B-BD89-94E2144BB3EF}"/>
              </a:ext>
            </a:extLst>
          </p:cNvPr>
          <p:cNvSpPr/>
          <p:nvPr/>
        </p:nvSpPr>
        <p:spPr>
          <a:xfrm>
            <a:off x="689004" y="3979720"/>
            <a:ext cx="10112951" cy="36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37237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B6C6DE-89DD-3D70-89FA-A15492EF1E33}"/>
              </a:ext>
            </a:extLst>
          </p:cNvPr>
          <p:cNvSpPr>
            <a:spLocks noGrp="1"/>
          </p:cNvSpPr>
          <p:nvPr>
            <p:ph type="sldNum" sz="quarter" idx="10"/>
          </p:nvPr>
        </p:nvSpPr>
        <p:spPr/>
        <p:txBody>
          <a:bodyPr/>
          <a:lstStyle/>
          <a:p>
            <a:fld id="{F56ABC50-C693-6145-8FE9-48A83A944B62}" type="slidenum">
              <a:rPr kumimoji="1" lang="zh-CN" altLang="en-US" smtClean="0"/>
              <a:pPr/>
              <a:t>152</a:t>
            </a:fld>
            <a:endParaRPr kumimoji="1" lang="zh-CN" altLang="en-US"/>
          </a:p>
        </p:txBody>
      </p:sp>
      <p:sp>
        <p:nvSpPr>
          <p:cNvPr id="5" name="文本框 4">
            <a:extLst>
              <a:ext uri="{FF2B5EF4-FFF2-40B4-BE49-F238E27FC236}">
                <a16:creationId xmlns:a16="http://schemas.microsoft.com/office/drawing/2014/main" id="{F264005E-F5E0-4E01-4DF1-2205B9A21D7F}"/>
              </a:ext>
            </a:extLst>
          </p:cNvPr>
          <p:cNvSpPr txBox="1"/>
          <p:nvPr/>
        </p:nvSpPr>
        <p:spPr>
          <a:xfrm>
            <a:off x="737286" y="1134427"/>
            <a:ext cx="9540240" cy="1477328"/>
          </a:xfrm>
          <a:prstGeom prst="rect">
            <a:avLst/>
          </a:prstGeom>
          <a:noFill/>
        </p:spPr>
        <p:txBody>
          <a:bodyPr wrap="square">
            <a:spAutoFit/>
          </a:bodyPr>
          <a:lstStyle/>
          <a:p>
            <a:pPr marL="285750" indent="-285750">
              <a:buFont typeface="Wingdings" panose="05000000000000000000" pitchFamily="2" charset="2"/>
              <a:buChar char="Ø"/>
            </a:pPr>
            <a:r>
              <a:rPr lang="zh-CN" altLang="en-US" dirty="0"/>
              <a:t>经营活动产生的现金流量净额变动幅度为</a:t>
            </a:r>
            <a:r>
              <a:rPr lang="en-US" altLang="zh-CN" dirty="0"/>
              <a:t>-345.62%,</a:t>
            </a:r>
            <a:r>
              <a:rPr lang="zh-CN" altLang="en-US" dirty="0"/>
              <a:t>原因</a:t>
            </a:r>
            <a:r>
              <a:rPr lang="en-US" altLang="zh-CN" dirty="0"/>
              <a:t>:</a:t>
            </a:r>
            <a:r>
              <a:rPr lang="zh-CN" altLang="en-US" dirty="0"/>
              <a:t>融出资金规模增加，债券质押回购业务现金流出增加，交易性金融资产现金流出减少。</a:t>
            </a:r>
            <a:endParaRPr lang="en-US" altLang="zh-CN" dirty="0"/>
          </a:p>
          <a:p>
            <a:pPr marL="285750" indent="-285750">
              <a:buFont typeface="Wingdings" panose="05000000000000000000" pitchFamily="2" charset="2"/>
              <a:buChar char="Ø"/>
            </a:pPr>
            <a:r>
              <a:rPr lang="zh-CN" altLang="en-US" dirty="0"/>
              <a:t>投资活动产生的现金流量净额变动幅度为</a:t>
            </a:r>
            <a:r>
              <a:rPr lang="en-US" altLang="zh-CN" dirty="0"/>
              <a:t>-315.53%,</a:t>
            </a:r>
            <a:r>
              <a:rPr lang="zh-CN" altLang="en-US" dirty="0"/>
              <a:t>原因</a:t>
            </a:r>
            <a:r>
              <a:rPr lang="en-US" altLang="zh-CN" dirty="0"/>
              <a:t>:</a:t>
            </a:r>
            <a:r>
              <a:rPr lang="zh-CN" altLang="en-US" dirty="0"/>
              <a:t>债权投资和其他权益工具投资支付的现金增加。</a:t>
            </a:r>
            <a:endParaRPr lang="en-US" altLang="zh-CN" dirty="0"/>
          </a:p>
          <a:p>
            <a:pPr marL="285750" indent="-285750">
              <a:buFont typeface="Wingdings" panose="05000000000000000000" pitchFamily="2" charset="2"/>
              <a:buChar char="Ø"/>
            </a:pPr>
            <a:r>
              <a:rPr lang="zh-CN" altLang="en-US" dirty="0"/>
              <a:t>筹资活动产生的现金流量净额变动幅度为</a:t>
            </a:r>
            <a:r>
              <a:rPr lang="en-US" altLang="zh-CN" dirty="0"/>
              <a:t>565.86%,</a:t>
            </a:r>
            <a:r>
              <a:rPr lang="zh-CN" altLang="en-US" dirty="0"/>
              <a:t>原因</a:t>
            </a:r>
            <a:r>
              <a:rPr lang="en-US" altLang="zh-CN" dirty="0"/>
              <a:t>:</a:t>
            </a:r>
            <a:r>
              <a:rPr lang="zh-CN" altLang="en-US" dirty="0"/>
              <a:t>发行债券收到的现金同比增加。</a:t>
            </a:r>
          </a:p>
        </p:txBody>
      </p:sp>
      <p:pic>
        <p:nvPicPr>
          <p:cNvPr id="6" name="图片 5">
            <a:extLst>
              <a:ext uri="{FF2B5EF4-FFF2-40B4-BE49-F238E27FC236}">
                <a16:creationId xmlns:a16="http://schemas.microsoft.com/office/drawing/2014/main" id="{32BF545B-A78D-D4CC-FD91-E6FFE84F2226}"/>
              </a:ext>
            </a:extLst>
          </p:cNvPr>
          <p:cNvPicPr>
            <a:picLocks noChangeAspect="1"/>
          </p:cNvPicPr>
          <p:nvPr/>
        </p:nvPicPr>
        <p:blipFill>
          <a:blip r:embed="rId2"/>
          <a:stretch>
            <a:fillRect/>
          </a:stretch>
        </p:blipFill>
        <p:spPr>
          <a:xfrm>
            <a:off x="737286" y="2611755"/>
            <a:ext cx="9639300" cy="4133850"/>
          </a:xfrm>
          <a:prstGeom prst="rect">
            <a:avLst/>
          </a:prstGeom>
        </p:spPr>
      </p:pic>
      <p:sp>
        <p:nvSpPr>
          <p:cNvPr id="3" name="矩形 2">
            <a:extLst>
              <a:ext uri="{FF2B5EF4-FFF2-40B4-BE49-F238E27FC236}">
                <a16:creationId xmlns:a16="http://schemas.microsoft.com/office/drawing/2014/main" id="{B90F3C8A-FF8A-531C-BF20-A79331B9B11B}"/>
              </a:ext>
            </a:extLst>
          </p:cNvPr>
          <p:cNvSpPr/>
          <p:nvPr/>
        </p:nvSpPr>
        <p:spPr>
          <a:xfrm>
            <a:off x="737286" y="3907243"/>
            <a:ext cx="10112951" cy="36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26F357E5-5A8D-0142-ADF1-3CF79FADED2E}"/>
              </a:ext>
            </a:extLst>
          </p:cNvPr>
          <p:cNvSpPr/>
          <p:nvPr/>
        </p:nvSpPr>
        <p:spPr>
          <a:xfrm>
            <a:off x="641641" y="4996382"/>
            <a:ext cx="10112951" cy="36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A53F99B6-0C93-92B8-19D6-D78B8704B295}"/>
              </a:ext>
            </a:extLst>
          </p:cNvPr>
          <p:cNvSpPr/>
          <p:nvPr/>
        </p:nvSpPr>
        <p:spPr>
          <a:xfrm>
            <a:off x="620860" y="6029782"/>
            <a:ext cx="10112951" cy="36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657150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B6C6DE-89DD-3D70-89FA-A15492EF1E33}"/>
              </a:ext>
            </a:extLst>
          </p:cNvPr>
          <p:cNvSpPr>
            <a:spLocks noGrp="1"/>
          </p:cNvSpPr>
          <p:nvPr>
            <p:ph type="sldNum" sz="quarter" idx="10"/>
          </p:nvPr>
        </p:nvSpPr>
        <p:spPr/>
        <p:txBody>
          <a:bodyPr/>
          <a:lstStyle/>
          <a:p>
            <a:fld id="{F56ABC50-C693-6145-8FE9-48A83A944B62}" type="slidenum">
              <a:rPr kumimoji="1" lang="zh-CN" altLang="en-US" smtClean="0"/>
              <a:pPr/>
              <a:t>153</a:t>
            </a:fld>
            <a:endParaRPr kumimoji="1" lang="zh-CN" altLang="en-US"/>
          </a:p>
        </p:txBody>
      </p:sp>
      <p:pic>
        <p:nvPicPr>
          <p:cNvPr id="4" name="图片 3">
            <a:extLst>
              <a:ext uri="{FF2B5EF4-FFF2-40B4-BE49-F238E27FC236}">
                <a16:creationId xmlns:a16="http://schemas.microsoft.com/office/drawing/2014/main" id="{C765EDD9-B357-252A-B0D7-40966845F10B}"/>
              </a:ext>
            </a:extLst>
          </p:cNvPr>
          <p:cNvPicPr>
            <a:picLocks noChangeAspect="1"/>
          </p:cNvPicPr>
          <p:nvPr/>
        </p:nvPicPr>
        <p:blipFill>
          <a:blip r:embed="rId2"/>
          <a:stretch>
            <a:fillRect/>
          </a:stretch>
        </p:blipFill>
        <p:spPr>
          <a:xfrm>
            <a:off x="747712" y="1692592"/>
            <a:ext cx="9477375" cy="2771775"/>
          </a:xfrm>
          <a:prstGeom prst="rect">
            <a:avLst/>
          </a:prstGeom>
        </p:spPr>
      </p:pic>
    </p:spTree>
    <p:extLst>
      <p:ext uri="{BB962C8B-B14F-4D97-AF65-F5344CB8AC3E}">
        <p14:creationId xmlns:p14="http://schemas.microsoft.com/office/powerpoint/2010/main" val="7906357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B6C6DE-89DD-3D70-89FA-A15492EF1E33}"/>
              </a:ext>
            </a:extLst>
          </p:cNvPr>
          <p:cNvSpPr>
            <a:spLocks noGrp="1"/>
          </p:cNvSpPr>
          <p:nvPr>
            <p:ph type="sldNum" sz="quarter" idx="10"/>
          </p:nvPr>
        </p:nvSpPr>
        <p:spPr/>
        <p:txBody>
          <a:bodyPr/>
          <a:lstStyle/>
          <a:p>
            <a:fld id="{F56ABC50-C693-6145-8FE9-48A83A944B62}" type="slidenum">
              <a:rPr kumimoji="1" lang="zh-CN" altLang="en-US" smtClean="0"/>
              <a:pPr/>
              <a:t>154</a:t>
            </a:fld>
            <a:endParaRPr kumimoji="1" lang="zh-CN" altLang="en-US"/>
          </a:p>
        </p:txBody>
      </p:sp>
      <p:pic>
        <p:nvPicPr>
          <p:cNvPr id="4" name="图片 3">
            <a:extLst>
              <a:ext uri="{FF2B5EF4-FFF2-40B4-BE49-F238E27FC236}">
                <a16:creationId xmlns:a16="http://schemas.microsoft.com/office/drawing/2014/main" id="{C765EDD9-B357-252A-B0D7-40966845F10B}"/>
              </a:ext>
            </a:extLst>
          </p:cNvPr>
          <p:cNvPicPr>
            <a:picLocks noChangeAspect="1"/>
          </p:cNvPicPr>
          <p:nvPr/>
        </p:nvPicPr>
        <p:blipFill>
          <a:blip r:embed="rId2"/>
          <a:stretch>
            <a:fillRect/>
          </a:stretch>
        </p:blipFill>
        <p:spPr>
          <a:xfrm>
            <a:off x="0" y="1818791"/>
            <a:ext cx="11986784" cy="3505683"/>
          </a:xfrm>
          <a:prstGeom prst="rect">
            <a:avLst/>
          </a:prstGeom>
        </p:spPr>
      </p:pic>
    </p:spTree>
    <p:extLst>
      <p:ext uri="{BB962C8B-B14F-4D97-AF65-F5344CB8AC3E}">
        <p14:creationId xmlns:p14="http://schemas.microsoft.com/office/powerpoint/2010/main" val="14425944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B6C6DE-89DD-3D70-89FA-A15492EF1E33}"/>
              </a:ext>
            </a:extLst>
          </p:cNvPr>
          <p:cNvSpPr>
            <a:spLocks noGrp="1"/>
          </p:cNvSpPr>
          <p:nvPr>
            <p:ph type="sldNum" sz="quarter" idx="10"/>
          </p:nvPr>
        </p:nvSpPr>
        <p:spPr/>
        <p:txBody>
          <a:bodyPr/>
          <a:lstStyle/>
          <a:p>
            <a:fld id="{F56ABC50-C693-6145-8FE9-48A83A944B62}" type="slidenum">
              <a:rPr kumimoji="1" lang="zh-CN" altLang="en-US" smtClean="0"/>
              <a:pPr/>
              <a:t>155</a:t>
            </a:fld>
            <a:endParaRPr kumimoji="1" lang="zh-CN" altLang="en-US"/>
          </a:p>
        </p:txBody>
      </p:sp>
      <p:pic>
        <p:nvPicPr>
          <p:cNvPr id="5" name="图片 4">
            <a:extLst>
              <a:ext uri="{FF2B5EF4-FFF2-40B4-BE49-F238E27FC236}">
                <a16:creationId xmlns:a16="http://schemas.microsoft.com/office/drawing/2014/main" id="{5201FC6F-40A9-CAB0-2AFD-06D7B0565DA9}"/>
              </a:ext>
            </a:extLst>
          </p:cNvPr>
          <p:cNvPicPr>
            <a:picLocks noChangeAspect="1"/>
          </p:cNvPicPr>
          <p:nvPr/>
        </p:nvPicPr>
        <p:blipFill>
          <a:blip r:embed="rId2"/>
          <a:stretch>
            <a:fillRect/>
          </a:stretch>
        </p:blipFill>
        <p:spPr>
          <a:xfrm>
            <a:off x="478154" y="2551430"/>
            <a:ext cx="11078133" cy="2284730"/>
          </a:xfrm>
          <a:prstGeom prst="rect">
            <a:avLst/>
          </a:prstGeom>
        </p:spPr>
      </p:pic>
    </p:spTree>
    <p:extLst>
      <p:ext uri="{BB962C8B-B14F-4D97-AF65-F5344CB8AC3E}">
        <p14:creationId xmlns:p14="http://schemas.microsoft.com/office/powerpoint/2010/main" val="15399375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156</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天天基金</a:t>
            </a:r>
          </a:p>
        </p:txBody>
      </p:sp>
    </p:spTree>
    <p:extLst>
      <p:ext uri="{BB962C8B-B14F-4D97-AF65-F5344CB8AC3E}">
        <p14:creationId xmlns:p14="http://schemas.microsoft.com/office/powerpoint/2010/main" val="23309473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08BBC9-884E-4526-F507-71D9A23D93BF}"/>
              </a:ext>
            </a:extLst>
          </p:cNvPr>
          <p:cNvSpPr>
            <a:spLocks noGrp="1"/>
          </p:cNvSpPr>
          <p:nvPr>
            <p:ph type="sldNum" sz="quarter" idx="10"/>
          </p:nvPr>
        </p:nvSpPr>
        <p:spPr/>
        <p:txBody>
          <a:bodyPr/>
          <a:lstStyle/>
          <a:p>
            <a:fld id="{F56ABC50-C693-6145-8FE9-48A83A944B62}" type="slidenum">
              <a:rPr kumimoji="1" lang="zh-CN" altLang="en-US" smtClean="0"/>
              <a:pPr/>
              <a:t>157</a:t>
            </a:fld>
            <a:endParaRPr kumimoji="1" lang="zh-CN" altLang="en-US"/>
          </a:p>
        </p:txBody>
      </p:sp>
      <p:grpSp>
        <p:nvGrpSpPr>
          <p:cNvPr id="10" name="组合 9">
            <a:extLst>
              <a:ext uri="{FF2B5EF4-FFF2-40B4-BE49-F238E27FC236}">
                <a16:creationId xmlns:a16="http://schemas.microsoft.com/office/drawing/2014/main" id="{03AF7F69-FE2B-BC2B-6EA6-A1EBB3EF4A91}"/>
              </a:ext>
            </a:extLst>
          </p:cNvPr>
          <p:cNvGrpSpPr/>
          <p:nvPr/>
        </p:nvGrpSpPr>
        <p:grpSpPr>
          <a:xfrm>
            <a:off x="750048" y="2645498"/>
            <a:ext cx="10312400" cy="3581400"/>
            <a:chOff x="939800" y="1638300"/>
            <a:chExt cx="10312400" cy="3581400"/>
          </a:xfrm>
        </p:grpSpPr>
        <p:pic>
          <p:nvPicPr>
            <p:cNvPr id="3" name="图片 2">
              <a:extLst>
                <a:ext uri="{FF2B5EF4-FFF2-40B4-BE49-F238E27FC236}">
                  <a16:creationId xmlns:a16="http://schemas.microsoft.com/office/drawing/2014/main" id="{561508FD-C510-6D5B-3890-8D399E922EC3}"/>
                </a:ext>
              </a:extLst>
            </p:cNvPr>
            <p:cNvPicPr>
              <a:picLocks noChangeAspect="1"/>
            </p:cNvPicPr>
            <p:nvPr/>
          </p:nvPicPr>
          <p:blipFill>
            <a:blip r:embed="rId2"/>
            <a:stretch>
              <a:fillRect/>
            </a:stretch>
          </p:blipFill>
          <p:spPr>
            <a:xfrm>
              <a:off x="939800" y="1638300"/>
              <a:ext cx="10312400" cy="3581400"/>
            </a:xfrm>
            <a:prstGeom prst="rect">
              <a:avLst/>
            </a:prstGeom>
          </p:spPr>
        </p:pic>
        <p:sp>
          <p:nvSpPr>
            <p:cNvPr id="4" name="矩形 3">
              <a:extLst>
                <a:ext uri="{FF2B5EF4-FFF2-40B4-BE49-F238E27FC236}">
                  <a16:creationId xmlns:a16="http://schemas.microsoft.com/office/drawing/2014/main" id="{91474E45-5007-BEA3-FF16-F49C7DA1E4D7}"/>
                </a:ext>
              </a:extLst>
            </p:cNvPr>
            <p:cNvSpPr/>
            <p:nvPr/>
          </p:nvSpPr>
          <p:spPr>
            <a:xfrm>
              <a:off x="5253416" y="2312040"/>
              <a:ext cx="2061784" cy="4070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F79105BE-D630-6A79-B892-1456E81BFBBE}"/>
                </a:ext>
              </a:extLst>
            </p:cNvPr>
            <p:cNvSpPr/>
            <p:nvPr/>
          </p:nvSpPr>
          <p:spPr>
            <a:xfrm>
              <a:off x="1876552" y="3539261"/>
              <a:ext cx="2254289" cy="302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86D8814A-5C2F-1778-66CF-D69D029DC111}"/>
                </a:ext>
              </a:extLst>
            </p:cNvPr>
            <p:cNvSpPr/>
            <p:nvPr/>
          </p:nvSpPr>
          <p:spPr>
            <a:xfrm>
              <a:off x="8711515" y="3539261"/>
              <a:ext cx="1908360" cy="302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280831A5-4079-5BEE-B3D2-8CBF0D5D287C}"/>
                </a:ext>
              </a:extLst>
            </p:cNvPr>
            <p:cNvSpPr/>
            <p:nvPr/>
          </p:nvSpPr>
          <p:spPr>
            <a:xfrm>
              <a:off x="1459458" y="3842084"/>
              <a:ext cx="818521" cy="302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A0D067C-2179-BE83-EFE6-3F6A8A9C2B80}"/>
                </a:ext>
              </a:extLst>
            </p:cNvPr>
            <p:cNvSpPr/>
            <p:nvPr/>
          </p:nvSpPr>
          <p:spPr>
            <a:xfrm>
              <a:off x="9584785" y="3842084"/>
              <a:ext cx="1035090" cy="302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D182874-A765-27F6-2459-4F52C29FC16D}"/>
                </a:ext>
              </a:extLst>
            </p:cNvPr>
            <p:cNvSpPr/>
            <p:nvPr/>
          </p:nvSpPr>
          <p:spPr>
            <a:xfrm>
              <a:off x="1459458" y="4144907"/>
              <a:ext cx="1893342" cy="302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文本框 10">
            <a:extLst>
              <a:ext uri="{FF2B5EF4-FFF2-40B4-BE49-F238E27FC236}">
                <a16:creationId xmlns:a16="http://schemas.microsoft.com/office/drawing/2014/main" id="{CF8D438C-8FE4-54F8-254A-9CABCB9879C2}"/>
              </a:ext>
            </a:extLst>
          </p:cNvPr>
          <p:cNvSpPr txBox="1"/>
          <p:nvPr/>
        </p:nvSpPr>
        <p:spPr>
          <a:xfrm>
            <a:off x="1129552" y="1363106"/>
            <a:ext cx="9466729" cy="923330"/>
          </a:xfrm>
          <a:prstGeom prst="rect">
            <a:avLst/>
          </a:prstGeom>
          <a:noFill/>
        </p:spPr>
        <p:txBody>
          <a:bodyPr wrap="square">
            <a:spAutoFit/>
          </a:bodyPr>
          <a:lstStyle/>
          <a:p>
            <a:r>
              <a:rPr lang="zh-CN" altLang="en-US" dirty="0"/>
              <a:t>基金销售业务方面，虽受市场景气度与公募基金费率改革的影响，天天基金仍显示出一定的发展韧性。从2023年末的基金保有数据来看，天天基金的权益类基金保有规模在头部代销机构中同比降幅最低。</a:t>
            </a:r>
          </a:p>
        </p:txBody>
      </p:sp>
    </p:spTree>
    <p:extLst>
      <p:ext uri="{BB962C8B-B14F-4D97-AF65-F5344CB8AC3E}">
        <p14:creationId xmlns:p14="http://schemas.microsoft.com/office/powerpoint/2010/main" val="42039718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D9374-9195-D89E-9F83-F82E9A570AF8}"/>
              </a:ext>
            </a:extLst>
          </p:cNvPr>
          <p:cNvSpPr>
            <a:spLocks noGrp="1"/>
          </p:cNvSpPr>
          <p:nvPr>
            <p:ph type="title"/>
          </p:nvPr>
        </p:nvSpPr>
        <p:spPr/>
        <p:txBody>
          <a:bodyPr/>
          <a:lstStyle/>
          <a:p>
            <a:r>
              <a:rPr kumimoji="1" lang="zh-CN" altLang="en-US" dirty="0"/>
              <a:t>天天基金</a:t>
            </a:r>
          </a:p>
        </p:txBody>
      </p:sp>
      <p:sp>
        <p:nvSpPr>
          <p:cNvPr id="3" name="灯片编号占位符 2">
            <a:extLst>
              <a:ext uri="{FF2B5EF4-FFF2-40B4-BE49-F238E27FC236}">
                <a16:creationId xmlns:a16="http://schemas.microsoft.com/office/drawing/2014/main" id="{63C6D82B-3E64-BE23-234E-E4163CBC6364}"/>
              </a:ext>
            </a:extLst>
          </p:cNvPr>
          <p:cNvSpPr>
            <a:spLocks noGrp="1"/>
          </p:cNvSpPr>
          <p:nvPr>
            <p:ph type="sldNum" sz="quarter" idx="10"/>
          </p:nvPr>
        </p:nvSpPr>
        <p:spPr/>
        <p:txBody>
          <a:bodyPr/>
          <a:lstStyle/>
          <a:p>
            <a:fld id="{F56ABC50-C693-6145-8FE9-48A83A944B62}" type="slidenum">
              <a:rPr kumimoji="1" lang="zh-CN" altLang="en-US" smtClean="0"/>
              <a:pPr/>
              <a:t>158</a:t>
            </a:fld>
            <a:endParaRPr kumimoji="1" lang="zh-CN" altLang="en-US"/>
          </a:p>
        </p:txBody>
      </p:sp>
      <p:pic>
        <p:nvPicPr>
          <p:cNvPr id="5" name="图片 4">
            <a:extLst>
              <a:ext uri="{FF2B5EF4-FFF2-40B4-BE49-F238E27FC236}">
                <a16:creationId xmlns:a16="http://schemas.microsoft.com/office/drawing/2014/main" id="{CD775BC1-795E-57A7-8CF5-D67793D685A2}"/>
              </a:ext>
            </a:extLst>
          </p:cNvPr>
          <p:cNvPicPr>
            <a:picLocks noChangeAspect="1"/>
          </p:cNvPicPr>
          <p:nvPr/>
        </p:nvPicPr>
        <p:blipFill>
          <a:blip r:embed="rId2"/>
          <a:stretch>
            <a:fillRect/>
          </a:stretch>
        </p:blipFill>
        <p:spPr>
          <a:xfrm>
            <a:off x="677573" y="1401041"/>
            <a:ext cx="10471872" cy="2724150"/>
          </a:xfrm>
          <a:prstGeom prst="rect">
            <a:avLst/>
          </a:prstGeom>
        </p:spPr>
      </p:pic>
      <p:pic>
        <p:nvPicPr>
          <p:cNvPr id="8" name="图片 7">
            <a:extLst>
              <a:ext uri="{FF2B5EF4-FFF2-40B4-BE49-F238E27FC236}">
                <a16:creationId xmlns:a16="http://schemas.microsoft.com/office/drawing/2014/main" id="{2C57E5FE-6236-6BA7-A510-81B47D6CC252}"/>
              </a:ext>
            </a:extLst>
          </p:cNvPr>
          <p:cNvPicPr>
            <a:picLocks noChangeAspect="1"/>
          </p:cNvPicPr>
          <p:nvPr/>
        </p:nvPicPr>
        <p:blipFill>
          <a:blip r:embed="rId3"/>
          <a:stretch>
            <a:fillRect/>
          </a:stretch>
        </p:blipFill>
        <p:spPr>
          <a:xfrm>
            <a:off x="1174821" y="4401872"/>
            <a:ext cx="9477375" cy="1809750"/>
          </a:xfrm>
          <a:prstGeom prst="rect">
            <a:avLst/>
          </a:prstGeom>
        </p:spPr>
      </p:pic>
    </p:spTree>
    <p:extLst>
      <p:ext uri="{BB962C8B-B14F-4D97-AF65-F5344CB8AC3E}">
        <p14:creationId xmlns:p14="http://schemas.microsoft.com/office/powerpoint/2010/main" val="25427566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159</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资产负债表</a:t>
            </a:r>
          </a:p>
        </p:txBody>
      </p:sp>
    </p:spTree>
    <p:extLst>
      <p:ext uri="{BB962C8B-B14F-4D97-AF65-F5344CB8AC3E}">
        <p14:creationId xmlns:p14="http://schemas.microsoft.com/office/powerpoint/2010/main" val="3391151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3EA1B3E-5FFC-4E18-B5D4-CC74E3ADDA51}"/>
              </a:ext>
            </a:extLst>
          </p:cNvPr>
          <p:cNvSpPr>
            <a:spLocks noGrp="1"/>
          </p:cNvSpPr>
          <p:nvPr>
            <p:ph idx="1"/>
          </p:nvPr>
        </p:nvSpPr>
        <p:spPr/>
        <p:txBody>
          <a:bodyPr>
            <a:normAutofit/>
          </a:bodyPr>
          <a:lstStyle/>
          <a:p>
            <a:r>
              <a:rPr lang="zh-CN" altLang="en-US" sz="2000" dirty="0"/>
              <a:t>从已披露年报的</a:t>
            </a:r>
            <a:r>
              <a:rPr lang="en-US" altLang="zh-CN" sz="2000" dirty="0"/>
              <a:t>23</a:t>
            </a:r>
            <a:r>
              <a:rPr lang="zh-CN" altLang="en-US" sz="2000" dirty="0"/>
              <a:t>家上市券商</a:t>
            </a:r>
            <a:r>
              <a:rPr lang="en-US" altLang="zh-CN" sz="2000" dirty="0"/>
              <a:t>2023</a:t>
            </a:r>
            <a:r>
              <a:rPr lang="zh-CN" altLang="en-US" sz="2000" dirty="0"/>
              <a:t>年各项业务收入表现来看，则经纪业务、投行业务普遍下滑，资管业务及自营业务各有千秋。</a:t>
            </a:r>
          </a:p>
          <a:p>
            <a:r>
              <a:rPr lang="zh-CN" altLang="en-US" sz="2000" dirty="0"/>
              <a:t>具体而言，经纪业务净收入方面，</a:t>
            </a:r>
            <a:r>
              <a:rPr lang="en-US" altLang="zh-CN" sz="2000" dirty="0"/>
              <a:t>23</a:t>
            </a:r>
            <a:r>
              <a:rPr lang="zh-CN" altLang="en-US" sz="2000" dirty="0"/>
              <a:t>家上市券商全线下滑，七成同比下滑超过</a:t>
            </a:r>
            <a:r>
              <a:rPr lang="en-US" altLang="zh-CN" sz="2000" dirty="0"/>
              <a:t>10%</a:t>
            </a:r>
            <a:r>
              <a:rPr lang="zh-CN" altLang="en-US" sz="2000" dirty="0"/>
              <a:t>；投行业务净收入方面，仅中泰证券和国联证券实现同比增长，其余</a:t>
            </a:r>
            <a:r>
              <a:rPr lang="en-US" altLang="zh-CN" sz="2000" dirty="0"/>
              <a:t>21</a:t>
            </a:r>
            <a:r>
              <a:rPr lang="zh-CN" altLang="en-US" sz="2000" dirty="0"/>
              <a:t>家券商均同比下滑，其中包括中金公司、方正证券在内的</a:t>
            </a:r>
            <a:r>
              <a:rPr lang="en-US" altLang="zh-CN" sz="2000" dirty="0"/>
              <a:t>5</a:t>
            </a:r>
            <a:r>
              <a:rPr lang="zh-CN" altLang="en-US" sz="2000" dirty="0"/>
              <a:t>家券商收入萎缩超过四成。</a:t>
            </a:r>
          </a:p>
          <a:p>
            <a:r>
              <a:rPr lang="zh-CN" altLang="en-US" sz="2000" dirty="0"/>
              <a:t>资管业务净收入增长有明显分化，中泰证券、国泰君安以及国联证券该项业务收入同比增长超过</a:t>
            </a:r>
            <a:r>
              <a:rPr lang="en-US" altLang="zh-CN" sz="2000" dirty="0"/>
              <a:t>100%</a:t>
            </a:r>
            <a:r>
              <a:rPr lang="zh-CN" altLang="en-US" sz="2000" dirty="0"/>
              <a:t>，同时亦有</a:t>
            </a:r>
            <a:r>
              <a:rPr lang="en-US" altLang="zh-CN" sz="2000" dirty="0"/>
              <a:t>13</a:t>
            </a:r>
            <a:r>
              <a:rPr lang="zh-CN" altLang="en-US" sz="2000" dirty="0"/>
              <a:t>家券商收入同比下滑。而自营业务收入作为业绩增长支撑点，除了中金公司因受基金投资收益拖累逆势小幅下滑外，其余</a:t>
            </a:r>
            <a:r>
              <a:rPr lang="en-US" altLang="zh-CN" sz="2000" dirty="0"/>
              <a:t>22</a:t>
            </a:r>
            <a:r>
              <a:rPr lang="zh-CN" altLang="en-US" sz="2000" dirty="0"/>
              <a:t>家券商均实现了收入增长。</a:t>
            </a:r>
          </a:p>
          <a:p>
            <a:endParaRPr lang="zh-CN" altLang="en-US" sz="1800" dirty="0"/>
          </a:p>
        </p:txBody>
      </p:sp>
      <p:sp>
        <p:nvSpPr>
          <p:cNvPr id="4" name="灯片编号占位符 3">
            <a:extLst>
              <a:ext uri="{FF2B5EF4-FFF2-40B4-BE49-F238E27FC236}">
                <a16:creationId xmlns:a16="http://schemas.microsoft.com/office/drawing/2014/main" id="{0DB49F56-1EBB-4DC4-A1F9-335A0B72F638}"/>
              </a:ext>
            </a:extLst>
          </p:cNvPr>
          <p:cNvSpPr>
            <a:spLocks noGrp="1"/>
          </p:cNvSpPr>
          <p:nvPr>
            <p:ph type="sldNum" sz="quarter" idx="12"/>
          </p:nvPr>
        </p:nvSpPr>
        <p:spPr/>
        <p:txBody>
          <a:bodyPr/>
          <a:lstStyle/>
          <a:p>
            <a:fld id="{12A23114-081F-834E-85E1-95956C796665}" type="slidenum">
              <a:rPr kumimoji="1" lang="zh-CN" altLang="en-US" smtClean="0"/>
              <a:t>16</a:t>
            </a:fld>
            <a:endParaRPr kumimoji="1" lang="zh-CN" altLang="en-US"/>
          </a:p>
        </p:txBody>
      </p:sp>
      <p:sp>
        <p:nvSpPr>
          <p:cNvPr id="5" name="标题 1">
            <a:extLst>
              <a:ext uri="{FF2B5EF4-FFF2-40B4-BE49-F238E27FC236}">
                <a16:creationId xmlns:a16="http://schemas.microsoft.com/office/drawing/2014/main" id="{0DEADA35-B22A-4067-ACEB-5CFD75DAF775}"/>
              </a:ext>
            </a:extLst>
          </p:cNvPr>
          <p:cNvSpPr>
            <a:spLocks noGrp="1"/>
          </p:cNvSpPr>
          <p:nvPr>
            <p:ph type="title"/>
          </p:nvPr>
        </p:nvSpPr>
        <p:spPr>
          <a:xfrm>
            <a:off x="939800" y="365125"/>
            <a:ext cx="8426450" cy="820738"/>
          </a:xfrm>
        </p:spPr>
        <p:txBody>
          <a:bodyPr>
            <a:normAutofit/>
          </a:bodyPr>
          <a:lstStyle/>
          <a:p>
            <a:r>
              <a:rPr lang="zh-CN" altLang="en-US" dirty="0"/>
              <a:t>案例引入</a:t>
            </a:r>
            <a:r>
              <a:rPr lang="en-US" altLang="zh-CN" dirty="0"/>
              <a:t>4</a:t>
            </a:r>
            <a:r>
              <a:rPr lang="zh-CN" altLang="en-US" dirty="0"/>
              <a:t>：业务特征及具体业务</a:t>
            </a:r>
          </a:p>
        </p:txBody>
      </p:sp>
    </p:spTree>
    <p:extLst>
      <p:ext uri="{BB962C8B-B14F-4D97-AF65-F5344CB8AC3E}">
        <p14:creationId xmlns:p14="http://schemas.microsoft.com/office/powerpoint/2010/main" val="19721802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69B60F-3608-2ABF-50BD-66988BC7952E}"/>
              </a:ext>
            </a:extLst>
          </p:cNvPr>
          <p:cNvSpPr>
            <a:spLocks noGrp="1"/>
          </p:cNvSpPr>
          <p:nvPr>
            <p:ph type="sldNum" sz="quarter" idx="10"/>
          </p:nvPr>
        </p:nvSpPr>
        <p:spPr/>
        <p:txBody>
          <a:bodyPr/>
          <a:lstStyle/>
          <a:p>
            <a:fld id="{F56ABC50-C693-6145-8FE9-48A83A944B62}" type="slidenum">
              <a:rPr kumimoji="1" lang="zh-CN" altLang="en-US" smtClean="0"/>
              <a:pPr/>
              <a:t>160</a:t>
            </a:fld>
            <a:endParaRPr kumimoji="1" lang="zh-CN" altLang="en-US"/>
          </a:p>
        </p:txBody>
      </p:sp>
      <p:pic>
        <p:nvPicPr>
          <p:cNvPr id="4" name="图片 3">
            <a:extLst>
              <a:ext uri="{FF2B5EF4-FFF2-40B4-BE49-F238E27FC236}">
                <a16:creationId xmlns:a16="http://schemas.microsoft.com/office/drawing/2014/main" id="{46F20B92-49D8-03E8-A8CF-AFA313102C4D}"/>
              </a:ext>
            </a:extLst>
          </p:cNvPr>
          <p:cNvPicPr>
            <a:picLocks noChangeAspect="1"/>
          </p:cNvPicPr>
          <p:nvPr/>
        </p:nvPicPr>
        <p:blipFill>
          <a:blip r:embed="rId2"/>
          <a:stretch>
            <a:fillRect/>
          </a:stretch>
        </p:blipFill>
        <p:spPr>
          <a:xfrm>
            <a:off x="1693718" y="281253"/>
            <a:ext cx="8540608" cy="2604157"/>
          </a:xfrm>
          <a:prstGeom prst="rect">
            <a:avLst/>
          </a:prstGeom>
        </p:spPr>
      </p:pic>
      <p:pic>
        <p:nvPicPr>
          <p:cNvPr id="8" name="图片 7">
            <a:extLst>
              <a:ext uri="{FF2B5EF4-FFF2-40B4-BE49-F238E27FC236}">
                <a16:creationId xmlns:a16="http://schemas.microsoft.com/office/drawing/2014/main" id="{4EC18D24-9BAD-1080-0E61-524234275736}"/>
              </a:ext>
            </a:extLst>
          </p:cNvPr>
          <p:cNvPicPr>
            <a:picLocks noChangeAspect="1"/>
          </p:cNvPicPr>
          <p:nvPr/>
        </p:nvPicPr>
        <p:blipFill>
          <a:blip r:embed="rId3"/>
          <a:stretch>
            <a:fillRect/>
          </a:stretch>
        </p:blipFill>
        <p:spPr>
          <a:xfrm>
            <a:off x="1693718" y="2812674"/>
            <a:ext cx="8540608" cy="3919467"/>
          </a:xfrm>
          <a:prstGeom prst="rect">
            <a:avLst/>
          </a:prstGeom>
        </p:spPr>
      </p:pic>
      <p:sp>
        <p:nvSpPr>
          <p:cNvPr id="13" name="矩形 12">
            <a:extLst>
              <a:ext uri="{FF2B5EF4-FFF2-40B4-BE49-F238E27FC236}">
                <a16:creationId xmlns:a16="http://schemas.microsoft.com/office/drawing/2014/main" id="{91F4AC60-2B57-E076-E800-3D9B80693120}"/>
              </a:ext>
            </a:extLst>
          </p:cNvPr>
          <p:cNvSpPr/>
          <p:nvPr/>
        </p:nvSpPr>
        <p:spPr>
          <a:xfrm>
            <a:off x="1226127" y="1859973"/>
            <a:ext cx="9382991" cy="102543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69812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D76907-6E89-0454-74D9-946218EEE3C0}"/>
              </a:ext>
            </a:extLst>
          </p:cNvPr>
          <p:cNvSpPr>
            <a:spLocks noGrp="1"/>
          </p:cNvSpPr>
          <p:nvPr>
            <p:ph type="sldNum" sz="quarter" idx="10"/>
          </p:nvPr>
        </p:nvSpPr>
        <p:spPr/>
        <p:txBody>
          <a:bodyPr/>
          <a:lstStyle/>
          <a:p>
            <a:fld id="{F56ABC50-C693-6145-8FE9-48A83A944B62}" type="slidenum">
              <a:rPr kumimoji="1" lang="zh-CN" altLang="en-US" smtClean="0"/>
              <a:pPr/>
              <a:t>161</a:t>
            </a:fld>
            <a:endParaRPr kumimoji="1" lang="zh-CN" altLang="en-US"/>
          </a:p>
        </p:txBody>
      </p:sp>
      <p:pic>
        <p:nvPicPr>
          <p:cNvPr id="6" name="图片 5">
            <a:extLst>
              <a:ext uri="{FF2B5EF4-FFF2-40B4-BE49-F238E27FC236}">
                <a16:creationId xmlns:a16="http://schemas.microsoft.com/office/drawing/2014/main" id="{D09E1E16-6A3F-B6D0-A34C-BE82B626F56C}"/>
              </a:ext>
            </a:extLst>
          </p:cNvPr>
          <p:cNvPicPr>
            <a:picLocks noChangeAspect="1"/>
          </p:cNvPicPr>
          <p:nvPr/>
        </p:nvPicPr>
        <p:blipFill>
          <a:blip r:embed="rId2"/>
          <a:stretch>
            <a:fillRect/>
          </a:stretch>
        </p:blipFill>
        <p:spPr>
          <a:xfrm>
            <a:off x="775421" y="1643019"/>
            <a:ext cx="10290897" cy="3971925"/>
          </a:xfrm>
          <a:prstGeom prst="rect">
            <a:avLst/>
          </a:prstGeom>
        </p:spPr>
      </p:pic>
      <p:sp>
        <p:nvSpPr>
          <p:cNvPr id="3" name="矩形 2">
            <a:extLst>
              <a:ext uri="{FF2B5EF4-FFF2-40B4-BE49-F238E27FC236}">
                <a16:creationId xmlns:a16="http://schemas.microsoft.com/office/drawing/2014/main" id="{D2A2BF1F-0CC7-1877-C359-B29E60F7ACAF}"/>
              </a:ext>
            </a:extLst>
          </p:cNvPr>
          <p:cNvSpPr/>
          <p:nvPr/>
        </p:nvSpPr>
        <p:spPr>
          <a:xfrm>
            <a:off x="1039524" y="2805548"/>
            <a:ext cx="10112951" cy="6234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694210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8CE0A4-F723-DA7A-1CF5-F8EBCE91C756}"/>
              </a:ext>
            </a:extLst>
          </p:cNvPr>
          <p:cNvPicPr>
            <a:picLocks noChangeAspect="1"/>
          </p:cNvPicPr>
          <p:nvPr/>
        </p:nvPicPr>
        <p:blipFill>
          <a:blip r:embed="rId2"/>
          <a:stretch>
            <a:fillRect/>
          </a:stretch>
        </p:blipFill>
        <p:spPr>
          <a:xfrm>
            <a:off x="2555928" y="147372"/>
            <a:ext cx="6000750" cy="6429375"/>
          </a:xfrm>
          <a:prstGeom prst="rect">
            <a:avLst/>
          </a:prstGeom>
        </p:spPr>
      </p:pic>
      <p:sp>
        <p:nvSpPr>
          <p:cNvPr id="2" name="灯片编号占位符 1">
            <a:extLst>
              <a:ext uri="{FF2B5EF4-FFF2-40B4-BE49-F238E27FC236}">
                <a16:creationId xmlns:a16="http://schemas.microsoft.com/office/drawing/2014/main" id="{666776DF-980A-CADE-61DD-07C5E6AC2AE1}"/>
              </a:ext>
            </a:extLst>
          </p:cNvPr>
          <p:cNvSpPr>
            <a:spLocks noGrp="1"/>
          </p:cNvSpPr>
          <p:nvPr>
            <p:ph type="sldNum" sz="quarter" idx="10"/>
          </p:nvPr>
        </p:nvSpPr>
        <p:spPr/>
        <p:txBody>
          <a:bodyPr/>
          <a:lstStyle/>
          <a:p>
            <a:fld id="{F56ABC50-C693-6145-8FE9-48A83A944B62}" type="slidenum">
              <a:rPr kumimoji="1" lang="zh-CN" altLang="en-US" smtClean="0"/>
              <a:pPr/>
              <a:t>162</a:t>
            </a:fld>
            <a:endParaRPr kumimoji="1" lang="zh-CN" altLang="en-US"/>
          </a:p>
        </p:txBody>
      </p:sp>
      <p:sp>
        <p:nvSpPr>
          <p:cNvPr id="6" name="矩形 5">
            <a:extLst>
              <a:ext uri="{FF2B5EF4-FFF2-40B4-BE49-F238E27FC236}">
                <a16:creationId xmlns:a16="http://schemas.microsoft.com/office/drawing/2014/main" id="{D253D80C-99FF-32AE-3F4E-E28935F38E47}"/>
              </a:ext>
            </a:extLst>
          </p:cNvPr>
          <p:cNvSpPr/>
          <p:nvPr/>
        </p:nvSpPr>
        <p:spPr>
          <a:xfrm>
            <a:off x="2275609" y="3347618"/>
            <a:ext cx="6941127" cy="4762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559909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2333A4-F67B-8B40-7192-E8501844C90D}"/>
              </a:ext>
            </a:extLst>
          </p:cNvPr>
          <p:cNvSpPr>
            <a:spLocks noGrp="1"/>
          </p:cNvSpPr>
          <p:nvPr>
            <p:ph type="sldNum" sz="quarter" idx="10"/>
          </p:nvPr>
        </p:nvSpPr>
        <p:spPr/>
        <p:txBody>
          <a:bodyPr/>
          <a:lstStyle/>
          <a:p>
            <a:fld id="{F56ABC50-C693-6145-8FE9-48A83A944B62}" type="slidenum">
              <a:rPr kumimoji="1" lang="zh-CN" altLang="en-US" smtClean="0"/>
              <a:pPr/>
              <a:t>163</a:t>
            </a:fld>
            <a:endParaRPr kumimoji="1" lang="zh-CN" altLang="en-US"/>
          </a:p>
        </p:txBody>
      </p:sp>
      <p:pic>
        <p:nvPicPr>
          <p:cNvPr id="4" name="图片 3">
            <a:extLst>
              <a:ext uri="{FF2B5EF4-FFF2-40B4-BE49-F238E27FC236}">
                <a16:creationId xmlns:a16="http://schemas.microsoft.com/office/drawing/2014/main" id="{3D30DE78-2079-9277-F59B-728188E5D2D3}"/>
              </a:ext>
            </a:extLst>
          </p:cNvPr>
          <p:cNvPicPr>
            <a:picLocks noChangeAspect="1"/>
          </p:cNvPicPr>
          <p:nvPr/>
        </p:nvPicPr>
        <p:blipFill>
          <a:blip r:embed="rId2"/>
          <a:stretch>
            <a:fillRect/>
          </a:stretch>
        </p:blipFill>
        <p:spPr>
          <a:xfrm>
            <a:off x="2015836" y="332485"/>
            <a:ext cx="6172199" cy="3425029"/>
          </a:xfrm>
          <a:prstGeom prst="rect">
            <a:avLst/>
          </a:prstGeom>
        </p:spPr>
      </p:pic>
      <p:pic>
        <p:nvPicPr>
          <p:cNvPr id="6" name="图片 5">
            <a:extLst>
              <a:ext uri="{FF2B5EF4-FFF2-40B4-BE49-F238E27FC236}">
                <a16:creationId xmlns:a16="http://schemas.microsoft.com/office/drawing/2014/main" id="{F860B3BA-3E37-E4DB-DA15-7B7D0E502D62}"/>
              </a:ext>
            </a:extLst>
          </p:cNvPr>
          <p:cNvPicPr>
            <a:picLocks noChangeAspect="1"/>
          </p:cNvPicPr>
          <p:nvPr/>
        </p:nvPicPr>
        <p:blipFill>
          <a:blip r:embed="rId3"/>
          <a:stretch>
            <a:fillRect/>
          </a:stretch>
        </p:blipFill>
        <p:spPr>
          <a:xfrm>
            <a:off x="2015837" y="3807691"/>
            <a:ext cx="6172197" cy="2822800"/>
          </a:xfrm>
          <a:prstGeom prst="rect">
            <a:avLst/>
          </a:prstGeom>
        </p:spPr>
      </p:pic>
    </p:spTree>
    <p:extLst>
      <p:ext uri="{BB962C8B-B14F-4D97-AF65-F5344CB8AC3E}">
        <p14:creationId xmlns:p14="http://schemas.microsoft.com/office/powerpoint/2010/main" val="2560693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CF55A4-D457-F55D-0CC6-C24F551ADE0A}"/>
              </a:ext>
            </a:extLst>
          </p:cNvPr>
          <p:cNvSpPr>
            <a:spLocks noGrp="1"/>
          </p:cNvSpPr>
          <p:nvPr>
            <p:ph type="sldNum" sz="quarter" idx="10"/>
          </p:nvPr>
        </p:nvSpPr>
        <p:spPr/>
        <p:txBody>
          <a:bodyPr/>
          <a:lstStyle/>
          <a:p>
            <a:fld id="{F56ABC50-C693-6145-8FE9-48A83A944B62}" type="slidenum">
              <a:rPr kumimoji="1" lang="zh-CN" altLang="en-US" smtClean="0"/>
              <a:pPr/>
              <a:t>164</a:t>
            </a:fld>
            <a:endParaRPr kumimoji="1" lang="zh-CN" altLang="en-US"/>
          </a:p>
        </p:txBody>
      </p:sp>
      <p:pic>
        <p:nvPicPr>
          <p:cNvPr id="4" name="图片 3">
            <a:extLst>
              <a:ext uri="{FF2B5EF4-FFF2-40B4-BE49-F238E27FC236}">
                <a16:creationId xmlns:a16="http://schemas.microsoft.com/office/drawing/2014/main" id="{A3F5E73D-300D-5CBF-BEC2-6187CA7F2665}"/>
              </a:ext>
            </a:extLst>
          </p:cNvPr>
          <p:cNvPicPr>
            <a:picLocks noChangeAspect="1"/>
          </p:cNvPicPr>
          <p:nvPr/>
        </p:nvPicPr>
        <p:blipFill>
          <a:blip r:embed="rId2"/>
          <a:stretch>
            <a:fillRect/>
          </a:stretch>
        </p:blipFill>
        <p:spPr>
          <a:xfrm>
            <a:off x="1925002" y="353501"/>
            <a:ext cx="7297420" cy="2131731"/>
          </a:xfrm>
          <a:prstGeom prst="rect">
            <a:avLst/>
          </a:prstGeom>
        </p:spPr>
      </p:pic>
      <p:pic>
        <p:nvPicPr>
          <p:cNvPr id="15" name="图片 14">
            <a:extLst>
              <a:ext uri="{FF2B5EF4-FFF2-40B4-BE49-F238E27FC236}">
                <a16:creationId xmlns:a16="http://schemas.microsoft.com/office/drawing/2014/main" id="{BFAF945E-539D-86A2-1876-4D8AC8AA630A}"/>
              </a:ext>
            </a:extLst>
          </p:cNvPr>
          <p:cNvPicPr>
            <a:picLocks noChangeAspect="1"/>
          </p:cNvPicPr>
          <p:nvPr/>
        </p:nvPicPr>
        <p:blipFill>
          <a:blip r:embed="rId3"/>
          <a:stretch>
            <a:fillRect/>
          </a:stretch>
        </p:blipFill>
        <p:spPr>
          <a:xfrm>
            <a:off x="1925002" y="2563285"/>
            <a:ext cx="7381558" cy="4091515"/>
          </a:xfrm>
          <a:prstGeom prst="rect">
            <a:avLst/>
          </a:prstGeom>
        </p:spPr>
      </p:pic>
      <p:sp>
        <p:nvSpPr>
          <p:cNvPr id="3" name="矩形 2">
            <a:extLst>
              <a:ext uri="{FF2B5EF4-FFF2-40B4-BE49-F238E27FC236}">
                <a16:creationId xmlns:a16="http://schemas.microsoft.com/office/drawing/2014/main" id="{4FA549F9-21B4-49C2-7347-03FE6793FA6C}"/>
              </a:ext>
            </a:extLst>
          </p:cNvPr>
          <p:cNvSpPr/>
          <p:nvPr/>
        </p:nvSpPr>
        <p:spPr>
          <a:xfrm>
            <a:off x="1704108" y="1974274"/>
            <a:ext cx="7772401" cy="5109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3C9DD3AE-A2FF-F610-D56A-B718D8B7B8C4}"/>
              </a:ext>
            </a:extLst>
          </p:cNvPr>
          <p:cNvSpPr txBox="1"/>
          <p:nvPr/>
        </p:nvSpPr>
        <p:spPr>
          <a:xfrm>
            <a:off x="9665044" y="2115900"/>
            <a:ext cx="1645696" cy="369332"/>
          </a:xfrm>
          <a:prstGeom prst="rect">
            <a:avLst/>
          </a:prstGeom>
          <a:noFill/>
          <a:ln>
            <a:solidFill>
              <a:srgbClr val="FF0000"/>
            </a:solidFill>
          </a:ln>
        </p:spPr>
        <p:txBody>
          <a:bodyPr wrap="square" rtlCol="0">
            <a:spAutoFit/>
          </a:bodyPr>
          <a:lstStyle/>
          <a:p>
            <a:r>
              <a:rPr lang="zh-CN" altLang="en-US" dirty="0"/>
              <a:t>以债券为主</a:t>
            </a:r>
            <a:endParaRPr lang="en-US" altLang="zh-CN" dirty="0"/>
          </a:p>
        </p:txBody>
      </p:sp>
    </p:spTree>
    <p:extLst>
      <p:ext uri="{BB962C8B-B14F-4D97-AF65-F5344CB8AC3E}">
        <p14:creationId xmlns:p14="http://schemas.microsoft.com/office/powerpoint/2010/main" val="24169993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296CDB-1897-DC6D-BF61-66C404B70945}"/>
              </a:ext>
            </a:extLst>
          </p:cNvPr>
          <p:cNvSpPr>
            <a:spLocks noGrp="1"/>
          </p:cNvSpPr>
          <p:nvPr>
            <p:ph type="sldNum" sz="quarter" idx="10"/>
          </p:nvPr>
        </p:nvSpPr>
        <p:spPr/>
        <p:txBody>
          <a:bodyPr/>
          <a:lstStyle/>
          <a:p>
            <a:fld id="{F56ABC50-C693-6145-8FE9-48A83A944B62}" type="slidenum">
              <a:rPr kumimoji="1" lang="zh-CN" altLang="en-US" smtClean="0"/>
              <a:pPr/>
              <a:t>165</a:t>
            </a:fld>
            <a:endParaRPr kumimoji="1" lang="zh-CN" altLang="en-US"/>
          </a:p>
        </p:txBody>
      </p:sp>
      <p:pic>
        <p:nvPicPr>
          <p:cNvPr id="5" name="图片 4">
            <a:extLst>
              <a:ext uri="{FF2B5EF4-FFF2-40B4-BE49-F238E27FC236}">
                <a16:creationId xmlns:a16="http://schemas.microsoft.com/office/drawing/2014/main" id="{212B4BE8-984A-4B8C-B3FE-50C9BD7BF823}"/>
              </a:ext>
            </a:extLst>
          </p:cNvPr>
          <p:cNvPicPr>
            <a:picLocks noChangeAspect="1"/>
          </p:cNvPicPr>
          <p:nvPr/>
        </p:nvPicPr>
        <p:blipFill>
          <a:blip r:embed="rId2"/>
          <a:stretch>
            <a:fillRect/>
          </a:stretch>
        </p:blipFill>
        <p:spPr>
          <a:xfrm>
            <a:off x="1396949" y="1413263"/>
            <a:ext cx="8082331" cy="3499414"/>
          </a:xfrm>
          <a:prstGeom prst="rect">
            <a:avLst/>
          </a:prstGeom>
        </p:spPr>
      </p:pic>
      <p:sp>
        <p:nvSpPr>
          <p:cNvPr id="3" name="矩形 2">
            <a:extLst>
              <a:ext uri="{FF2B5EF4-FFF2-40B4-BE49-F238E27FC236}">
                <a16:creationId xmlns:a16="http://schemas.microsoft.com/office/drawing/2014/main" id="{DAE3D2B2-1169-313A-B9CD-2A2801960CB9}"/>
              </a:ext>
            </a:extLst>
          </p:cNvPr>
          <p:cNvSpPr/>
          <p:nvPr/>
        </p:nvSpPr>
        <p:spPr>
          <a:xfrm>
            <a:off x="797504" y="4260275"/>
            <a:ext cx="10112951" cy="36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894553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296CDB-1897-DC6D-BF61-66C404B70945}"/>
              </a:ext>
            </a:extLst>
          </p:cNvPr>
          <p:cNvSpPr>
            <a:spLocks noGrp="1"/>
          </p:cNvSpPr>
          <p:nvPr>
            <p:ph type="sldNum" sz="quarter" idx="10"/>
          </p:nvPr>
        </p:nvSpPr>
        <p:spPr/>
        <p:txBody>
          <a:bodyPr/>
          <a:lstStyle/>
          <a:p>
            <a:fld id="{F56ABC50-C693-6145-8FE9-48A83A944B62}" type="slidenum">
              <a:rPr kumimoji="1" lang="zh-CN" altLang="en-US" smtClean="0"/>
              <a:pPr/>
              <a:t>166</a:t>
            </a:fld>
            <a:endParaRPr kumimoji="1" lang="zh-CN" altLang="en-US"/>
          </a:p>
        </p:txBody>
      </p:sp>
      <p:pic>
        <p:nvPicPr>
          <p:cNvPr id="7" name="图片 6">
            <a:extLst>
              <a:ext uri="{FF2B5EF4-FFF2-40B4-BE49-F238E27FC236}">
                <a16:creationId xmlns:a16="http://schemas.microsoft.com/office/drawing/2014/main" id="{4492E418-93F8-D604-6716-D5459C321AE3}"/>
              </a:ext>
            </a:extLst>
          </p:cNvPr>
          <p:cNvPicPr>
            <a:picLocks noChangeAspect="1"/>
          </p:cNvPicPr>
          <p:nvPr/>
        </p:nvPicPr>
        <p:blipFill>
          <a:blip r:embed="rId3"/>
          <a:srcRect b="56432"/>
          <a:stretch/>
        </p:blipFill>
        <p:spPr>
          <a:xfrm>
            <a:off x="459759" y="1478563"/>
            <a:ext cx="10261495" cy="4343117"/>
          </a:xfrm>
          <a:prstGeom prst="rect">
            <a:avLst/>
          </a:prstGeom>
        </p:spPr>
      </p:pic>
      <p:sp>
        <p:nvSpPr>
          <p:cNvPr id="3" name="矩形 2">
            <a:extLst>
              <a:ext uri="{FF2B5EF4-FFF2-40B4-BE49-F238E27FC236}">
                <a16:creationId xmlns:a16="http://schemas.microsoft.com/office/drawing/2014/main" id="{79ACF957-487B-EB12-CA41-19690D85E713}"/>
              </a:ext>
            </a:extLst>
          </p:cNvPr>
          <p:cNvSpPr/>
          <p:nvPr/>
        </p:nvSpPr>
        <p:spPr>
          <a:xfrm>
            <a:off x="608303" y="3398519"/>
            <a:ext cx="10112951" cy="8095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037320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296CDB-1897-DC6D-BF61-66C404B70945}"/>
              </a:ext>
            </a:extLst>
          </p:cNvPr>
          <p:cNvSpPr>
            <a:spLocks noGrp="1"/>
          </p:cNvSpPr>
          <p:nvPr>
            <p:ph type="sldNum" sz="quarter" idx="10"/>
          </p:nvPr>
        </p:nvSpPr>
        <p:spPr/>
        <p:txBody>
          <a:bodyPr/>
          <a:lstStyle/>
          <a:p>
            <a:fld id="{F56ABC50-C693-6145-8FE9-48A83A944B62}" type="slidenum">
              <a:rPr kumimoji="1" lang="zh-CN" altLang="en-US" smtClean="0"/>
              <a:pPr/>
              <a:t>167</a:t>
            </a:fld>
            <a:endParaRPr kumimoji="1" lang="zh-CN" altLang="en-US"/>
          </a:p>
        </p:txBody>
      </p:sp>
      <p:pic>
        <p:nvPicPr>
          <p:cNvPr id="7" name="图片 6">
            <a:extLst>
              <a:ext uri="{FF2B5EF4-FFF2-40B4-BE49-F238E27FC236}">
                <a16:creationId xmlns:a16="http://schemas.microsoft.com/office/drawing/2014/main" id="{4492E418-93F8-D604-6716-D5459C321AE3}"/>
              </a:ext>
            </a:extLst>
          </p:cNvPr>
          <p:cNvPicPr>
            <a:picLocks noChangeAspect="1"/>
          </p:cNvPicPr>
          <p:nvPr/>
        </p:nvPicPr>
        <p:blipFill>
          <a:blip r:embed="rId2"/>
          <a:srcRect l="1" t="41690" r="-1547"/>
          <a:stretch/>
        </p:blipFill>
        <p:spPr>
          <a:xfrm>
            <a:off x="1233515" y="1435791"/>
            <a:ext cx="8561567" cy="4775831"/>
          </a:xfrm>
          <a:prstGeom prst="rect">
            <a:avLst/>
          </a:prstGeom>
        </p:spPr>
      </p:pic>
      <p:sp>
        <p:nvSpPr>
          <p:cNvPr id="3" name="矩形 2">
            <a:extLst>
              <a:ext uri="{FF2B5EF4-FFF2-40B4-BE49-F238E27FC236}">
                <a16:creationId xmlns:a16="http://schemas.microsoft.com/office/drawing/2014/main" id="{79ACF957-487B-EB12-CA41-19690D85E713}"/>
              </a:ext>
            </a:extLst>
          </p:cNvPr>
          <p:cNvSpPr/>
          <p:nvPr/>
        </p:nvSpPr>
        <p:spPr>
          <a:xfrm>
            <a:off x="457822" y="2194560"/>
            <a:ext cx="10112951" cy="10464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1058815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1DE4A0E-B12E-DF20-A44C-678A011FFB79}"/>
              </a:ext>
            </a:extLst>
          </p:cNvPr>
          <p:cNvSpPr>
            <a:spLocks noGrp="1"/>
          </p:cNvSpPr>
          <p:nvPr>
            <p:ph type="sldNum" sz="quarter" idx="10"/>
          </p:nvPr>
        </p:nvSpPr>
        <p:spPr/>
        <p:txBody>
          <a:bodyPr/>
          <a:lstStyle/>
          <a:p>
            <a:fld id="{F56ABC50-C693-6145-8FE9-48A83A944B62}" type="slidenum">
              <a:rPr kumimoji="1" lang="zh-CN" altLang="en-US" smtClean="0"/>
              <a:pPr/>
              <a:t>168</a:t>
            </a:fld>
            <a:endParaRPr kumimoji="1" lang="zh-CN" altLang="en-US"/>
          </a:p>
        </p:txBody>
      </p:sp>
      <p:pic>
        <p:nvPicPr>
          <p:cNvPr id="4" name="图片 3">
            <a:extLst>
              <a:ext uri="{FF2B5EF4-FFF2-40B4-BE49-F238E27FC236}">
                <a16:creationId xmlns:a16="http://schemas.microsoft.com/office/drawing/2014/main" id="{D0EB378C-5553-8C52-5751-F352E9204DAB}"/>
              </a:ext>
            </a:extLst>
          </p:cNvPr>
          <p:cNvPicPr>
            <a:picLocks noChangeAspect="1"/>
          </p:cNvPicPr>
          <p:nvPr/>
        </p:nvPicPr>
        <p:blipFill>
          <a:blip r:embed="rId2"/>
          <a:stretch>
            <a:fillRect/>
          </a:stretch>
        </p:blipFill>
        <p:spPr>
          <a:xfrm>
            <a:off x="2042160" y="521444"/>
            <a:ext cx="6471920" cy="1946166"/>
          </a:xfrm>
          <a:prstGeom prst="rect">
            <a:avLst/>
          </a:prstGeom>
        </p:spPr>
      </p:pic>
      <p:pic>
        <p:nvPicPr>
          <p:cNvPr id="8" name="图片 7">
            <a:extLst>
              <a:ext uri="{FF2B5EF4-FFF2-40B4-BE49-F238E27FC236}">
                <a16:creationId xmlns:a16="http://schemas.microsoft.com/office/drawing/2014/main" id="{14E5897F-FBDD-BC9F-8CB0-55D80EA5DFA8}"/>
              </a:ext>
            </a:extLst>
          </p:cNvPr>
          <p:cNvPicPr>
            <a:picLocks noChangeAspect="1"/>
          </p:cNvPicPr>
          <p:nvPr/>
        </p:nvPicPr>
        <p:blipFill>
          <a:blip r:embed="rId3"/>
          <a:stretch>
            <a:fillRect/>
          </a:stretch>
        </p:blipFill>
        <p:spPr>
          <a:xfrm>
            <a:off x="1996754" y="2129791"/>
            <a:ext cx="6562732" cy="4521200"/>
          </a:xfrm>
          <a:prstGeom prst="rect">
            <a:avLst/>
          </a:prstGeom>
        </p:spPr>
      </p:pic>
    </p:spTree>
    <p:extLst>
      <p:ext uri="{BB962C8B-B14F-4D97-AF65-F5344CB8AC3E}">
        <p14:creationId xmlns:p14="http://schemas.microsoft.com/office/powerpoint/2010/main" val="26081237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ABEFD54-4738-BECA-77C5-9B3898E7613C}"/>
              </a:ext>
            </a:extLst>
          </p:cNvPr>
          <p:cNvSpPr>
            <a:spLocks noGrp="1"/>
          </p:cNvSpPr>
          <p:nvPr>
            <p:ph type="sldNum" sz="quarter" idx="10"/>
          </p:nvPr>
        </p:nvSpPr>
        <p:spPr/>
        <p:txBody>
          <a:bodyPr/>
          <a:lstStyle/>
          <a:p>
            <a:fld id="{F56ABC50-C693-6145-8FE9-48A83A944B62}" type="slidenum">
              <a:rPr kumimoji="1" lang="zh-CN" altLang="en-US" smtClean="0"/>
              <a:pPr/>
              <a:t>169</a:t>
            </a:fld>
            <a:endParaRPr kumimoji="1" lang="zh-CN" altLang="en-US"/>
          </a:p>
        </p:txBody>
      </p:sp>
      <p:pic>
        <p:nvPicPr>
          <p:cNvPr id="6" name="图片 5">
            <a:extLst>
              <a:ext uri="{FF2B5EF4-FFF2-40B4-BE49-F238E27FC236}">
                <a16:creationId xmlns:a16="http://schemas.microsoft.com/office/drawing/2014/main" id="{4AF3B358-AF52-BD1F-C982-023C2B177D27}"/>
              </a:ext>
            </a:extLst>
          </p:cNvPr>
          <p:cNvPicPr>
            <a:picLocks noChangeAspect="1"/>
          </p:cNvPicPr>
          <p:nvPr/>
        </p:nvPicPr>
        <p:blipFill>
          <a:blip r:embed="rId2"/>
          <a:stretch>
            <a:fillRect/>
          </a:stretch>
        </p:blipFill>
        <p:spPr>
          <a:xfrm>
            <a:off x="1616075" y="1850072"/>
            <a:ext cx="7943850" cy="1857375"/>
          </a:xfrm>
          <a:prstGeom prst="rect">
            <a:avLst/>
          </a:prstGeom>
        </p:spPr>
      </p:pic>
    </p:spTree>
    <p:extLst>
      <p:ext uri="{BB962C8B-B14F-4D97-AF65-F5344CB8AC3E}">
        <p14:creationId xmlns:p14="http://schemas.microsoft.com/office/powerpoint/2010/main" val="1484434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rmAutofit fontScale="90000"/>
          </a:bodyPr>
          <a:lstStyle/>
          <a:p>
            <a:r>
              <a:rPr lang="zh-CN" altLang="en-US" dirty="0"/>
              <a:t>案例引入</a:t>
            </a:r>
            <a:r>
              <a:rPr lang="en-US" altLang="zh-CN" dirty="0"/>
              <a:t>5</a:t>
            </a:r>
            <a:r>
              <a:rPr lang="zh-CN" altLang="en-US" dirty="0"/>
              <a:t>：</a:t>
            </a:r>
            <a:r>
              <a:rPr lang="en-US" altLang="zh-CN" dirty="0"/>
              <a:t>2024</a:t>
            </a:r>
            <a:r>
              <a:rPr lang="zh-CN" altLang="en-US" dirty="0"/>
              <a:t>上半年，自营挑大梁</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17</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整体来看，今年上半年，</a:t>
            </a:r>
            <a:r>
              <a:rPr lang="en-US" altLang="zh-CN" sz="2000" dirty="0"/>
              <a:t>43</a:t>
            </a:r>
            <a:r>
              <a:rPr lang="zh-CN" altLang="en-US" sz="2000" dirty="0"/>
              <a:t>家上市券商合计取得净利</a:t>
            </a:r>
            <a:r>
              <a:rPr lang="en-US" altLang="zh-CN" sz="2000" dirty="0"/>
              <a:t>639.61</a:t>
            </a:r>
            <a:r>
              <a:rPr lang="zh-CN" altLang="en-US" sz="2000" dirty="0"/>
              <a:t>亿元，同比降逾两成。净利排名前五的是中信证券、华泰证券、国泰君安、招商证券、中国银河。约四分之一的券商净利同比实现正增长，</a:t>
            </a:r>
            <a:r>
              <a:rPr lang="en-US" altLang="zh-CN" sz="2000" dirty="0"/>
              <a:t>1</a:t>
            </a:r>
            <a:r>
              <a:rPr lang="zh-CN" altLang="en-US" sz="2000" dirty="0"/>
              <a:t>家券商亏损。业务结构方面，自营业务收入成业绩压舱石，营收占比超三成；经纪业务收入业务占比近</a:t>
            </a:r>
            <a:r>
              <a:rPr lang="en-US" altLang="zh-CN" sz="2000" dirty="0"/>
              <a:t>20%</a:t>
            </a:r>
            <a:r>
              <a:rPr lang="zh-CN" altLang="en-US" sz="2000" dirty="0"/>
              <a:t>；资管业务、信用业务、投行业务营收占比均不到</a:t>
            </a:r>
            <a:r>
              <a:rPr lang="en-US" altLang="zh-CN" sz="2000" dirty="0"/>
              <a:t>10%</a:t>
            </a:r>
            <a:r>
              <a:rPr lang="zh-CN" altLang="en-US" sz="2000" dirty="0"/>
              <a:t>。此外，其他业务营收占比约</a:t>
            </a:r>
            <a:r>
              <a:rPr lang="en-US" altLang="zh-CN" sz="2000" dirty="0"/>
              <a:t>26%</a:t>
            </a:r>
            <a:r>
              <a:rPr lang="zh-CN" altLang="en-US" sz="2000" dirty="0"/>
              <a:t>。其中，投行业务及信用业务降幅最大，分别同比下降四成、三成。</a:t>
            </a:r>
          </a:p>
        </p:txBody>
      </p:sp>
    </p:spTree>
    <p:extLst>
      <p:ext uri="{BB962C8B-B14F-4D97-AF65-F5344CB8AC3E}">
        <p14:creationId xmlns:p14="http://schemas.microsoft.com/office/powerpoint/2010/main" val="1249935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4794C8-FB1E-B541-0E6E-2F45B6A0DA55}"/>
              </a:ext>
            </a:extLst>
          </p:cNvPr>
          <p:cNvPicPr>
            <a:picLocks noChangeAspect="1"/>
          </p:cNvPicPr>
          <p:nvPr/>
        </p:nvPicPr>
        <p:blipFill>
          <a:blip r:embed="rId2"/>
          <a:stretch>
            <a:fillRect/>
          </a:stretch>
        </p:blipFill>
        <p:spPr>
          <a:xfrm>
            <a:off x="1705025" y="517582"/>
            <a:ext cx="7238733" cy="2647258"/>
          </a:xfrm>
          <a:prstGeom prst="rect">
            <a:avLst/>
          </a:prstGeom>
        </p:spPr>
      </p:pic>
      <p:sp>
        <p:nvSpPr>
          <p:cNvPr id="2" name="灯片编号占位符 1">
            <a:extLst>
              <a:ext uri="{FF2B5EF4-FFF2-40B4-BE49-F238E27FC236}">
                <a16:creationId xmlns:a16="http://schemas.microsoft.com/office/drawing/2014/main" id="{8D75497B-1159-5322-34D4-C3508AF640F1}"/>
              </a:ext>
            </a:extLst>
          </p:cNvPr>
          <p:cNvSpPr>
            <a:spLocks noGrp="1"/>
          </p:cNvSpPr>
          <p:nvPr>
            <p:ph type="sldNum" sz="quarter" idx="10"/>
          </p:nvPr>
        </p:nvSpPr>
        <p:spPr/>
        <p:txBody>
          <a:bodyPr/>
          <a:lstStyle/>
          <a:p>
            <a:fld id="{F56ABC50-C693-6145-8FE9-48A83A944B62}" type="slidenum">
              <a:rPr kumimoji="1" lang="zh-CN" altLang="en-US" smtClean="0"/>
              <a:pPr/>
              <a:t>170</a:t>
            </a:fld>
            <a:endParaRPr kumimoji="1" lang="zh-CN" altLang="en-US"/>
          </a:p>
        </p:txBody>
      </p:sp>
      <p:sp>
        <p:nvSpPr>
          <p:cNvPr id="6" name="矩形 5">
            <a:extLst>
              <a:ext uri="{FF2B5EF4-FFF2-40B4-BE49-F238E27FC236}">
                <a16:creationId xmlns:a16="http://schemas.microsoft.com/office/drawing/2014/main" id="{0FD99D5F-8B03-E7C4-153D-CEBE5E40B963}"/>
              </a:ext>
            </a:extLst>
          </p:cNvPr>
          <p:cNvSpPr/>
          <p:nvPr/>
        </p:nvSpPr>
        <p:spPr>
          <a:xfrm>
            <a:off x="1496629" y="1845487"/>
            <a:ext cx="7728651" cy="277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FC92C010-549F-36BD-5588-9F866724A51F}"/>
              </a:ext>
            </a:extLst>
          </p:cNvPr>
          <p:cNvPicPr>
            <a:picLocks noChangeAspect="1"/>
          </p:cNvPicPr>
          <p:nvPr/>
        </p:nvPicPr>
        <p:blipFill>
          <a:blip r:embed="rId3"/>
          <a:stretch>
            <a:fillRect/>
          </a:stretch>
        </p:blipFill>
        <p:spPr>
          <a:xfrm>
            <a:off x="1783581" y="3194737"/>
            <a:ext cx="7081620" cy="3382010"/>
          </a:xfrm>
          <a:prstGeom prst="rect">
            <a:avLst/>
          </a:prstGeom>
        </p:spPr>
      </p:pic>
    </p:spTree>
    <p:extLst>
      <p:ext uri="{BB962C8B-B14F-4D97-AF65-F5344CB8AC3E}">
        <p14:creationId xmlns:p14="http://schemas.microsoft.com/office/powerpoint/2010/main" val="23463068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7F49F40-7141-FD92-83C2-06D95707E10F}"/>
              </a:ext>
            </a:extLst>
          </p:cNvPr>
          <p:cNvSpPr>
            <a:spLocks noGrp="1"/>
          </p:cNvSpPr>
          <p:nvPr>
            <p:ph type="sldNum" sz="quarter" idx="10"/>
          </p:nvPr>
        </p:nvSpPr>
        <p:spPr/>
        <p:txBody>
          <a:bodyPr/>
          <a:lstStyle/>
          <a:p>
            <a:fld id="{F56ABC50-C693-6145-8FE9-48A83A944B62}" type="slidenum">
              <a:rPr kumimoji="1" lang="zh-CN" altLang="en-US" smtClean="0"/>
              <a:pPr/>
              <a:t>171</a:t>
            </a:fld>
            <a:endParaRPr kumimoji="1" lang="zh-CN" altLang="en-US"/>
          </a:p>
        </p:txBody>
      </p:sp>
      <p:pic>
        <p:nvPicPr>
          <p:cNvPr id="4" name="图片 3">
            <a:extLst>
              <a:ext uri="{FF2B5EF4-FFF2-40B4-BE49-F238E27FC236}">
                <a16:creationId xmlns:a16="http://schemas.microsoft.com/office/drawing/2014/main" id="{02F68888-65E8-8E8B-E1FA-8983A52AA6C0}"/>
              </a:ext>
            </a:extLst>
          </p:cNvPr>
          <p:cNvPicPr>
            <a:picLocks noChangeAspect="1"/>
          </p:cNvPicPr>
          <p:nvPr/>
        </p:nvPicPr>
        <p:blipFill>
          <a:blip r:embed="rId2"/>
          <a:stretch>
            <a:fillRect/>
          </a:stretch>
        </p:blipFill>
        <p:spPr>
          <a:xfrm>
            <a:off x="1134427" y="1566545"/>
            <a:ext cx="9496425" cy="3562350"/>
          </a:xfrm>
          <a:prstGeom prst="rect">
            <a:avLst/>
          </a:prstGeom>
        </p:spPr>
      </p:pic>
      <p:sp>
        <p:nvSpPr>
          <p:cNvPr id="3" name="矩形 2">
            <a:extLst>
              <a:ext uri="{FF2B5EF4-FFF2-40B4-BE49-F238E27FC236}">
                <a16:creationId xmlns:a16="http://schemas.microsoft.com/office/drawing/2014/main" id="{72C894B2-4D2D-15DC-8BA0-4F641E31F504}"/>
              </a:ext>
            </a:extLst>
          </p:cNvPr>
          <p:cNvSpPr/>
          <p:nvPr/>
        </p:nvSpPr>
        <p:spPr>
          <a:xfrm>
            <a:off x="944622" y="3419994"/>
            <a:ext cx="10112951" cy="13145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677546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062A43-9DBC-14E2-1F8B-E9D873F36B4B}"/>
              </a:ext>
            </a:extLst>
          </p:cNvPr>
          <p:cNvSpPr>
            <a:spLocks noGrp="1"/>
          </p:cNvSpPr>
          <p:nvPr>
            <p:ph type="sldNum" sz="quarter" idx="10"/>
          </p:nvPr>
        </p:nvSpPr>
        <p:spPr/>
        <p:txBody>
          <a:bodyPr/>
          <a:lstStyle/>
          <a:p>
            <a:fld id="{F56ABC50-C693-6145-8FE9-48A83A944B62}" type="slidenum">
              <a:rPr kumimoji="1" lang="zh-CN" altLang="en-US" smtClean="0"/>
              <a:pPr/>
              <a:t>172</a:t>
            </a:fld>
            <a:endParaRPr kumimoji="1" lang="zh-CN" altLang="en-US"/>
          </a:p>
        </p:txBody>
      </p:sp>
      <p:pic>
        <p:nvPicPr>
          <p:cNvPr id="5" name="图片 4">
            <a:extLst>
              <a:ext uri="{FF2B5EF4-FFF2-40B4-BE49-F238E27FC236}">
                <a16:creationId xmlns:a16="http://schemas.microsoft.com/office/drawing/2014/main" id="{FDD99008-178E-FB8C-3970-245C912CA27A}"/>
              </a:ext>
            </a:extLst>
          </p:cNvPr>
          <p:cNvPicPr>
            <a:picLocks noChangeAspect="1"/>
          </p:cNvPicPr>
          <p:nvPr/>
        </p:nvPicPr>
        <p:blipFill>
          <a:blip r:embed="rId2"/>
          <a:stretch>
            <a:fillRect/>
          </a:stretch>
        </p:blipFill>
        <p:spPr>
          <a:xfrm>
            <a:off x="1103630" y="1428432"/>
            <a:ext cx="9639300" cy="3533775"/>
          </a:xfrm>
          <a:prstGeom prst="rect">
            <a:avLst/>
          </a:prstGeom>
        </p:spPr>
      </p:pic>
    </p:spTree>
    <p:extLst>
      <p:ext uri="{BB962C8B-B14F-4D97-AF65-F5344CB8AC3E}">
        <p14:creationId xmlns:p14="http://schemas.microsoft.com/office/powerpoint/2010/main" val="520505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282DA6-7FF5-530A-B488-B480F44086E5}"/>
              </a:ext>
            </a:extLst>
          </p:cNvPr>
          <p:cNvSpPr>
            <a:spLocks noGrp="1"/>
          </p:cNvSpPr>
          <p:nvPr>
            <p:ph type="sldNum" sz="quarter" idx="10"/>
          </p:nvPr>
        </p:nvSpPr>
        <p:spPr/>
        <p:txBody>
          <a:bodyPr/>
          <a:lstStyle/>
          <a:p>
            <a:fld id="{F56ABC50-C693-6145-8FE9-48A83A944B62}" type="slidenum">
              <a:rPr kumimoji="1" lang="zh-CN" altLang="en-US" smtClean="0"/>
              <a:pPr/>
              <a:t>173</a:t>
            </a:fld>
            <a:endParaRPr kumimoji="1" lang="zh-CN" altLang="en-US"/>
          </a:p>
        </p:txBody>
      </p:sp>
      <p:pic>
        <p:nvPicPr>
          <p:cNvPr id="5" name="图片 4">
            <a:extLst>
              <a:ext uri="{FF2B5EF4-FFF2-40B4-BE49-F238E27FC236}">
                <a16:creationId xmlns:a16="http://schemas.microsoft.com/office/drawing/2014/main" id="{8A154F28-BB42-19DE-0DA7-382023CE39EA}"/>
              </a:ext>
            </a:extLst>
          </p:cNvPr>
          <p:cNvPicPr>
            <a:picLocks noChangeAspect="1"/>
          </p:cNvPicPr>
          <p:nvPr/>
        </p:nvPicPr>
        <p:blipFill>
          <a:blip r:embed="rId2"/>
          <a:stretch>
            <a:fillRect/>
          </a:stretch>
        </p:blipFill>
        <p:spPr>
          <a:xfrm>
            <a:off x="1141412" y="1655127"/>
            <a:ext cx="9705975" cy="3019425"/>
          </a:xfrm>
          <a:prstGeom prst="rect">
            <a:avLst/>
          </a:prstGeom>
        </p:spPr>
      </p:pic>
    </p:spTree>
    <p:extLst>
      <p:ext uri="{BB962C8B-B14F-4D97-AF65-F5344CB8AC3E}">
        <p14:creationId xmlns:p14="http://schemas.microsoft.com/office/powerpoint/2010/main" val="40873744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9E3E637-9AD5-38A1-EE6A-FB5ED7F802DD}"/>
              </a:ext>
            </a:extLst>
          </p:cNvPr>
          <p:cNvSpPr>
            <a:spLocks noGrp="1"/>
          </p:cNvSpPr>
          <p:nvPr>
            <p:ph type="sldNum" sz="quarter" idx="10"/>
          </p:nvPr>
        </p:nvSpPr>
        <p:spPr/>
        <p:txBody>
          <a:bodyPr/>
          <a:lstStyle/>
          <a:p>
            <a:fld id="{F56ABC50-C693-6145-8FE9-48A83A944B62}" type="slidenum">
              <a:rPr kumimoji="1" lang="zh-CN" altLang="en-US" smtClean="0"/>
              <a:pPr/>
              <a:t>174</a:t>
            </a:fld>
            <a:endParaRPr kumimoji="1" lang="zh-CN" altLang="en-US"/>
          </a:p>
        </p:txBody>
      </p:sp>
      <p:pic>
        <p:nvPicPr>
          <p:cNvPr id="6" name="图片 5">
            <a:extLst>
              <a:ext uri="{FF2B5EF4-FFF2-40B4-BE49-F238E27FC236}">
                <a16:creationId xmlns:a16="http://schemas.microsoft.com/office/drawing/2014/main" id="{4E6A74F1-8DA6-BA9A-E339-34C959C7E03F}"/>
              </a:ext>
            </a:extLst>
          </p:cNvPr>
          <p:cNvPicPr>
            <a:picLocks noChangeAspect="1"/>
          </p:cNvPicPr>
          <p:nvPr/>
        </p:nvPicPr>
        <p:blipFill>
          <a:blip r:embed="rId2"/>
          <a:stretch>
            <a:fillRect/>
          </a:stretch>
        </p:blipFill>
        <p:spPr>
          <a:xfrm>
            <a:off x="1093470" y="1656397"/>
            <a:ext cx="9639300" cy="3057525"/>
          </a:xfrm>
          <a:prstGeom prst="rect">
            <a:avLst/>
          </a:prstGeom>
        </p:spPr>
      </p:pic>
    </p:spTree>
    <p:extLst>
      <p:ext uri="{BB962C8B-B14F-4D97-AF65-F5344CB8AC3E}">
        <p14:creationId xmlns:p14="http://schemas.microsoft.com/office/powerpoint/2010/main" val="22007252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953046-C91C-CB6F-2788-F37FAE26F297}"/>
              </a:ext>
            </a:extLst>
          </p:cNvPr>
          <p:cNvSpPr>
            <a:spLocks noGrp="1"/>
          </p:cNvSpPr>
          <p:nvPr>
            <p:ph type="sldNum" sz="quarter" idx="10"/>
          </p:nvPr>
        </p:nvSpPr>
        <p:spPr/>
        <p:txBody>
          <a:bodyPr/>
          <a:lstStyle/>
          <a:p>
            <a:fld id="{F56ABC50-C693-6145-8FE9-48A83A944B62}" type="slidenum">
              <a:rPr kumimoji="1" lang="zh-CN" altLang="en-US" smtClean="0"/>
              <a:pPr/>
              <a:t>175</a:t>
            </a:fld>
            <a:endParaRPr kumimoji="1" lang="zh-CN" altLang="en-US"/>
          </a:p>
        </p:txBody>
      </p:sp>
      <p:pic>
        <p:nvPicPr>
          <p:cNvPr id="4" name="图片 3">
            <a:extLst>
              <a:ext uri="{FF2B5EF4-FFF2-40B4-BE49-F238E27FC236}">
                <a16:creationId xmlns:a16="http://schemas.microsoft.com/office/drawing/2014/main" id="{6009FE00-A0B3-ADCA-FAF5-B0B79C2B8F5B}"/>
              </a:ext>
            </a:extLst>
          </p:cNvPr>
          <p:cNvPicPr>
            <a:picLocks noChangeAspect="1"/>
          </p:cNvPicPr>
          <p:nvPr/>
        </p:nvPicPr>
        <p:blipFill>
          <a:blip r:embed="rId2"/>
          <a:stretch>
            <a:fillRect/>
          </a:stretch>
        </p:blipFill>
        <p:spPr>
          <a:xfrm>
            <a:off x="1079182" y="1026478"/>
            <a:ext cx="8920205" cy="5185144"/>
          </a:xfrm>
          <a:prstGeom prst="rect">
            <a:avLst/>
          </a:prstGeom>
        </p:spPr>
      </p:pic>
    </p:spTree>
    <p:extLst>
      <p:ext uri="{BB962C8B-B14F-4D97-AF65-F5344CB8AC3E}">
        <p14:creationId xmlns:p14="http://schemas.microsoft.com/office/powerpoint/2010/main" val="18327809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F40A377-1125-0D80-9D72-F3C386B0BABC}"/>
              </a:ext>
            </a:extLst>
          </p:cNvPr>
          <p:cNvSpPr>
            <a:spLocks noGrp="1"/>
          </p:cNvSpPr>
          <p:nvPr>
            <p:ph type="sldNum" sz="quarter" idx="10"/>
          </p:nvPr>
        </p:nvSpPr>
        <p:spPr/>
        <p:txBody>
          <a:bodyPr/>
          <a:lstStyle/>
          <a:p>
            <a:fld id="{F56ABC50-C693-6145-8FE9-48A83A944B62}" type="slidenum">
              <a:rPr kumimoji="1" lang="zh-CN" altLang="en-US" smtClean="0"/>
              <a:pPr/>
              <a:t>176</a:t>
            </a:fld>
            <a:endParaRPr kumimoji="1" lang="zh-CN" altLang="en-US"/>
          </a:p>
        </p:txBody>
      </p:sp>
      <p:pic>
        <p:nvPicPr>
          <p:cNvPr id="6" name="图片 5">
            <a:extLst>
              <a:ext uri="{FF2B5EF4-FFF2-40B4-BE49-F238E27FC236}">
                <a16:creationId xmlns:a16="http://schemas.microsoft.com/office/drawing/2014/main" id="{F07189E3-90AA-22D0-D468-AC878971238C}"/>
              </a:ext>
            </a:extLst>
          </p:cNvPr>
          <p:cNvPicPr>
            <a:picLocks noChangeAspect="1"/>
          </p:cNvPicPr>
          <p:nvPr/>
        </p:nvPicPr>
        <p:blipFill>
          <a:blip r:embed="rId2"/>
          <a:stretch>
            <a:fillRect/>
          </a:stretch>
        </p:blipFill>
        <p:spPr>
          <a:xfrm>
            <a:off x="1157287" y="1052512"/>
            <a:ext cx="9572625" cy="4752975"/>
          </a:xfrm>
          <a:prstGeom prst="rect">
            <a:avLst/>
          </a:prstGeom>
        </p:spPr>
      </p:pic>
    </p:spTree>
    <p:extLst>
      <p:ext uri="{BB962C8B-B14F-4D97-AF65-F5344CB8AC3E}">
        <p14:creationId xmlns:p14="http://schemas.microsoft.com/office/powerpoint/2010/main" val="36186330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177</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利润表</a:t>
            </a:r>
          </a:p>
        </p:txBody>
      </p:sp>
    </p:spTree>
    <p:extLst>
      <p:ext uri="{BB962C8B-B14F-4D97-AF65-F5344CB8AC3E}">
        <p14:creationId xmlns:p14="http://schemas.microsoft.com/office/powerpoint/2010/main" val="39793100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559FF16-BFFA-2697-15E1-E12DCA5DDC0D}"/>
              </a:ext>
            </a:extLst>
          </p:cNvPr>
          <p:cNvSpPr>
            <a:spLocks noGrp="1"/>
          </p:cNvSpPr>
          <p:nvPr>
            <p:ph type="sldNum" sz="quarter" idx="10"/>
          </p:nvPr>
        </p:nvSpPr>
        <p:spPr/>
        <p:txBody>
          <a:bodyPr/>
          <a:lstStyle/>
          <a:p>
            <a:fld id="{F56ABC50-C693-6145-8FE9-48A83A944B62}" type="slidenum">
              <a:rPr kumimoji="1" lang="zh-CN" altLang="en-US" smtClean="0"/>
              <a:pPr/>
              <a:t>178</a:t>
            </a:fld>
            <a:endParaRPr kumimoji="1" lang="zh-CN" altLang="en-US"/>
          </a:p>
        </p:txBody>
      </p:sp>
      <p:pic>
        <p:nvPicPr>
          <p:cNvPr id="4" name="图片 3">
            <a:extLst>
              <a:ext uri="{FF2B5EF4-FFF2-40B4-BE49-F238E27FC236}">
                <a16:creationId xmlns:a16="http://schemas.microsoft.com/office/drawing/2014/main" id="{13DB544F-56A4-7FEA-38FA-2445C588B4C2}"/>
              </a:ext>
            </a:extLst>
          </p:cNvPr>
          <p:cNvPicPr>
            <a:picLocks noChangeAspect="1"/>
          </p:cNvPicPr>
          <p:nvPr/>
        </p:nvPicPr>
        <p:blipFill>
          <a:blip r:embed="rId2"/>
          <a:stretch>
            <a:fillRect/>
          </a:stretch>
        </p:blipFill>
        <p:spPr>
          <a:xfrm>
            <a:off x="1304925" y="1160088"/>
            <a:ext cx="8387715" cy="4935912"/>
          </a:xfrm>
          <a:prstGeom prst="rect">
            <a:avLst/>
          </a:prstGeom>
        </p:spPr>
      </p:pic>
    </p:spTree>
    <p:extLst>
      <p:ext uri="{BB962C8B-B14F-4D97-AF65-F5344CB8AC3E}">
        <p14:creationId xmlns:p14="http://schemas.microsoft.com/office/powerpoint/2010/main" val="26460484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7C1453-A6D3-4F80-BC57-6FE9D04AE4DB}"/>
              </a:ext>
            </a:extLst>
          </p:cNvPr>
          <p:cNvSpPr>
            <a:spLocks noGrp="1"/>
          </p:cNvSpPr>
          <p:nvPr>
            <p:ph type="sldNum" sz="quarter" idx="10"/>
          </p:nvPr>
        </p:nvSpPr>
        <p:spPr/>
        <p:txBody>
          <a:bodyPr/>
          <a:lstStyle/>
          <a:p>
            <a:fld id="{F56ABC50-C693-6145-8FE9-48A83A944B62}" type="slidenum">
              <a:rPr kumimoji="1" lang="zh-CN" altLang="en-US" smtClean="0"/>
              <a:pPr/>
              <a:t>179</a:t>
            </a:fld>
            <a:endParaRPr kumimoji="1" lang="zh-CN" altLang="en-US"/>
          </a:p>
        </p:txBody>
      </p:sp>
      <p:pic>
        <p:nvPicPr>
          <p:cNvPr id="5" name="图片 4">
            <a:extLst>
              <a:ext uri="{FF2B5EF4-FFF2-40B4-BE49-F238E27FC236}">
                <a16:creationId xmlns:a16="http://schemas.microsoft.com/office/drawing/2014/main" id="{686C91D0-052D-BDA7-3633-4ECD5508EC0B}"/>
              </a:ext>
            </a:extLst>
          </p:cNvPr>
          <p:cNvPicPr>
            <a:picLocks noChangeAspect="1"/>
          </p:cNvPicPr>
          <p:nvPr/>
        </p:nvPicPr>
        <p:blipFill>
          <a:blip r:embed="rId2"/>
          <a:stretch>
            <a:fillRect/>
          </a:stretch>
        </p:blipFill>
        <p:spPr>
          <a:xfrm>
            <a:off x="2407920" y="0"/>
            <a:ext cx="5435679" cy="6858000"/>
          </a:xfrm>
          <a:prstGeom prst="rect">
            <a:avLst/>
          </a:prstGeom>
        </p:spPr>
      </p:pic>
    </p:spTree>
    <p:extLst>
      <p:ext uri="{BB962C8B-B14F-4D97-AF65-F5344CB8AC3E}">
        <p14:creationId xmlns:p14="http://schemas.microsoft.com/office/powerpoint/2010/main" val="3861817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rmAutofit fontScale="90000"/>
          </a:bodyPr>
          <a:lstStyle/>
          <a:p>
            <a:r>
              <a:rPr lang="zh-CN" altLang="en-US" dirty="0"/>
              <a:t>案例引入</a:t>
            </a:r>
            <a:r>
              <a:rPr lang="en-US" altLang="zh-CN" dirty="0"/>
              <a:t>5</a:t>
            </a:r>
            <a:r>
              <a:rPr lang="zh-CN" altLang="en-US" dirty="0"/>
              <a:t>：</a:t>
            </a:r>
            <a:r>
              <a:rPr lang="en-US" altLang="zh-CN" dirty="0"/>
              <a:t>2024</a:t>
            </a:r>
            <a:r>
              <a:rPr lang="zh-CN" altLang="en-US" dirty="0"/>
              <a:t>上半年，自营挑大梁</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18</a:t>
            </a:fld>
            <a:endParaRPr kumimoji="1" lang="zh-CN" altLang="en-US"/>
          </a:p>
        </p:txBody>
      </p:sp>
      <p:pic>
        <p:nvPicPr>
          <p:cNvPr id="5" name="内容占位符 4">
            <a:extLst>
              <a:ext uri="{FF2B5EF4-FFF2-40B4-BE49-F238E27FC236}">
                <a16:creationId xmlns:a16="http://schemas.microsoft.com/office/drawing/2014/main" id="{850E34D9-5389-42FE-1844-AA3A47D2F2F4}"/>
              </a:ext>
            </a:extLst>
          </p:cNvPr>
          <p:cNvPicPr>
            <a:picLocks noGrp="1" noChangeAspect="1"/>
          </p:cNvPicPr>
          <p:nvPr>
            <p:ph sz="quarter" idx="11"/>
          </p:nvPr>
        </p:nvPicPr>
        <p:blipFill>
          <a:blip r:embed="rId3"/>
          <a:stretch>
            <a:fillRect/>
          </a:stretch>
        </p:blipFill>
        <p:spPr>
          <a:xfrm>
            <a:off x="3014249" y="1389063"/>
            <a:ext cx="5884582" cy="4822559"/>
          </a:xfrm>
          <a:prstGeom prst="rect">
            <a:avLst/>
          </a:prstGeom>
        </p:spPr>
      </p:pic>
      <p:sp>
        <p:nvSpPr>
          <p:cNvPr id="4" name="文本框 3">
            <a:extLst>
              <a:ext uri="{FF2B5EF4-FFF2-40B4-BE49-F238E27FC236}">
                <a16:creationId xmlns:a16="http://schemas.microsoft.com/office/drawing/2014/main" id="{3AE95257-CE7E-8744-A85F-FDF9BF872425}"/>
              </a:ext>
            </a:extLst>
          </p:cNvPr>
          <p:cNvSpPr txBox="1"/>
          <p:nvPr/>
        </p:nvSpPr>
        <p:spPr>
          <a:xfrm>
            <a:off x="1385923" y="3990109"/>
            <a:ext cx="8697191" cy="54032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38237880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DB0B34A-B66D-4E84-83DA-2D021C8DF4F1}"/>
              </a:ext>
            </a:extLst>
          </p:cNvPr>
          <p:cNvSpPr>
            <a:spLocks noGrp="1"/>
          </p:cNvSpPr>
          <p:nvPr>
            <p:ph type="sldNum" sz="quarter" idx="10"/>
          </p:nvPr>
        </p:nvSpPr>
        <p:spPr/>
        <p:txBody>
          <a:bodyPr/>
          <a:lstStyle/>
          <a:p>
            <a:fld id="{F56ABC50-C693-6145-8FE9-48A83A944B62}" type="slidenum">
              <a:rPr kumimoji="1" lang="zh-CN" altLang="en-US" smtClean="0"/>
              <a:pPr/>
              <a:t>180</a:t>
            </a:fld>
            <a:endParaRPr kumimoji="1" lang="zh-CN" altLang="en-US"/>
          </a:p>
        </p:txBody>
      </p:sp>
      <p:pic>
        <p:nvPicPr>
          <p:cNvPr id="5" name="图片 4">
            <a:extLst>
              <a:ext uri="{FF2B5EF4-FFF2-40B4-BE49-F238E27FC236}">
                <a16:creationId xmlns:a16="http://schemas.microsoft.com/office/drawing/2014/main" id="{C75B54EC-E2C5-41D6-5B3D-8F80F939FE11}"/>
              </a:ext>
            </a:extLst>
          </p:cNvPr>
          <p:cNvPicPr>
            <a:picLocks noChangeAspect="1"/>
          </p:cNvPicPr>
          <p:nvPr/>
        </p:nvPicPr>
        <p:blipFill>
          <a:blip r:embed="rId2"/>
          <a:stretch>
            <a:fillRect/>
          </a:stretch>
        </p:blipFill>
        <p:spPr>
          <a:xfrm>
            <a:off x="1544637" y="762000"/>
            <a:ext cx="7781925" cy="5334000"/>
          </a:xfrm>
          <a:prstGeom prst="rect">
            <a:avLst/>
          </a:prstGeom>
        </p:spPr>
      </p:pic>
    </p:spTree>
    <p:extLst>
      <p:ext uri="{BB962C8B-B14F-4D97-AF65-F5344CB8AC3E}">
        <p14:creationId xmlns:p14="http://schemas.microsoft.com/office/powerpoint/2010/main" val="42775188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A285B96-CB5C-15E8-BC8B-A3C44934E8CF}"/>
              </a:ext>
            </a:extLst>
          </p:cNvPr>
          <p:cNvSpPr>
            <a:spLocks noGrp="1"/>
          </p:cNvSpPr>
          <p:nvPr>
            <p:ph type="sldNum" sz="quarter" idx="10"/>
          </p:nvPr>
        </p:nvSpPr>
        <p:spPr/>
        <p:txBody>
          <a:bodyPr/>
          <a:lstStyle/>
          <a:p>
            <a:fld id="{F56ABC50-C693-6145-8FE9-48A83A944B62}" type="slidenum">
              <a:rPr kumimoji="1" lang="zh-CN" altLang="en-US" smtClean="0"/>
              <a:pPr/>
              <a:t>181</a:t>
            </a:fld>
            <a:endParaRPr kumimoji="1" lang="zh-CN" altLang="en-US"/>
          </a:p>
        </p:txBody>
      </p:sp>
      <p:pic>
        <p:nvPicPr>
          <p:cNvPr id="4" name="图片 3">
            <a:extLst>
              <a:ext uri="{FF2B5EF4-FFF2-40B4-BE49-F238E27FC236}">
                <a16:creationId xmlns:a16="http://schemas.microsoft.com/office/drawing/2014/main" id="{C8C208AA-7582-7A7A-A42C-EC37CADDCB22}"/>
              </a:ext>
            </a:extLst>
          </p:cNvPr>
          <p:cNvPicPr>
            <a:picLocks noChangeAspect="1"/>
          </p:cNvPicPr>
          <p:nvPr/>
        </p:nvPicPr>
        <p:blipFill>
          <a:blip r:embed="rId2"/>
          <a:stretch>
            <a:fillRect/>
          </a:stretch>
        </p:blipFill>
        <p:spPr>
          <a:xfrm>
            <a:off x="1610360" y="717232"/>
            <a:ext cx="7772400" cy="2924175"/>
          </a:xfrm>
          <a:prstGeom prst="rect">
            <a:avLst/>
          </a:prstGeom>
        </p:spPr>
      </p:pic>
      <p:pic>
        <p:nvPicPr>
          <p:cNvPr id="6" name="图片 5">
            <a:extLst>
              <a:ext uri="{FF2B5EF4-FFF2-40B4-BE49-F238E27FC236}">
                <a16:creationId xmlns:a16="http://schemas.microsoft.com/office/drawing/2014/main" id="{EEC54229-1B6B-DFF0-8487-145FC2EDF4B8}"/>
              </a:ext>
            </a:extLst>
          </p:cNvPr>
          <p:cNvPicPr>
            <a:picLocks noChangeAspect="1"/>
          </p:cNvPicPr>
          <p:nvPr/>
        </p:nvPicPr>
        <p:blipFill>
          <a:blip r:embed="rId3"/>
          <a:stretch>
            <a:fillRect/>
          </a:stretch>
        </p:blipFill>
        <p:spPr>
          <a:xfrm>
            <a:off x="1610360" y="3641407"/>
            <a:ext cx="7781925" cy="2847975"/>
          </a:xfrm>
          <a:prstGeom prst="rect">
            <a:avLst/>
          </a:prstGeom>
        </p:spPr>
      </p:pic>
      <p:sp>
        <p:nvSpPr>
          <p:cNvPr id="3" name="矩形 2">
            <a:extLst>
              <a:ext uri="{FF2B5EF4-FFF2-40B4-BE49-F238E27FC236}">
                <a16:creationId xmlns:a16="http://schemas.microsoft.com/office/drawing/2014/main" id="{A54C6267-50A2-1D52-D5D4-0B0C5B90D860}"/>
              </a:ext>
            </a:extLst>
          </p:cNvPr>
          <p:cNvSpPr/>
          <p:nvPr/>
        </p:nvSpPr>
        <p:spPr>
          <a:xfrm>
            <a:off x="468689" y="4836160"/>
            <a:ext cx="9153293" cy="2721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FAE02D4E-82B1-CAB1-F0B6-03B0F8336547}"/>
              </a:ext>
            </a:extLst>
          </p:cNvPr>
          <p:cNvSpPr/>
          <p:nvPr/>
        </p:nvSpPr>
        <p:spPr>
          <a:xfrm>
            <a:off x="468690" y="3920846"/>
            <a:ext cx="9049384" cy="36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8FD54118-19A7-404B-0F87-7EE1D068633C}"/>
              </a:ext>
            </a:extLst>
          </p:cNvPr>
          <p:cNvSpPr txBox="1"/>
          <p:nvPr/>
        </p:nvSpPr>
        <p:spPr>
          <a:xfrm>
            <a:off x="10172700" y="3641407"/>
            <a:ext cx="1550610" cy="646331"/>
          </a:xfrm>
          <a:prstGeom prst="rect">
            <a:avLst/>
          </a:prstGeom>
          <a:noFill/>
        </p:spPr>
        <p:txBody>
          <a:bodyPr wrap="square" rtlCol="0">
            <a:spAutoFit/>
          </a:bodyPr>
          <a:lstStyle/>
          <a:p>
            <a:r>
              <a:rPr lang="zh-CN" altLang="en-US" dirty="0">
                <a:solidFill>
                  <a:srgbClr val="FF0000"/>
                </a:solidFill>
              </a:rPr>
              <a:t>算一下变动幅度</a:t>
            </a:r>
          </a:p>
        </p:txBody>
      </p:sp>
    </p:spTree>
    <p:extLst>
      <p:ext uri="{BB962C8B-B14F-4D97-AF65-F5344CB8AC3E}">
        <p14:creationId xmlns:p14="http://schemas.microsoft.com/office/powerpoint/2010/main" val="34316089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5070905-7DFC-1C42-5922-9168FA664A86}"/>
              </a:ext>
            </a:extLst>
          </p:cNvPr>
          <p:cNvSpPr>
            <a:spLocks noGrp="1"/>
          </p:cNvSpPr>
          <p:nvPr>
            <p:ph type="sldNum" sz="quarter" idx="10"/>
          </p:nvPr>
        </p:nvSpPr>
        <p:spPr/>
        <p:txBody>
          <a:bodyPr/>
          <a:lstStyle/>
          <a:p>
            <a:fld id="{F56ABC50-C693-6145-8FE9-48A83A944B62}" type="slidenum">
              <a:rPr kumimoji="1" lang="zh-CN" altLang="en-US" smtClean="0"/>
              <a:pPr/>
              <a:t>182</a:t>
            </a:fld>
            <a:endParaRPr kumimoji="1" lang="zh-CN" altLang="en-US"/>
          </a:p>
        </p:txBody>
      </p:sp>
      <p:pic>
        <p:nvPicPr>
          <p:cNvPr id="6" name="图片 5">
            <a:extLst>
              <a:ext uri="{FF2B5EF4-FFF2-40B4-BE49-F238E27FC236}">
                <a16:creationId xmlns:a16="http://schemas.microsoft.com/office/drawing/2014/main" id="{F6D09B69-C38F-86A6-32D7-67FD4B5A1874}"/>
              </a:ext>
            </a:extLst>
          </p:cNvPr>
          <p:cNvPicPr>
            <a:picLocks noChangeAspect="1"/>
          </p:cNvPicPr>
          <p:nvPr/>
        </p:nvPicPr>
        <p:blipFill>
          <a:blip r:embed="rId2"/>
          <a:stretch>
            <a:fillRect/>
          </a:stretch>
        </p:blipFill>
        <p:spPr>
          <a:xfrm>
            <a:off x="1216025" y="1648936"/>
            <a:ext cx="9532330" cy="3560128"/>
          </a:xfrm>
          <a:prstGeom prst="rect">
            <a:avLst/>
          </a:prstGeom>
        </p:spPr>
      </p:pic>
    </p:spTree>
    <p:extLst>
      <p:ext uri="{BB962C8B-B14F-4D97-AF65-F5344CB8AC3E}">
        <p14:creationId xmlns:p14="http://schemas.microsoft.com/office/powerpoint/2010/main" val="34386709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10D5CF6-58FA-B9C5-2064-4B3DD8048A2D}"/>
              </a:ext>
            </a:extLst>
          </p:cNvPr>
          <p:cNvSpPr>
            <a:spLocks noGrp="1"/>
          </p:cNvSpPr>
          <p:nvPr>
            <p:ph type="sldNum" sz="quarter" idx="10"/>
          </p:nvPr>
        </p:nvSpPr>
        <p:spPr/>
        <p:txBody>
          <a:bodyPr/>
          <a:lstStyle/>
          <a:p>
            <a:fld id="{F56ABC50-C693-6145-8FE9-48A83A944B62}" type="slidenum">
              <a:rPr kumimoji="1" lang="zh-CN" altLang="en-US" smtClean="0"/>
              <a:pPr/>
              <a:t>183</a:t>
            </a:fld>
            <a:endParaRPr kumimoji="1" lang="zh-CN" altLang="en-US"/>
          </a:p>
        </p:txBody>
      </p:sp>
      <p:pic>
        <p:nvPicPr>
          <p:cNvPr id="5" name="图片 4">
            <a:extLst>
              <a:ext uri="{FF2B5EF4-FFF2-40B4-BE49-F238E27FC236}">
                <a16:creationId xmlns:a16="http://schemas.microsoft.com/office/drawing/2014/main" id="{45B30005-4F24-CF2C-FAE6-504A96C6F3DA}"/>
              </a:ext>
            </a:extLst>
          </p:cNvPr>
          <p:cNvPicPr>
            <a:picLocks noChangeAspect="1"/>
          </p:cNvPicPr>
          <p:nvPr/>
        </p:nvPicPr>
        <p:blipFill>
          <a:blip r:embed="rId2"/>
          <a:stretch>
            <a:fillRect/>
          </a:stretch>
        </p:blipFill>
        <p:spPr>
          <a:xfrm>
            <a:off x="969327" y="1296352"/>
            <a:ext cx="9973159" cy="4078288"/>
          </a:xfrm>
          <a:prstGeom prst="rect">
            <a:avLst/>
          </a:prstGeom>
        </p:spPr>
      </p:pic>
    </p:spTree>
    <p:extLst>
      <p:ext uri="{BB962C8B-B14F-4D97-AF65-F5344CB8AC3E}">
        <p14:creationId xmlns:p14="http://schemas.microsoft.com/office/powerpoint/2010/main" val="36073165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B6ACAF-9930-FA2B-E3BC-2A0412E50BB0}"/>
              </a:ext>
            </a:extLst>
          </p:cNvPr>
          <p:cNvSpPr>
            <a:spLocks noGrp="1"/>
          </p:cNvSpPr>
          <p:nvPr>
            <p:ph type="sldNum" sz="quarter" idx="10"/>
          </p:nvPr>
        </p:nvSpPr>
        <p:spPr/>
        <p:txBody>
          <a:bodyPr/>
          <a:lstStyle/>
          <a:p>
            <a:fld id="{F56ABC50-C693-6145-8FE9-48A83A944B62}" type="slidenum">
              <a:rPr kumimoji="1" lang="zh-CN" altLang="en-US" smtClean="0"/>
              <a:pPr/>
              <a:t>184</a:t>
            </a:fld>
            <a:endParaRPr kumimoji="1" lang="zh-CN" altLang="en-US"/>
          </a:p>
        </p:txBody>
      </p:sp>
      <p:pic>
        <p:nvPicPr>
          <p:cNvPr id="4" name="图片 3">
            <a:extLst>
              <a:ext uri="{FF2B5EF4-FFF2-40B4-BE49-F238E27FC236}">
                <a16:creationId xmlns:a16="http://schemas.microsoft.com/office/drawing/2014/main" id="{C385D25B-B93D-FE8E-2FDB-214932020365}"/>
              </a:ext>
            </a:extLst>
          </p:cNvPr>
          <p:cNvPicPr>
            <a:picLocks noChangeAspect="1"/>
          </p:cNvPicPr>
          <p:nvPr/>
        </p:nvPicPr>
        <p:blipFill>
          <a:blip r:embed="rId2"/>
          <a:stretch>
            <a:fillRect/>
          </a:stretch>
        </p:blipFill>
        <p:spPr>
          <a:xfrm>
            <a:off x="864552" y="1624330"/>
            <a:ext cx="10194155" cy="2937510"/>
          </a:xfrm>
          <a:prstGeom prst="rect">
            <a:avLst/>
          </a:prstGeom>
        </p:spPr>
      </p:pic>
    </p:spTree>
    <p:extLst>
      <p:ext uri="{BB962C8B-B14F-4D97-AF65-F5344CB8AC3E}">
        <p14:creationId xmlns:p14="http://schemas.microsoft.com/office/powerpoint/2010/main" val="10046430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5E95F25-1E8D-E16C-7B7E-CED31488CB0F}"/>
              </a:ext>
            </a:extLst>
          </p:cNvPr>
          <p:cNvSpPr>
            <a:spLocks noGrp="1"/>
          </p:cNvSpPr>
          <p:nvPr>
            <p:ph type="sldNum" sz="quarter" idx="10"/>
          </p:nvPr>
        </p:nvSpPr>
        <p:spPr/>
        <p:txBody>
          <a:bodyPr/>
          <a:lstStyle/>
          <a:p>
            <a:fld id="{F56ABC50-C693-6145-8FE9-48A83A944B62}" type="slidenum">
              <a:rPr kumimoji="1" lang="zh-CN" altLang="en-US" smtClean="0"/>
              <a:pPr/>
              <a:t>185</a:t>
            </a:fld>
            <a:endParaRPr kumimoji="1" lang="zh-CN" altLang="en-US"/>
          </a:p>
        </p:txBody>
      </p:sp>
      <p:pic>
        <p:nvPicPr>
          <p:cNvPr id="4" name="图片 3">
            <a:extLst>
              <a:ext uri="{FF2B5EF4-FFF2-40B4-BE49-F238E27FC236}">
                <a16:creationId xmlns:a16="http://schemas.microsoft.com/office/drawing/2014/main" id="{CC1B2E6E-500E-4009-E5E8-3FE5FBDDA821}"/>
              </a:ext>
            </a:extLst>
          </p:cNvPr>
          <p:cNvPicPr>
            <a:picLocks noChangeAspect="1"/>
          </p:cNvPicPr>
          <p:nvPr/>
        </p:nvPicPr>
        <p:blipFill>
          <a:blip r:embed="rId2"/>
          <a:stretch>
            <a:fillRect/>
          </a:stretch>
        </p:blipFill>
        <p:spPr>
          <a:xfrm>
            <a:off x="996263" y="1750060"/>
            <a:ext cx="10201275" cy="2720340"/>
          </a:xfrm>
          <a:prstGeom prst="rect">
            <a:avLst/>
          </a:prstGeom>
        </p:spPr>
      </p:pic>
    </p:spTree>
    <p:extLst>
      <p:ext uri="{BB962C8B-B14F-4D97-AF65-F5344CB8AC3E}">
        <p14:creationId xmlns:p14="http://schemas.microsoft.com/office/powerpoint/2010/main" val="25308647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B6C6DE-89DD-3D70-89FA-A15492EF1E33}"/>
              </a:ext>
            </a:extLst>
          </p:cNvPr>
          <p:cNvSpPr>
            <a:spLocks noGrp="1"/>
          </p:cNvSpPr>
          <p:nvPr>
            <p:ph type="sldNum" sz="quarter" idx="10"/>
          </p:nvPr>
        </p:nvSpPr>
        <p:spPr/>
        <p:txBody>
          <a:bodyPr/>
          <a:lstStyle/>
          <a:p>
            <a:fld id="{F56ABC50-C693-6145-8FE9-48A83A944B62}" type="slidenum">
              <a:rPr kumimoji="1" lang="zh-CN" altLang="en-US" smtClean="0"/>
              <a:pPr/>
              <a:t>186</a:t>
            </a:fld>
            <a:endParaRPr kumimoji="1" lang="zh-CN" altLang="en-US"/>
          </a:p>
        </p:txBody>
      </p:sp>
      <p:pic>
        <p:nvPicPr>
          <p:cNvPr id="5" name="图片 4">
            <a:extLst>
              <a:ext uri="{FF2B5EF4-FFF2-40B4-BE49-F238E27FC236}">
                <a16:creationId xmlns:a16="http://schemas.microsoft.com/office/drawing/2014/main" id="{8D06E2D2-A111-0123-12C3-74C53498BE54}"/>
              </a:ext>
            </a:extLst>
          </p:cNvPr>
          <p:cNvPicPr>
            <a:picLocks noChangeAspect="1"/>
          </p:cNvPicPr>
          <p:nvPr/>
        </p:nvPicPr>
        <p:blipFill rotWithShape="1">
          <a:blip r:embed="rId2"/>
          <a:srcRect b="7743"/>
          <a:stretch/>
        </p:blipFill>
        <p:spPr>
          <a:xfrm>
            <a:off x="694372" y="3301275"/>
            <a:ext cx="9705975" cy="1748708"/>
          </a:xfrm>
          <a:prstGeom prst="rect">
            <a:avLst/>
          </a:prstGeom>
        </p:spPr>
      </p:pic>
      <p:sp>
        <p:nvSpPr>
          <p:cNvPr id="7" name="文本框 6">
            <a:extLst>
              <a:ext uri="{FF2B5EF4-FFF2-40B4-BE49-F238E27FC236}">
                <a16:creationId xmlns:a16="http://schemas.microsoft.com/office/drawing/2014/main" id="{0F087196-9CFE-EBDD-295E-93C5BEE057A9}"/>
              </a:ext>
            </a:extLst>
          </p:cNvPr>
          <p:cNvSpPr txBox="1"/>
          <p:nvPr/>
        </p:nvSpPr>
        <p:spPr>
          <a:xfrm>
            <a:off x="694371" y="1332177"/>
            <a:ext cx="9987483" cy="170687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东方财富整合强化研发力量，重点加强</a:t>
            </a:r>
            <a:r>
              <a:rPr lang="en-US" altLang="zh-CN" dirty="0"/>
              <a:t>AI</a:t>
            </a:r>
            <a:r>
              <a:rPr lang="zh-CN" altLang="en-US" dirty="0"/>
              <a:t>能力建设，积极探索金融垂直大模型的自主研发和在各金融场景的应用。</a:t>
            </a:r>
            <a:r>
              <a:rPr lang="en-US" altLang="zh-CN" dirty="0"/>
              <a:t>2024</a:t>
            </a:r>
            <a:r>
              <a:rPr lang="zh-CN" altLang="en-US" dirty="0"/>
              <a:t>年</a:t>
            </a:r>
            <a:r>
              <a:rPr lang="en-US" altLang="zh-CN" dirty="0"/>
              <a:t>1</a:t>
            </a:r>
            <a:r>
              <a:rPr lang="zh-CN" altLang="en-US" dirty="0"/>
              <a:t>月份，公司自主研发的“妙想”金融大模型正式开启内测，凭借数据特色和算法优势，“妙想”金融大模型聚焦于核心金融场景不断优化金融垂直能力，正有序融入公司的产品生态。</a:t>
            </a:r>
          </a:p>
        </p:txBody>
      </p:sp>
    </p:spTree>
    <p:extLst>
      <p:ext uri="{BB962C8B-B14F-4D97-AF65-F5344CB8AC3E}">
        <p14:creationId xmlns:p14="http://schemas.microsoft.com/office/powerpoint/2010/main" val="19015981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2B2B96-C85B-CF28-C39E-BEA4F81BBC9D}"/>
              </a:ext>
            </a:extLst>
          </p:cNvPr>
          <p:cNvSpPr>
            <a:spLocks noGrp="1"/>
          </p:cNvSpPr>
          <p:nvPr>
            <p:ph type="sldNum" sz="quarter" idx="10"/>
          </p:nvPr>
        </p:nvSpPr>
        <p:spPr/>
        <p:txBody>
          <a:bodyPr/>
          <a:lstStyle/>
          <a:p>
            <a:fld id="{F56ABC50-C693-6145-8FE9-48A83A944B62}" type="slidenum">
              <a:rPr kumimoji="1" lang="zh-CN" altLang="en-US" smtClean="0"/>
              <a:pPr/>
              <a:t>187</a:t>
            </a:fld>
            <a:endParaRPr kumimoji="1" lang="zh-CN" altLang="en-US"/>
          </a:p>
        </p:txBody>
      </p:sp>
      <p:pic>
        <p:nvPicPr>
          <p:cNvPr id="5" name="图片 4">
            <a:extLst>
              <a:ext uri="{FF2B5EF4-FFF2-40B4-BE49-F238E27FC236}">
                <a16:creationId xmlns:a16="http://schemas.microsoft.com/office/drawing/2014/main" id="{7CAE7BEF-D003-B818-64FD-23BE77FF7989}"/>
              </a:ext>
            </a:extLst>
          </p:cNvPr>
          <p:cNvPicPr>
            <a:picLocks noChangeAspect="1"/>
          </p:cNvPicPr>
          <p:nvPr/>
        </p:nvPicPr>
        <p:blipFill>
          <a:blip r:embed="rId2"/>
          <a:stretch>
            <a:fillRect/>
          </a:stretch>
        </p:blipFill>
        <p:spPr>
          <a:xfrm>
            <a:off x="1302067" y="985837"/>
            <a:ext cx="8514236" cy="4988243"/>
          </a:xfrm>
          <a:prstGeom prst="rect">
            <a:avLst/>
          </a:prstGeom>
        </p:spPr>
      </p:pic>
    </p:spTree>
    <p:extLst>
      <p:ext uri="{BB962C8B-B14F-4D97-AF65-F5344CB8AC3E}">
        <p14:creationId xmlns:p14="http://schemas.microsoft.com/office/powerpoint/2010/main" val="22806170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188</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现金流量表</a:t>
            </a:r>
          </a:p>
        </p:txBody>
      </p:sp>
    </p:spTree>
    <p:extLst>
      <p:ext uri="{BB962C8B-B14F-4D97-AF65-F5344CB8AC3E}">
        <p14:creationId xmlns:p14="http://schemas.microsoft.com/office/powerpoint/2010/main" val="17787069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BF71AE7-1DC4-161F-D43C-BED3DD6D40A7}"/>
              </a:ext>
            </a:extLst>
          </p:cNvPr>
          <p:cNvPicPr>
            <a:picLocks noChangeAspect="1"/>
          </p:cNvPicPr>
          <p:nvPr/>
        </p:nvPicPr>
        <p:blipFill>
          <a:blip r:embed="rId2"/>
          <a:stretch>
            <a:fillRect/>
          </a:stretch>
        </p:blipFill>
        <p:spPr>
          <a:xfrm>
            <a:off x="856221" y="1067111"/>
            <a:ext cx="9628482" cy="4673679"/>
          </a:xfrm>
          <a:prstGeom prst="rect">
            <a:avLst/>
          </a:prstGeom>
        </p:spPr>
      </p:pic>
      <p:sp>
        <p:nvSpPr>
          <p:cNvPr id="2" name="灯片编号占位符 1">
            <a:extLst>
              <a:ext uri="{FF2B5EF4-FFF2-40B4-BE49-F238E27FC236}">
                <a16:creationId xmlns:a16="http://schemas.microsoft.com/office/drawing/2014/main" id="{C8347115-123C-2F94-53D4-95D5C5402EBC}"/>
              </a:ext>
            </a:extLst>
          </p:cNvPr>
          <p:cNvSpPr>
            <a:spLocks noGrp="1"/>
          </p:cNvSpPr>
          <p:nvPr>
            <p:ph type="sldNum" sz="quarter" idx="10"/>
          </p:nvPr>
        </p:nvSpPr>
        <p:spPr/>
        <p:txBody>
          <a:bodyPr/>
          <a:lstStyle/>
          <a:p>
            <a:fld id="{F56ABC50-C693-6145-8FE9-48A83A944B62}" type="slidenum">
              <a:rPr kumimoji="1" lang="zh-CN" altLang="en-US" smtClean="0"/>
              <a:pPr/>
              <a:t>189</a:t>
            </a:fld>
            <a:endParaRPr kumimoji="1" lang="zh-CN" altLang="en-US"/>
          </a:p>
        </p:txBody>
      </p:sp>
      <p:sp>
        <p:nvSpPr>
          <p:cNvPr id="6" name="矩形 5">
            <a:extLst>
              <a:ext uri="{FF2B5EF4-FFF2-40B4-BE49-F238E27FC236}">
                <a16:creationId xmlns:a16="http://schemas.microsoft.com/office/drawing/2014/main" id="{A6B2076A-1559-6CC2-A95B-C2B9328C5C8F}"/>
              </a:ext>
            </a:extLst>
          </p:cNvPr>
          <p:cNvSpPr/>
          <p:nvPr/>
        </p:nvSpPr>
        <p:spPr>
          <a:xfrm>
            <a:off x="738835" y="2993246"/>
            <a:ext cx="9817405" cy="410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8AA84949-4F09-FFA7-D527-8AFE766F6BF6}"/>
              </a:ext>
            </a:extLst>
          </p:cNvPr>
          <p:cNvSpPr/>
          <p:nvPr/>
        </p:nvSpPr>
        <p:spPr>
          <a:xfrm>
            <a:off x="660400" y="3971027"/>
            <a:ext cx="9941689" cy="410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362C8E12-8B0F-6886-B85B-2F75D2655036}"/>
              </a:ext>
            </a:extLst>
          </p:cNvPr>
          <p:cNvSpPr/>
          <p:nvPr/>
        </p:nvSpPr>
        <p:spPr>
          <a:xfrm>
            <a:off x="660400" y="5035135"/>
            <a:ext cx="10058400" cy="294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43549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2C004-7167-DCE8-EBE2-4856D9D5B23B}"/>
              </a:ext>
            </a:extLst>
          </p:cNvPr>
          <p:cNvSpPr>
            <a:spLocks noGrp="1"/>
          </p:cNvSpPr>
          <p:nvPr>
            <p:ph type="title"/>
          </p:nvPr>
        </p:nvSpPr>
        <p:spPr/>
        <p:txBody>
          <a:bodyPr/>
          <a:lstStyle/>
          <a:p>
            <a:r>
              <a:rPr kumimoji="1" lang="zh-CN" altLang="en-US" dirty="0"/>
              <a:t>案例</a:t>
            </a:r>
            <a:r>
              <a:rPr kumimoji="1" lang="en-US" altLang="zh-CN" dirty="0"/>
              <a:t>6</a:t>
            </a:r>
            <a:r>
              <a:rPr kumimoji="1" lang="zh-CN" altLang="en-US" dirty="0"/>
              <a:t>：</a:t>
            </a:r>
            <a:r>
              <a:rPr kumimoji="1" lang="en-US" altLang="zh-CN" dirty="0"/>
              <a:t>2023</a:t>
            </a:r>
            <a:r>
              <a:rPr kumimoji="1" lang="zh-CN" altLang="en-US" dirty="0"/>
              <a:t>年证券公司排名</a:t>
            </a:r>
          </a:p>
        </p:txBody>
      </p:sp>
      <p:sp>
        <p:nvSpPr>
          <p:cNvPr id="3" name="灯片编号占位符 2">
            <a:extLst>
              <a:ext uri="{FF2B5EF4-FFF2-40B4-BE49-F238E27FC236}">
                <a16:creationId xmlns:a16="http://schemas.microsoft.com/office/drawing/2014/main" id="{1CD44422-1649-6A99-7498-2A6AEBEEB003}"/>
              </a:ext>
            </a:extLst>
          </p:cNvPr>
          <p:cNvSpPr>
            <a:spLocks noGrp="1"/>
          </p:cNvSpPr>
          <p:nvPr>
            <p:ph type="sldNum" sz="quarter" idx="10"/>
          </p:nvPr>
        </p:nvSpPr>
        <p:spPr/>
        <p:txBody>
          <a:bodyPr/>
          <a:lstStyle/>
          <a:p>
            <a:fld id="{F56ABC50-C693-6145-8FE9-48A83A944B62}" type="slidenum">
              <a:rPr kumimoji="1" lang="zh-CN" altLang="en-US" smtClean="0"/>
              <a:pPr/>
              <a:t>19</a:t>
            </a:fld>
            <a:endParaRPr kumimoji="1" lang="zh-CN" altLang="en-US"/>
          </a:p>
        </p:txBody>
      </p:sp>
      <p:sp>
        <p:nvSpPr>
          <p:cNvPr id="7" name="内容占位符 3">
            <a:extLst>
              <a:ext uri="{FF2B5EF4-FFF2-40B4-BE49-F238E27FC236}">
                <a16:creationId xmlns:a16="http://schemas.microsoft.com/office/drawing/2014/main" id="{F9D9C11F-11FE-C6E3-EAEE-515B182D1D57}"/>
              </a:ext>
            </a:extLst>
          </p:cNvPr>
          <p:cNvSpPr txBox="1">
            <a:spLocks/>
          </p:cNvSpPr>
          <p:nvPr/>
        </p:nvSpPr>
        <p:spPr>
          <a:xfrm>
            <a:off x="939114" y="6488869"/>
            <a:ext cx="10515600" cy="35833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1000"/>
              </a:spcBef>
              <a:buFont typeface="Wingdings" pitchFamily="2" charset="2"/>
              <a:buChar char="Ø"/>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1100" i="1" dirty="0"/>
              <a:t>参考资料：</a:t>
            </a:r>
            <a:r>
              <a:rPr lang="zh-CN" altLang="en-US" sz="1100" dirty="0"/>
              <a:t>https://www.sac.net.cn/hysj/zqgsyjpm/202206/t20220617_168421.html</a:t>
            </a:r>
          </a:p>
        </p:txBody>
      </p:sp>
      <p:sp>
        <p:nvSpPr>
          <p:cNvPr id="5" name="文本框 4">
            <a:extLst>
              <a:ext uri="{FF2B5EF4-FFF2-40B4-BE49-F238E27FC236}">
                <a16:creationId xmlns:a16="http://schemas.microsoft.com/office/drawing/2014/main" id="{CF8F79CF-D890-8CD0-069C-C365AFD3C645}"/>
              </a:ext>
            </a:extLst>
          </p:cNvPr>
          <p:cNvSpPr txBox="1"/>
          <p:nvPr/>
        </p:nvSpPr>
        <p:spPr>
          <a:xfrm>
            <a:off x="855985" y="1463497"/>
            <a:ext cx="10792223" cy="2862322"/>
          </a:xfrm>
          <a:prstGeom prst="rect">
            <a:avLst/>
          </a:prstGeom>
          <a:noFill/>
        </p:spPr>
        <p:txBody>
          <a:bodyPr wrap="square">
            <a:spAutoFit/>
          </a:bodyPr>
          <a:lstStyle/>
          <a:p>
            <a:pPr marL="342900" indent="-342900">
              <a:buFont typeface="Wingdings" panose="05000000000000000000" pitchFamily="2" charset="2"/>
              <a:buChar char="Ø"/>
            </a:pPr>
            <a:r>
              <a:rPr lang="en-US" altLang="zh-CN" sz="2000" b="1" u="none" strike="noStrike" dirty="0">
                <a:solidFill>
                  <a:srgbClr val="007AAA"/>
                </a:solidFill>
                <a:effectLst/>
              </a:rPr>
              <a:t>2023</a:t>
            </a:r>
            <a:r>
              <a:rPr lang="zh-CN" altLang="en-US" sz="2000" b="1" u="none" strike="noStrike" dirty="0">
                <a:solidFill>
                  <a:srgbClr val="007AAA"/>
                </a:solidFill>
                <a:effectLst/>
              </a:rPr>
              <a:t>年，营业收入排名前十的券商依次是中信证券、华泰证券、国泰君安、中国银河、广发证券、中信建投、中金公司、海通证券、申万宏源、招商证券。</a:t>
            </a:r>
            <a:r>
              <a:rPr lang="zh-CN" altLang="en-US" sz="2000" u="none" strike="noStrike" dirty="0">
                <a:effectLst/>
              </a:rPr>
              <a:t>其中，华泰证券</a:t>
            </a:r>
            <a:r>
              <a:rPr lang="en-US" altLang="zh-CN" sz="2000" u="none" strike="noStrike" dirty="0">
                <a:effectLst/>
              </a:rPr>
              <a:t>2023</a:t>
            </a:r>
            <a:r>
              <a:rPr lang="zh-CN" altLang="en-US" sz="2000" u="none" strike="noStrike" dirty="0">
                <a:effectLst/>
              </a:rPr>
              <a:t>年营收增速最高，为增长</a:t>
            </a:r>
            <a:r>
              <a:rPr lang="en-US" altLang="zh-CN" sz="2000" u="none" strike="noStrike" dirty="0">
                <a:effectLst/>
              </a:rPr>
              <a:t>14.19%</a:t>
            </a:r>
            <a:r>
              <a:rPr lang="zh-CN" altLang="en-US" sz="2000" u="none" strike="noStrike" dirty="0">
                <a:effectLst/>
              </a:rPr>
              <a:t>；中信建投营收下滑幅度最大，为下降</a:t>
            </a:r>
            <a:r>
              <a:rPr lang="en-US" altLang="zh-CN" sz="2000" u="none" strike="noStrike" dirty="0">
                <a:effectLst/>
              </a:rPr>
              <a:t>15.68%</a:t>
            </a:r>
            <a:r>
              <a:rPr lang="zh-CN" altLang="en-US" sz="2000" u="none" strike="noStrike" dirty="0">
                <a:effectLst/>
              </a:rPr>
              <a:t>。这</a:t>
            </a:r>
            <a:r>
              <a:rPr lang="en-US" altLang="zh-CN" sz="2000" u="none" strike="noStrike" dirty="0">
                <a:effectLst/>
              </a:rPr>
              <a:t>10</a:t>
            </a:r>
            <a:r>
              <a:rPr lang="zh-CN" altLang="en-US" sz="2000" u="none" strike="noStrike" dirty="0">
                <a:effectLst/>
              </a:rPr>
              <a:t>家头部券商</a:t>
            </a:r>
            <a:r>
              <a:rPr lang="en-US" altLang="zh-CN" sz="2000" u="none" strike="noStrike" dirty="0">
                <a:effectLst/>
              </a:rPr>
              <a:t>2023</a:t>
            </a:r>
            <a:r>
              <a:rPr lang="zh-CN" altLang="en-US" sz="2000" u="none" strike="noStrike" dirty="0">
                <a:effectLst/>
              </a:rPr>
              <a:t>年合计实现营业收入</a:t>
            </a:r>
            <a:r>
              <a:rPr lang="en-US" altLang="zh-CN" sz="2000" u="none" strike="noStrike" dirty="0">
                <a:effectLst/>
              </a:rPr>
              <a:t>3002.39</a:t>
            </a:r>
            <a:r>
              <a:rPr lang="zh-CN" altLang="en-US" sz="2000" u="none" strike="noStrike" dirty="0">
                <a:effectLst/>
              </a:rPr>
              <a:t>亿元。以此计算，头部</a:t>
            </a:r>
            <a:r>
              <a:rPr lang="en-US" altLang="zh-CN" sz="2000" u="none" strike="noStrike" dirty="0">
                <a:effectLst/>
              </a:rPr>
              <a:t>10</a:t>
            </a:r>
            <a:r>
              <a:rPr lang="zh-CN" altLang="en-US" sz="2000" u="none" strike="noStrike" dirty="0">
                <a:effectLst/>
              </a:rPr>
              <a:t>家券商合计营收占比高达</a:t>
            </a:r>
            <a:r>
              <a:rPr lang="en-US" altLang="zh-CN" sz="2000" u="none" strike="noStrike" dirty="0">
                <a:effectLst/>
              </a:rPr>
              <a:t>73.97%</a:t>
            </a:r>
            <a:r>
              <a:rPr lang="zh-CN" altLang="en-US" sz="2000" u="none" strike="noStrike" dirty="0">
                <a:effectLst/>
              </a:rPr>
              <a:t>。</a:t>
            </a:r>
            <a:br>
              <a:rPr lang="zh-CN" altLang="en-US" sz="2000" u="none" strike="noStrike" dirty="0">
                <a:effectLst/>
              </a:rPr>
            </a:br>
            <a:endParaRPr lang="en-US" altLang="zh-CN" sz="2000" u="none" strike="noStrike" dirty="0">
              <a:effectLst/>
            </a:endParaRPr>
          </a:p>
          <a:p>
            <a:pPr marL="342900" indent="-342900">
              <a:buFont typeface="Wingdings" panose="05000000000000000000" pitchFamily="2" charset="2"/>
              <a:buChar char="Ø"/>
            </a:pPr>
            <a:r>
              <a:rPr lang="zh-CN" altLang="en-US" sz="2000" u="none" strike="noStrike" dirty="0">
                <a:effectLst/>
              </a:rPr>
              <a:t>净利润方面，目前有</a:t>
            </a:r>
            <a:r>
              <a:rPr lang="en-US" altLang="zh-CN" sz="2000" u="none" strike="noStrike" dirty="0">
                <a:effectLst/>
              </a:rPr>
              <a:t>16</a:t>
            </a:r>
            <a:r>
              <a:rPr lang="zh-CN" altLang="en-US" sz="2000" u="none" strike="noStrike" dirty="0">
                <a:effectLst/>
              </a:rPr>
              <a:t>家券商</a:t>
            </a:r>
            <a:r>
              <a:rPr lang="en-US" altLang="zh-CN" sz="2000" u="none" strike="noStrike" dirty="0">
                <a:effectLst/>
              </a:rPr>
              <a:t>2023</a:t>
            </a:r>
            <a:r>
              <a:rPr lang="zh-CN" altLang="en-US" sz="2000" u="none" strike="noStrike" dirty="0">
                <a:effectLst/>
              </a:rPr>
              <a:t>年归母净利润实现增长。增速最大的</a:t>
            </a:r>
            <a:r>
              <a:rPr lang="en-US" altLang="zh-CN" sz="2000" u="none" strike="noStrike" dirty="0">
                <a:effectLst/>
              </a:rPr>
              <a:t>4</a:t>
            </a:r>
            <a:r>
              <a:rPr lang="zh-CN" altLang="en-US" sz="2000" u="none" strike="noStrike" dirty="0">
                <a:effectLst/>
              </a:rPr>
              <a:t>家券商分别是红塔证券、中泰证券、中原证券、西南证券，增速分别为</a:t>
            </a:r>
            <a:r>
              <a:rPr lang="en-US" altLang="zh-CN" sz="2000" u="none" strike="noStrike" dirty="0">
                <a:effectLst/>
              </a:rPr>
              <a:t>710.57%</a:t>
            </a:r>
            <a:r>
              <a:rPr lang="zh-CN" altLang="en-US" sz="2000" u="none" strike="noStrike" dirty="0">
                <a:effectLst/>
              </a:rPr>
              <a:t>、</a:t>
            </a:r>
            <a:r>
              <a:rPr lang="en-US" altLang="zh-CN" sz="2000" u="none" strike="noStrike" dirty="0">
                <a:effectLst/>
              </a:rPr>
              <a:t>204.94%</a:t>
            </a:r>
            <a:r>
              <a:rPr lang="zh-CN" altLang="en-US" sz="2000" u="none" strike="noStrike" dirty="0">
                <a:effectLst/>
              </a:rPr>
              <a:t>、</a:t>
            </a:r>
            <a:r>
              <a:rPr lang="en-US" altLang="zh-CN" sz="2000" u="none" strike="noStrike" dirty="0">
                <a:effectLst/>
              </a:rPr>
              <a:t>98.54%</a:t>
            </a:r>
            <a:r>
              <a:rPr lang="zh-CN" altLang="en-US" sz="2000" u="none" strike="noStrike" dirty="0">
                <a:effectLst/>
              </a:rPr>
              <a:t>、</a:t>
            </a:r>
            <a:r>
              <a:rPr lang="en-US" altLang="zh-CN" sz="2000" u="none" strike="noStrike" dirty="0">
                <a:effectLst/>
              </a:rPr>
              <a:t>94.63%</a:t>
            </a:r>
            <a:r>
              <a:rPr lang="zh-CN" altLang="en-US" sz="2000" u="none" strike="noStrike" dirty="0">
                <a:effectLst/>
              </a:rPr>
              <a:t>。头部</a:t>
            </a:r>
            <a:r>
              <a:rPr lang="en-US" altLang="zh-CN" sz="2000" u="none" strike="noStrike" dirty="0">
                <a:effectLst/>
              </a:rPr>
              <a:t>10</a:t>
            </a:r>
            <a:r>
              <a:rPr lang="zh-CN" altLang="en-US" sz="2000" u="none" strike="noStrike" dirty="0">
                <a:effectLst/>
              </a:rPr>
              <a:t>家券商中，中信证券归母净利润小幅下滑</a:t>
            </a:r>
            <a:r>
              <a:rPr lang="en-US" altLang="zh-CN" sz="2000" u="none" strike="noStrike" dirty="0">
                <a:effectLst/>
              </a:rPr>
              <a:t>7.49%</a:t>
            </a:r>
            <a:r>
              <a:rPr lang="zh-CN" altLang="en-US" sz="2000" u="none" strike="noStrike" dirty="0">
                <a:effectLst/>
              </a:rPr>
              <a:t>，国泰君安下滑</a:t>
            </a:r>
            <a:r>
              <a:rPr lang="en-US" altLang="zh-CN" sz="2000" u="none" strike="noStrike" dirty="0">
                <a:effectLst/>
              </a:rPr>
              <a:t>18.55%</a:t>
            </a:r>
            <a:r>
              <a:rPr lang="zh-CN" altLang="en-US" sz="2000" u="none" strike="noStrike" dirty="0">
                <a:effectLst/>
              </a:rPr>
              <a:t>，中信建投下滑</a:t>
            </a:r>
            <a:r>
              <a:rPr lang="en-US" altLang="zh-CN" sz="2000" u="none" strike="noStrike" dirty="0">
                <a:effectLst/>
              </a:rPr>
              <a:t>6.45%</a:t>
            </a:r>
            <a:r>
              <a:rPr lang="zh-CN" altLang="en-US" sz="2000" u="none" strike="noStrike" dirty="0">
                <a:effectLst/>
              </a:rPr>
              <a:t>。</a:t>
            </a:r>
            <a:endParaRPr lang="zh-CN" altLang="en-US" sz="2000" dirty="0"/>
          </a:p>
        </p:txBody>
      </p:sp>
    </p:spTree>
    <p:extLst>
      <p:ext uri="{BB962C8B-B14F-4D97-AF65-F5344CB8AC3E}">
        <p14:creationId xmlns:p14="http://schemas.microsoft.com/office/powerpoint/2010/main" val="218620293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190</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权益分派</a:t>
            </a:r>
          </a:p>
        </p:txBody>
      </p:sp>
    </p:spTree>
    <p:extLst>
      <p:ext uri="{BB962C8B-B14F-4D97-AF65-F5344CB8AC3E}">
        <p14:creationId xmlns:p14="http://schemas.microsoft.com/office/powerpoint/2010/main" val="41526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C1904F-196B-844C-A388-FC109D60F7E8}"/>
              </a:ext>
            </a:extLst>
          </p:cNvPr>
          <p:cNvSpPr>
            <a:spLocks noGrp="1"/>
          </p:cNvSpPr>
          <p:nvPr>
            <p:ph type="sldNum" sz="quarter" idx="10"/>
          </p:nvPr>
        </p:nvSpPr>
        <p:spPr/>
        <p:txBody>
          <a:bodyPr/>
          <a:lstStyle/>
          <a:p>
            <a:fld id="{F56ABC50-C693-6145-8FE9-48A83A944B62}" type="slidenum">
              <a:rPr kumimoji="1" lang="zh-CN" altLang="en-US" smtClean="0"/>
              <a:pPr/>
              <a:t>191</a:t>
            </a:fld>
            <a:endParaRPr kumimoji="1" lang="zh-CN" altLang="en-US"/>
          </a:p>
        </p:txBody>
      </p:sp>
      <p:pic>
        <p:nvPicPr>
          <p:cNvPr id="7" name="图片 6">
            <a:extLst>
              <a:ext uri="{FF2B5EF4-FFF2-40B4-BE49-F238E27FC236}">
                <a16:creationId xmlns:a16="http://schemas.microsoft.com/office/drawing/2014/main" id="{733B5036-23D6-4DCD-813B-2899A3DB8CF8}"/>
              </a:ext>
            </a:extLst>
          </p:cNvPr>
          <p:cNvPicPr>
            <a:picLocks noChangeAspect="1"/>
          </p:cNvPicPr>
          <p:nvPr/>
        </p:nvPicPr>
        <p:blipFill>
          <a:blip r:embed="rId2"/>
          <a:stretch>
            <a:fillRect/>
          </a:stretch>
        </p:blipFill>
        <p:spPr>
          <a:xfrm>
            <a:off x="2978150" y="306457"/>
            <a:ext cx="5124450" cy="6270290"/>
          </a:xfrm>
          <a:prstGeom prst="rect">
            <a:avLst/>
          </a:prstGeom>
        </p:spPr>
      </p:pic>
    </p:spTree>
    <p:extLst>
      <p:ext uri="{BB962C8B-B14F-4D97-AF65-F5344CB8AC3E}">
        <p14:creationId xmlns:p14="http://schemas.microsoft.com/office/powerpoint/2010/main" val="20375672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4A19890-CFF0-107B-5251-31F01DCB41E6}"/>
              </a:ext>
            </a:extLst>
          </p:cNvPr>
          <p:cNvSpPr>
            <a:spLocks noGrp="1"/>
          </p:cNvSpPr>
          <p:nvPr>
            <p:ph type="sldNum" sz="quarter" idx="10"/>
          </p:nvPr>
        </p:nvSpPr>
        <p:spPr/>
        <p:txBody>
          <a:bodyPr/>
          <a:lstStyle/>
          <a:p>
            <a:fld id="{F56ABC50-C693-6145-8FE9-48A83A944B62}" type="slidenum">
              <a:rPr kumimoji="1" lang="zh-CN" altLang="en-US" smtClean="0"/>
              <a:pPr/>
              <a:t>192</a:t>
            </a:fld>
            <a:endParaRPr kumimoji="1" lang="zh-CN" altLang="en-US"/>
          </a:p>
        </p:txBody>
      </p:sp>
      <p:sp>
        <p:nvSpPr>
          <p:cNvPr id="9" name="内容占位符 8">
            <a:extLst>
              <a:ext uri="{FF2B5EF4-FFF2-40B4-BE49-F238E27FC236}">
                <a16:creationId xmlns:a16="http://schemas.microsoft.com/office/drawing/2014/main" id="{4AE85755-7A23-5E43-E4FF-E542B78D4590}"/>
              </a:ext>
            </a:extLst>
          </p:cNvPr>
          <p:cNvSpPr>
            <a:spLocks noGrp="1"/>
          </p:cNvSpPr>
          <p:nvPr>
            <p:ph sz="quarter" idx="11"/>
          </p:nvPr>
        </p:nvSpPr>
        <p:spPr/>
        <p:txBody>
          <a:bodyPr/>
          <a:lstStyle/>
          <a:p>
            <a:endParaRPr lang="zh-CN" altLang="en-US"/>
          </a:p>
        </p:txBody>
      </p:sp>
      <p:pic>
        <p:nvPicPr>
          <p:cNvPr id="11" name="图片 10">
            <a:extLst>
              <a:ext uri="{FF2B5EF4-FFF2-40B4-BE49-F238E27FC236}">
                <a16:creationId xmlns:a16="http://schemas.microsoft.com/office/drawing/2014/main" id="{FB764A52-C6E9-B55F-DF50-27DA14390BE8}"/>
              </a:ext>
            </a:extLst>
          </p:cNvPr>
          <p:cNvPicPr>
            <a:picLocks noChangeAspect="1"/>
          </p:cNvPicPr>
          <p:nvPr/>
        </p:nvPicPr>
        <p:blipFill>
          <a:blip r:embed="rId2"/>
          <a:stretch>
            <a:fillRect/>
          </a:stretch>
        </p:blipFill>
        <p:spPr>
          <a:xfrm>
            <a:off x="939114" y="1079817"/>
            <a:ext cx="7953375" cy="1914525"/>
          </a:xfrm>
          <a:prstGeom prst="rect">
            <a:avLst/>
          </a:prstGeom>
        </p:spPr>
      </p:pic>
      <p:pic>
        <p:nvPicPr>
          <p:cNvPr id="13" name="图片 12">
            <a:extLst>
              <a:ext uri="{FF2B5EF4-FFF2-40B4-BE49-F238E27FC236}">
                <a16:creationId xmlns:a16="http://schemas.microsoft.com/office/drawing/2014/main" id="{DF4DCCB4-622C-3980-FFF5-0232988929BA}"/>
              </a:ext>
            </a:extLst>
          </p:cNvPr>
          <p:cNvPicPr>
            <a:picLocks noChangeAspect="1"/>
          </p:cNvPicPr>
          <p:nvPr/>
        </p:nvPicPr>
        <p:blipFill>
          <a:blip r:embed="rId3"/>
          <a:stretch>
            <a:fillRect/>
          </a:stretch>
        </p:blipFill>
        <p:spPr>
          <a:xfrm>
            <a:off x="1062939" y="2994342"/>
            <a:ext cx="7829550" cy="2286000"/>
          </a:xfrm>
          <a:prstGeom prst="rect">
            <a:avLst/>
          </a:prstGeom>
        </p:spPr>
      </p:pic>
    </p:spTree>
    <p:extLst>
      <p:ext uri="{BB962C8B-B14F-4D97-AF65-F5344CB8AC3E}">
        <p14:creationId xmlns:p14="http://schemas.microsoft.com/office/powerpoint/2010/main" val="8261056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271073C-E6C7-2A6E-3C8A-3691272CDD71}"/>
              </a:ext>
            </a:extLst>
          </p:cNvPr>
          <p:cNvSpPr>
            <a:spLocks noGrp="1"/>
          </p:cNvSpPr>
          <p:nvPr>
            <p:ph type="sldNum" sz="quarter" idx="10"/>
          </p:nvPr>
        </p:nvSpPr>
        <p:spPr/>
        <p:txBody>
          <a:bodyPr/>
          <a:lstStyle/>
          <a:p>
            <a:fld id="{F56ABC50-C693-6145-8FE9-48A83A944B62}" type="slidenum">
              <a:rPr kumimoji="1" lang="zh-CN" altLang="en-US" smtClean="0"/>
              <a:pPr/>
              <a:t>193</a:t>
            </a:fld>
            <a:endParaRPr kumimoji="1" lang="zh-CN" altLang="en-US"/>
          </a:p>
        </p:txBody>
      </p:sp>
      <p:pic>
        <p:nvPicPr>
          <p:cNvPr id="3" name="图片 2">
            <a:extLst>
              <a:ext uri="{FF2B5EF4-FFF2-40B4-BE49-F238E27FC236}">
                <a16:creationId xmlns:a16="http://schemas.microsoft.com/office/drawing/2014/main" id="{F9F05E09-83D4-41F3-9C79-718704E9DEB0}"/>
              </a:ext>
            </a:extLst>
          </p:cNvPr>
          <p:cNvPicPr>
            <a:picLocks noChangeAspect="1"/>
          </p:cNvPicPr>
          <p:nvPr/>
        </p:nvPicPr>
        <p:blipFill>
          <a:blip r:embed="rId2"/>
          <a:stretch>
            <a:fillRect/>
          </a:stretch>
        </p:blipFill>
        <p:spPr>
          <a:xfrm>
            <a:off x="1217259" y="750612"/>
            <a:ext cx="9415448" cy="2245555"/>
          </a:xfrm>
          <a:prstGeom prst="rect">
            <a:avLst/>
          </a:prstGeom>
        </p:spPr>
      </p:pic>
      <p:pic>
        <p:nvPicPr>
          <p:cNvPr id="6" name="图片 5">
            <a:extLst>
              <a:ext uri="{FF2B5EF4-FFF2-40B4-BE49-F238E27FC236}">
                <a16:creationId xmlns:a16="http://schemas.microsoft.com/office/drawing/2014/main" id="{7AF65FC6-F05F-4758-AADE-6C3B950D8CD2}"/>
              </a:ext>
            </a:extLst>
          </p:cNvPr>
          <p:cNvPicPr>
            <a:picLocks noChangeAspect="1"/>
          </p:cNvPicPr>
          <p:nvPr/>
        </p:nvPicPr>
        <p:blipFill>
          <a:blip r:embed="rId3"/>
          <a:stretch>
            <a:fillRect/>
          </a:stretch>
        </p:blipFill>
        <p:spPr>
          <a:xfrm>
            <a:off x="1124463" y="3320538"/>
            <a:ext cx="9508244" cy="1882153"/>
          </a:xfrm>
          <a:prstGeom prst="rect">
            <a:avLst/>
          </a:prstGeom>
        </p:spPr>
      </p:pic>
    </p:spTree>
    <p:extLst>
      <p:ext uri="{BB962C8B-B14F-4D97-AF65-F5344CB8AC3E}">
        <p14:creationId xmlns:p14="http://schemas.microsoft.com/office/powerpoint/2010/main" val="11209304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E4353-AD9D-3459-361A-8D861DE6B3D4}"/>
              </a:ext>
            </a:extLst>
          </p:cNvPr>
          <p:cNvSpPr>
            <a:spLocks noGrp="1"/>
          </p:cNvSpPr>
          <p:nvPr>
            <p:ph type="title"/>
          </p:nvPr>
        </p:nvSpPr>
        <p:spPr/>
        <p:txBody>
          <a:bodyPr>
            <a:normAutofit fontScale="90000"/>
          </a:bodyPr>
          <a:lstStyle/>
          <a:p>
            <a:r>
              <a:rPr kumimoji="1" lang="zh-CN" altLang="en-US" dirty="0"/>
              <a:t>补充：可转债在债务与权益间的划分</a:t>
            </a:r>
          </a:p>
        </p:txBody>
      </p:sp>
      <p:sp>
        <p:nvSpPr>
          <p:cNvPr id="3" name="灯片编号占位符 2">
            <a:extLst>
              <a:ext uri="{FF2B5EF4-FFF2-40B4-BE49-F238E27FC236}">
                <a16:creationId xmlns:a16="http://schemas.microsoft.com/office/drawing/2014/main" id="{B1BC1DAF-F682-E4CA-DAF3-F6122739099E}"/>
              </a:ext>
            </a:extLst>
          </p:cNvPr>
          <p:cNvSpPr>
            <a:spLocks noGrp="1"/>
          </p:cNvSpPr>
          <p:nvPr>
            <p:ph type="sldNum" sz="quarter" idx="10"/>
          </p:nvPr>
        </p:nvSpPr>
        <p:spPr/>
        <p:txBody>
          <a:bodyPr/>
          <a:lstStyle/>
          <a:p>
            <a:fld id="{F56ABC50-C693-6145-8FE9-48A83A944B62}" type="slidenum">
              <a:rPr kumimoji="1" lang="zh-CN" altLang="en-US" smtClean="0"/>
              <a:pPr/>
              <a:t>194</a:t>
            </a:fld>
            <a:endParaRPr kumimoji="1" lang="zh-CN" altLang="en-US"/>
          </a:p>
        </p:txBody>
      </p:sp>
      <p:sp>
        <p:nvSpPr>
          <p:cNvPr id="4" name="内容占位符 3">
            <a:extLst>
              <a:ext uri="{FF2B5EF4-FFF2-40B4-BE49-F238E27FC236}">
                <a16:creationId xmlns:a16="http://schemas.microsoft.com/office/drawing/2014/main" id="{B3C5158A-A392-43A4-2E75-3711F61FAA31}"/>
              </a:ext>
            </a:extLst>
          </p:cNvPr>
          <p:cNvSpPr>
            <a:spLocks noGrp="1"/>
          </p:cNvSpPr>
          <p:nvPr>
            <p:ph sz="quarter" idx="11"/>
          </p:nvPr>
        </p:nvSpPr>
        <p:spPr/>
        <p:txBody>
          <a:bodyPr>
            <a:normAutofit/>
          </a:bodyPr>
          <a:lstStyle/>
          <a:p>
            <a:r>
              <a:rPr kumimoji="1" lang="en-US" altLang="zh-CN" dirty="0"/>
              <a:t>20×8</a:t>
            </a:r>
            <a:r>
              <a:rPr kumimoji="1" lang="zh-CN" altLang="en-US" dirty="0"/>
              <a:t>年</a:t>
            </a:r>
            <a:r>
              <a:rPr kumimoji="1" lang="en-US" altLang="zh-CN" dirty="0"/>
              <a:t>7</a:t>
            </a:r>
            <a:r>
              <a:rPr kumimoji="1" lang="zh-CN" altLang="en-US" dirty="0"/>
              <a:t>月</a:t>
            </a:r>
            <a:r>
              <a:rPr kumimoji="1" lang="en-US" altLang="zh-CN" dirty="0"/>
              <a:t>1</a:t>
            </a:r>
            <a:r>
              <a:rPr kumimoji="1" lang="zh-CN" altLang="en-US" dirty="0"/>
              <a:t>日，甲公司按面值发行</a:t>
            </a:r>
            <a:r>
              <a:rPr kumimoji="1" lang="en-US" altLang="zh-CN" dirty="0"/>
              <a:t>5</a:t>
            </a:r>
            <a:r>
              <a:rPr kumimoji="1" lang="zh-CN" altLang="en-US" dirty="0"/>
              <a:t>年期可转换公司债券</a:t>
            </a:r>
            <a:r>
              <a:rPr kumimoji="1" lang="en-US" altLang="zh-CN" dirty="0"/>
              <a:t>100</a:t>
            </a:r>
            <a:r>
              <a:rPr kumimoji="1" lang="zh-CN" altLang="en-US" dirty="0"/>
              <a:t>万份，每份面值</a:t>
            </a:r>
            <a:r>
              <a:rPr kumimoji="1" lang="en-US" altLang="zh-CN" dirty="0"/>
              <a:t>100</a:t>
            </a:r>
            <a:r>
              <a:rPr kumimoji="1" lang="zh-CN" altLang="en-US" dirty="0"/>
              <a:t>元，票面年利率</a:t>
            </a:r>
            <a:r>
              <a:rPr kumimoji="1" lang="en-US" altLang="zh-CN" dirty="0"/>
              <a:t>5%</a:t>
            </a:r>
            <a:r>
              <a:rPr kumimoji="1" lang="zh-CN" altLang="en-US" dirty="0"/>
              <a:t>，利息于每年</a:t>
            </a:r>
            <a:r>
              <a:rPr kumimoji="1" lang="en-US" altLang="zh-CN" dirty="0"/>
              <a:t>6</a:t>
            </a:r>
            <a:r>
              <a:rPr kumimoji="1" lang="zh-CN" altLang="en-US" dirty="0"/>
              <a:t>月</a:t>
            </a:r>
            <a:r>
              <a:rPr kumimoji="1" lang="en-US" altLang="zh-CN" dirty="0"/>
              <a:t>30</a:t>
            </a:r>
            <a:r>
              <a:rPr kumimoji="1" lang="zh-CN" altLang="en-US" dirty="0"/>
              <a:t>日支付（第一次支付在</a:t>
            </a:r>
            <a:r>
              <a:rPr kumimoji="1" lang="en-US" altLang="zh-CN" dirty="0"/>
              <a:t>20×9</a:t>
            </a:r>
            <a:r>
              <a:rPr kumimoji="1" lang="zh-CN" altLang="en-US" dirty="0"/>
              <a:t>年</a:t>
            </a:r>
            <a:r>
              <a:rPr kumimoji="1" lang="en-US" altLang="zh-CN" dirty="0"/>
              <a:t>6</a:t>
            </a:r>
            <a:r>
              <a:rPr kumimoji="1" lang="zh-CN" altLang="en-US" dirty="0"/>
              <a:t>月</a:t>
            </a:r>
            <a:r>
              <a:rPr kumimoji="1" lang="en-US" altLang="zh-CN" dirty="0"/>
              <a:t>30</a:t>
            </a:r>
            <a:r>
              <a:rPr kumimoji="1" lang="zh-CN" altLang="en-US" dirty="0"/>
              <a:t>日）。每份债券的面值换</a:t>
            </a:r>
            <a:r>
              <a:rPr kumimoji="1" lang="en-US" altLang="zh-CN" dirty="0"/>
              <a:t>5</a:t>
            </a:r>
            <a:r>
              <a:rPr kumimoji="1" lang="zh-CN" altLang="en-US" dirty="0"/>
              <a:t>股股票的比例将债权转换为甲公司普通股股票。已知不附转股权的市场利率</a:t>
            </a:r>
            <a:r>
              <a:rPr kumimoji="1" lang="en-US" altLang="zh-CN" dirty="0"/>
              <a:t>8%</a:t>
            </a:r>
            <a:r>
              <a:rPr kumimoji="1" lang="zh-CN" altLang="en-US" dirty="0"/>
              <a:t>。</a:t>
            </a:r>
          </a:p>
          <a:p>
            <a:r>
              <a:rPr kumimoji="1" lang="zh-CN" altLang="en-US" dirty="0"/>
              <a:t>其他资料：</a:t>
            </a:r>
            <a:r>
              <a:rPr kumimoji="1" lang="en-US" altLang="zh-CN" dirty="0"/>
              <a:t>(</a:t>
            </a:r>
            <a:r>
              <a:rPr kumimoji="1" lang="de-DE" altLang="zh-CN" dirty="0"/>
              <a:t>P/A,5%,5)=4.3295; (P/A,8%,5)=3.9927;</a:t>
            </a:r>
            <a:r>
              <a:rPr kumimoji="1" lang="zh-CN" altLang="en-US" dirty="0"/>
              <a:t> </a:t>
            </a:r>
            <a:r>
              <a:rPr kumimoji="1" lang="de-DE" altLang="zh-CN" dirty="0"/>
              <a:t>(P/F,5%,5)=0.7835;</a:t>
            </a:r>
            <a:r>
              <a:rPr kumimoji="1" lang="zh-CN" altLang="en-US" dirty="0"/>
              <a:t> </a:t>
            </a:r>
            <a:r>
              <a:rPr kumimoji="1" lang="de-DE" altLang="zh-CN" dirty="0"/>
              <a:t>(P/F,8%,5)=0.6806</a:t>
            </a:r>
          </a:p>
          <a:p>
            <a:r>
              <a:rPr kumimoji="1" lang="zh-CN" altLang="en-US" dirty="0"/>
              <a:t>要求：根据资料说明甲公司对可转换公司债券进行的会计处理；编制甲公司</a:t>
            </a:r>
            <a:r>
              <a:rPr kumimoji="1" lang="en-US" altLang="zh-CN" dirty="0"/>
              <a:t>20×8</a:t>
            </a:r>
            <a:r>
              <a:rPr kumimoji="1" lang="zh-CN" altLang="en-US" dirty="0"/>
              <a:t>年与可转换公司债券发行日相关的会计分录；计算</a:t>
            </a:r>
            <a:r>
              <a:rPr kumimoji="1" lang="en-US" altLang="zh-CN" dirty="0"/>
              <a:t>20×8</a:t>
            </a:r>
            <a:r>
              <a:rPr kumimoji="1" lang="zh-CN" altLang="en-US" dirty="0"/>
              <a:t>年</a:t>
            </a:r>
            <a:r>
              <a:rPr kumimoji="1" lang="en-US" altLang="zh-CN" dirty="0"/>
              <a:t>12</a:t>
            </a:r>
            <a:r>
              <a:rPr kumimoji="1" lang="zh-CN" altLang="en-US" dirty="0"/>
              <a:t>月</a:t>
            </a:r>
            <a:r>
              <a:rPr kumimoji="1" lang="en-US" altLang="zh-CN" dirty="0"/>
              <a:t>31</a:t>
            </a:r>
            <a:r>
              <a:rPr kumimoji="1" lang="zh-CN" altLang="en-US" dirty="0"/>
              <a:t>日与可转换公司债券相关负债的账面价值。</a:t>
            </a:r>
          </a:p>
        </p:txBody>
      </p:sp>
    </p:spTree>
    <p:extLst>
      <p:ext uri="{BB962C8B-B14F-4D97-AF65-F5344CB8AC3E}">
        <p14:creationId xmlns:p14="http://schemas.microsoft.com/office/powerpoint/2010/main" val="164105817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7004D-2B42-BC0C-3460-5F9EAA1EC874}"/>
              </a:ext>
            </a:extLst>
          </p:cNvPr>
          <p:cNvSpPr>
            <a:spLocks noGrp="1"/>
          </p:cNvSpPr>
          <p:nvPr>
            <p:ph type="title"/>
          </p:nvPr>
        </p:nvSpPr>
        <p:spPr/>
        <p:txBody>
          <a:bodyPr>
            <a:normAutofit fontScale="90000"/>
          </a:bodyPr>
          <a:lstStyle/>
          <a:p>
            <a:r>
              <a:rPr kumimoji="1" lang="zh-CN" altLang="en-US" dirty="0"/>
              <a:t>补充：可转债在债务与权益间的划分</a:t>
            </a:r>
          </a:p>
        </p:txBody>
      </p:sp>
      <p:sp>
        <p:nvSpPr>
          <p:cNvPr id="3" name="灯片编号占位符 2">
            <a:extLst>
              <a:ext uri="{FF2B5EF4-FFF2-40B4-BE49-F238E27FC236}">
                <a16:creationId xmlns:a16="http://schemas.microsoft.com/office/drawing/2014/main" id="{2A58F968-8054-8B1D-A645-04F4989F06B4}"/>
              </a:ext>
            </a:extLst>
          </p:cNvPr>
          <p:cNvSpPr>
            <a:spLocks noGrp="1"/>
          </p:cNvSpPr>
          <p:nvPr>
            <p:ph type="sldNum" sz="quarter" idx="10"/>
          </p:nvPr>
        </p:nvSpPr>
        <p:spPr/>
        <p:txBody>
          <a:bodyPr/>
          <a:lstStyle/>
          <a:p>
            <a:fld id="{F56ABC50-C693-6145-8FE9-48A83A944B62}" type="slidenum">
              <a:rPr kumimoji="1" lang="zh-CN" altLang="en-US" smtClean="0"/>
              <a:pPr/>
              <a:t>195</a:t>
            </a:fld>
            <a:endParaRPr kumimoji="1" lang="zh-CN" altLang="en-US"/>
          </a:p>
        </p:txBody>
      </p:sp>
      <p:sp>
        <p:nvSpPr>
          <p:cNvPr id="4" name="内容占位符 3">
            <a:extLst>
              <a:ext uri="{FF2B5EF4-FFF2-40B4-BE49-F238E27FC236}">
                <a16:creationId xmlns:a16="http://schemas.microsoft.com/office/drawing/2014/main" id="{2F2AFD5F-995E-3925-BC0B-4C344E703B26}"/>
              </a:ext>
            </a:extLst>
          </p:cNvPr>
          <p:cNvSpPr>
            <a:spLocks noGrp="1"/>
          </p:cNvSpPr>
          <p:nvPr>
            <p:ph sz="quarter" idx="11"/>
          </p:nvPr>
        </p:nvSpPr>
        <p:spPr/>
        <p:txBody>
          <a:bodyPr>
            <a:normAutofit/>
          </a:bodyPr>
          <a:lstStyle/>
          <a:p>
            <a:r>
              <a:rPr kumimoji="1" lang="zh-CN" altLang="en-US" dirty="0"/>
              <a:t>甲公司发行可转换公司债券，应当在初始确认时将其负债成份和权益成份进行分摊，将负债成份按照其公允价值认为应付债券，将权益成份按照其公允价值确认为其他权益工具。</a:t>
            </a:r>
          </a:p>
          <a:p>
            <a:r>
              <a:rPr kumimoji="1" lang="en-US" altLang="zh-CN" dirty="0"/>
              <a:t>20×8</a:t>
            </a:r>
            <a:r>
              <a:rPr kumimoji="1" lang="zh-CN" altLang="en-US" dirty="0"/>
              <a:t>年</a:t>
            </a:r>
            <a:r>
              <a:rPr kumimoji="1" lang="en-US" altLang="zh-CN" dirty="0"/>
              <a:t>7</a:t>
            </a:r>
            <a:r>
              <a:rPr kumimoji="1" lang="zh-CN" altLang="en-US" dirty="0"/>
              <a:t>月</a:t>
            </a:r>
            <a:r>
              <a:rPr kumimoji="1" lang="en-US" altLang="zh-CN" dirty="0"/>
              <a:t>1</a:t>
            </a:r>
            <a:r>
              <a:rPr kumimoji="1" lang="zh-CN" altLang="en-US" dirty="0"/>
              <a:t>日，该可转换公司债券的负债成份的公允价值</a:t>
            </a:r>
            <a:r>
              <a:rPr kumimoji="1" lang="en-US" altLang="zh-CN" dirty="0"/>
              <a:t>=100×100×5%×(</a:t>
            </a:r>
            <a:r>
              <a:rPr kumimoji="1" lang="de-DE" altLang="zh-CN" dirty="0"/>
              <a:t>P/A.8%,5)+100×100×(P/F.8%,5)=10,000×5%×3.9927+10,000×0.6806=8,802.35(</a:t>
            </a:r>
            <a:r>
              <a:rPr kumimoji="1" lang="zh-CN" altLang="en-US" dirty="0"/>
              <a:t>万元</a:t>
            </a:r>
            <a:r>
              <a:rPr kumimoji="1" lang="en-US" altLang="zh-CN" dirty="0"/>
              <a:t>)</a:t>
            </a:r>
            <a:r>
              <a:rPr kumimoji="1" lang="zh-CN" altLang="en-US" dirty="0"/>
              <a:t>。</a:t>
            </a:r>
          </a:p>
          <a:p>
            <a:r>
              <a:rPr kumimoji="1" lang="zh-CN" altLang="en-US" dirty="0"/>
              <a:t>权益成份的公允价值</a:t>
            </a:r>
            <a:r>
              <a:rPr kumimoji="1" lang="en-US" altLang="zh-CN" dirty="0"/>
              <a:t>=10,000-8,802.35=1,197.65(</a:t>
            </a:r>
            <a:r>
              <a:rPr kumimoji="1" lang="zh-CN" altLang="en-US" dirty="0"/>
              <a:t>万元</a:t>
            </a:r>
            <a:r>
              <a:rPr kumimoji="1" lang="en-US" altLang="zh-CN" dirty="0"/>
              <a:t>)</a:t>
            </a:r>
          </a:p>
        </p:txBody>
      </p:sp>
    </p:spTree>
    <p:extLst>
      <p:ext uri="{BB962C8B-B14F-4D97-AF65-F5344CB8AC3E}">
        <p14:creationId xmlns:p14="http://schemas.microsoft.com/office/powerpoint/2010/main" val="31513730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7004D-2B42-BC0C-3460-5F9EAA1EC874}"/>
              </a:ext>
            </a:extLst>
          </p:cNvPr>
          <p:cNvSpPr>
            <a:spLocks noGrp="1"/>
          </p:cNvSpPr>
          <p:nvPr>
            <p:ph type="title"/>
          </p:nvPr>
        </p:nvSpPr>
        <p:spPr/>
        <p:txBody>
          <a:bodyPr>
            <a:normAutofit fontScale="90000"/>
          </a:bodyPr>
          <a:lstStyle/>
          <a:p>
            <a:r>
              <a:rPr kumimoji="1" lang="zh-CN" altLang="en-US" dirty="0"/>
              <a:t>补充：可转债在债务与权益间的划分</a:t>
            </a:r>
          </a:p>
        </p:txBody>
      </p:sp>
      <p:sp>
        <p:nvSpPr>
          <p:cNvPr id="3" name="灯片编号占位符 2">
            <a:extLst>
              <a:ext uri="{FF2B5EF4-FFF2-40B4-BE49-F238E27FC236}">
                <a16:creationId xmlns:a16="http://schemas.microsoft.com/office/drawing/2014/main" id="{2A58F968-8054-8B1D-A645-04F4989F06B4}"/>
              </a:ext>
            </a:extLst>
          </p:cNvPr>
          <p:cNvSpPr>
            <a:spLocks noGrp="1"/>
          </p:cNvSpPr>
          <p:nvPr>
            <p:ph type="sldNum" sz="quarter" idx="10"/>
          </p:nvPr>
        </p:nvSpPr>
        <p:spPr/>
        <p:txBody>
          <a:bodyPr/>
          <a:lstStyle/>
          <a:p>
            <a:fld id="{F56ABC50-C693-6145-8FE9-48A83A944B62}" type="slidenum">
              <a:rPr kumimoji="1" lang="zh-CN" altLang="en-US" smtClean="0"/>
              <a:pPr/>
              <a:t>196</a:t>
            </a:fld>
            <a:endParaRPr kumimoji="1" lang="zh-CN" altLang="en-US"/>
          </a:p>
        </p:txBody>
      </p:sp>
      <p:sp>
        <p:nvSpPr>
          <p:cNvPr id="4" name="内容占位符 3">
            <a:extLst>
              <a:ext uri="{FF2B5EF4-FFF2-40B4-BE49-F238E27FC236}">
                <a16:creationId xmlns:a16="http://schemas.microsoft.com/office/drawing/2014/main" id="{2F2AFD5F-995E-3925-BC0B-4C344E703B26}"/>
              </a:ext>
            </a:extLst>
          </p:cNvPr>
          <p:cNvSpPr>
            <a:spLocks noGrp="1"/>
          </p:cNvSpPr>
          <p:nvPr>
            <p:ph sz="quarter" idx="11"/>
          </p:nvPr>
        </p:nvSpPr>
        <p:spPr/>
        <p:txBody>
          <a:bodyPr>
            <a:normAutofit lnSpcReduction="10000"/>
          </a:bodyPr>
          <a:lstStyle/>
          <a:p>
            <a:r>
              <a:rPr kumimoji="1" lang="zh-CN" altLang="en-US" dirty="0"/>
              <a:t>发行日的相关会计分录为：</a:t>
            </a:r>
          </a:p>
          <a:p>
            <a:r>
              <a:rPr kumimoji="1" lang="zh-CN" altLang="en-US" dirty="0"/>
              <a:t>借：银行存款 </a:t>
            </a:r>
            <a:r>
              <a:rPr kumimoji="1" lang="en-US" altLang="zh-CN" dirty="0"/>
              <a:t>10,000</a:t>
            </a:r>
          </a:p>
          <a:p>
            <a:r>
              <a:rPr kumimoji="1" lang="zh-CN" altLang="en-US" dirty="0"/>
              <a:t>       应付债券</a:t>
            </a:r>
            <a:r>
              <a:rPr kumimoji="1" lang="en-US" altLang="zh-CN" dirty="0"/>
              <a:t>——</a:t>
            </a:r>
            <a:r>
              <a:rPr kumimoji="1" lang="zh-CN" altLang="en-US" dirty="0"/>
              <a:t>可转换公司债券</a:t>
            </a:r>
            <a:r>
              <a:rPr kumimoji="1" lang="en-US" altLang="zh-CN" dirty="0"/>
              <a:t>(</a:t>
            </a:r>
            <a:r>
              <a:rPr kumimoji="1" lang="zh-CN" altLang="en-US" dirty="0"/>
              <a:t>利息调整</a:t>
            </a:r>
            <a:r>
              <a:rPr kumimoji="1" lang="en-US" altLang="zh-CN" dirty="0"/>
              <a:t>) 1,197.65</a:t>
            </a:r>
          </a:p>
          <a:p>
            <a:r>
              <a:rPr kumimoji="1" lang="zh-CN" altLang="en-US" dirty="0"/>
              <a:t>贷：应付债券</a:t>
            </a:r>
            <a:r>
              <a:rPr kumimoji="1" lang="en-US" altLang="zh-CN" dirty="0"/>
              <a:t>——</a:t>
            </a:r>
            <a:r>
              <a:rPr kumimoji="1" lang="zh-CN" altLang="en-US" dirty="0"/>
              <a:t>可转换公司债券</a:t>
            </a:r>
            <a:r>
              <a:rPr kumimoji="1" lang="en-US" altLang="zh-CN" dirty="0"/>
              <a:t>(</a:t>
            </a:r>
            <a:r>
              <a:rPr kumimoji="1" lang="zh-CN" altLang="en-US" dirty="0"/>
              <a:t>面值</a:t>
            </a:r>
            <a:r>
              <a:rPr kumimoji="1" lang="en-US" altLang="zh-CN" dirty="0"/>
              <a:t>) 10,000</a:t>
            </a:r>
          </a:p>
          <a:p>
            <a:r>
              <a:rPr kumimoji="1" lang="zh-CN" altLang="en-US" dirty="0"/>
              <a:t>       其他权益工具 </a:t>
            </a:r>
            <a:r>
              <a:rPr kumimoji="1" lang="en-US" altLang="zh-CN" dirty="0"/>
              <a:t>1,197.65</a:t>
            </a:r>
          </a:p>
          <a:p>
            <a:r>
              <a:rPr kumimoji="1" lang="de-DE" altLang="zh-CN" dirty="0"/>
              <a:t>20×8</a:t>
            </a:r>
            <a:r>
              <a:rPr kumimoji="1" lang="zh-CN" altLang="en-US" dirty="0"/>
              <a:t>年</a:t>
            </a:r>
            <a:r>
              <a:rPr kumimoji="1" lang="en-US" altLang="zh-CN" dirty="0"/>
              <a:t>12</a:t>
            </a:r>
            <a:r>
              <a:rPr kumimoji="1" lang="zh-CN" altLang="en-US" dirty="0"/>
              <a:t>月</a:t>
            </a:r>
            <a:r>
              <a:rPr kumimoji="1" lang="en-US" altLang="zh-CN" dirty="0"/>
              <a:t>31</a:t>
            </a:r>
            <a:r>
              <a:rPr kumimoji="1" lang="zh-CN" altLang="en-US" dirty="0"/>
              <a:t>日，实际利息费用</a:t>
            </a:r>
            <a:r>
              <a:rPr kumimoji="1" lang="en-US" altLang="zh-CN" dirty="0"/>
              <a:t>=8,802.35×8%/2=352.09(</a:t>
            </a:r>
            <a:r>
              <a:rPr kumimoji="1" lang="zh-CN" altLang="en-US" dirty="0"/>
              <a:t>万元</a:t>
            </a:r>
            <a:r>
              <a:rPr kumimoji="1" lang="en-US" altLang="zh-CN" dirty="0"/>
              <a:t>)</a:t>
            </a:r>
          </a:p>
          <a:p>
            <a:r>
              <a:rPr kumimoji="1" lang="en-US" altLang="zh-CN" dirty="0"/>
              <a:t>20×8</a:t>
            </a:r>
            <a:r>
              <a:rPr kumimoji="1" lang="zh-CN" altLang="en-US" dirty="0"/>
              <a:t>年</a:t>
            </a:r>
            <a:r>
              <a:rPr kumimoji="1" lang="en-US" altLang="zh-CN" dirty="0"/>
              <a:t>12</a:t>
            </a:r>
            <a:r>
              <a:rPr kumimoji="1" lang="zh-CN" altLang="en-US" dirty="0"/>
              <a:t>月</a:t>
            </a:r>
            <a:r>
              <a:rPr kumimoji="1" lang="en-US" altLang="zh-CN" dirty="0"/>
              <a:t>31</a:t>
            </a:r>
            <a:r>
              <a:rPr kumimoji="1" lang="zh-CN" altLang="en-US" dirty="0"/>
              <a:t>日可转换公司债券负债成份的账面价值</a:t>
            </a:r>
            <a:r>
              <a:rPr kumimoji="1" lang="en-US" altLang="zh-CN" dirty="0"/>
              <a:t>=8,802.35+352.09-10,000×5%/2=8,904.44(</a:t>
            </a:r>
            <a:r>
              <a:rPr kumimoji="1" lang="zh-CN" altLang="en-US" dirty="0"/>
              <a:t>万元</a:t>
            </a:r>
            <a:r>
              <a:rPr kumimoji="1" lang="en-US" altLang="zh-CN" dirty="0"/>
              <a:t>)</a:t>
            </a:r>
          </a:p>
          <a:p>
            <a:r>
              <a:rPr kumimoji="1" lang="zh-CN" altLang="en-US" dirty="0"/>
              <a:t>发行费用在负债成份与权益成分之间分，手续费</a:t>
            </a:r>
            <a:r>
              <a:rPr kumimoji="1" lang="de-DE" altLang="zh-CN" dirty="0"/>
              <a:t>x8,802.35/10,000</a:t>
            </a:r>
            <a:r>
              <a:rPr kumimoji="1" lang="zh-CN" altLang="en-US" dirty="0"/>
              <a:t>；手续费</a:t>
            </a:r>
            <a:r>
              <a:rPr kumimoji="1" lang="de-DE" altLang="zh-CN" dirty="0"/>
              <a:t>x1,197.65/10,000</a:t>
            </a:r>
            <a:endParaRPr kumimoji="1" lang="zh-CN" altLang="en-US" dirty="0"/>
          </a:p>
        </p:txBody>
      </p:sp>
    </p:spTree>
    <p:extLst>
      <p:ext uri="{BB962C8B-B14F-4D97-AF65-F5344CB8AC3E}">
        <p14:creationId xmlns:p14="http://schemas.microsoft.com/office/powerpoint/2010/main" val="20046555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0149A-39D7-5D44-500E-179F00571E82}"/>
              </a:ext>
            </a:extLst>
          </p:cNvPr>
          <p:cNvSpPr>
            <a:spLocks noGrp="1"/>
          </p:cNvSpPr>
          <p:nvPr>
            <p:ph type="title"/>
          </p:nvPr>
        </p:nvSpPr>
        <p:spPr/>
        <p:txBody>
          <a:bodyPr>
            <a:normAutofit/>
          </a:bodyPr>
          <a:lstStyle/>
          <a:p>
            <a:r>
              <a:rPr kumimoji="1" lang="zh-CN" altLang="en-US" dirty="0"/>
              <a:t>拓展：可转债转股价格调整</a:t>
            </a:r>
          </a:p>
        </p:txBody>
      </p:sp>
      <p:sp>
        <p:nvSpPr>
          <p:cNvPr id="3" name="灯片编号占位符 2">
            <a:extLst>
              <a:ext uri="{FF2B5EF4-FFF2-40B4-BE49-F238E27FC236}">
                <a16:creationId xmlns:a16="http://schemas.microsoft.com/office/drawing/2014/main" id="{9C708C28-C4C7-B529-61D9-A71391CDB5CB}"/>
              </a:ext>
            </a:extLst>
          </p:cNvPr>
          <p:cNvSpPr>
            <a:spLocks noGrp="1"/>
          </p:cNvSpPr>
          <p:nvPr>
            <p:ph type="sldNum" sz="quarter" idx="10"/>
          </p:nvPr>
        </p:nvSpPr>
        <p:spPr/>
        <p:txBody>
          <a:bodyPr/>
          <a:lstStyle/>
          <a:p>
            <a:fld id="{F56ABC50-C693-6145-8FE9-48A83A944B62}" type="slidenum">
              <a:rPr kumimoji="1" lang="zh-CN" altLang="en-US" smtClean="0"/>
              <a:pPr/>
              <a:t>197</a:t>
            </a:fld>
            <a:endParaRPr kumimoji="1" lang="zh-CN" altLang="en-US"/>
          </a:p>
        </p:txBody>
      </p:sp>
      <p:sp>
        <p:nvSpPr>
          <p:cNvPr id="4" name="内容占位符 3">
            <a:extLst>
              <a:ext uri="{FF2B5EF4-FFF2-40B4-BE49-F238E27FC236}">
                <a16:creationId xmlns:a16="http://schemas.microsoft.com/office/drawing/2014/main" id="{259E6943-979C-D341-FB51-D93DE4F9C569}"/>
              </a:ext>
            </a:extLst>
          </p:cNvPr>
          <p:cNvSpPr>
            <a:spLocks noGrp="1"/>
          </p:cNvSpPr>
          <p:nvPr>
            <p:ph sz="quarter" idx="11"/>
          </p:nvPr>
        </p:nvSpPr>
        <p:spPr/>
        <p:txBody>
          <a:bodyPr>
            <a:normAutofit fontScale="85000" lnSpcReduction="20000"/>
          </a:bodyPr>
          <a:lstStyle/>
          <a:p>
            <a:r>
              <a:rPr kumimoji="1" lang="zh-CN" altLang="en-US" dirty="0"/>
              <a:t>凯中公司回购注销</a:t>
            </a:r>
            <a:r>
              <a:rPr kumimoji="1" lang="en-US" altLang="zh-CN" dirty="0"/>
              <a:t>2017</a:t>
            </a:r>
            <a:r>
              <a:rPr kumimoji="1" lang="zh-CN" altLang="en-US" dirty="0"/>
              <a:t>年限制股票激励计划首次授予限制性股票</a:t>
            </a:r>
            <a:r>
              <a:rPr kumimoji="1" lang="en-US" altLang="zh-CN" dirty="0"/>
              <a:t>1,379,734</a:t>
            </a:r>
            <a:r>
              <a:rPr kumimoji="1" lang="zh-CN" altLang="en-US" dirty="0"/>
              <a:t>股，回购价格为</a:t>
            </a:r>
            <a:r>
              <a:rPr kumimoji="1" lang="en-US" altLang="zh-CN" dirty="0"/>
              <a:t>10.661</a:t>
            </a:r>
            <a:r>
              <a:rPr kumimoji="1" lang="zh-CN" altLang="en-US" dirty="0"/>
              <a:t>元</a:t>
            </a:r>
            <a:r>
              <a:rPr kumimoji="1" lang="en-US" altLang="zh-CN" dirty="0"/>
              <a:t>/</a:t>
            </a:r>
            <a:r>
              <a:rPr kumimoji="1" lang="zh-CN" altLang="en-US" dirty="0"/>
              <a:t>股，回购注销预留授予限制性股票</a:t>
            </a:r>
            <a:r>
              <a:rPr kumimoji="1" lang="en-US" altLang="zh-CN" dirty="0"/>
              <a:t>571,250</a:t>
            </a:r>
            <a:r>
              <a:rPr kumimoji="1" lang="zh-CN" altLang="en-US" dirty="0"/>
              <a:t>股，回购价格为</a:t>
            </a:r>
            <a:r>
              <a:rPr kumimoji="1" lang="en-US" altLang="zh-CN" dirty="0"/>
              <a:t>7.355</a:t>
            </a:r>
            <a:r>
              <a:rPr kumimoji="1" lang="zh-CN" altLang="en-US" dirty="0"/>
              <a:t>元</a:t>
            </a:r>
            <a:r>
              <a:rPr kumimoji="1" lang="en-US" altLang="zh-CN" dirty="0"/>
              <a:t>/</a:t>
            </a:r>
            <a:r>
              <a:rPr kumimoji="1" lang="zh-CN" altLang="en-US" dirty="0"/>
              <a:t>股。回购前公司总股本为</a:t>
            </a:r>
            <a:r>
              <a:rPr kumimoji="1" lang="en-US" altLang="zh-CN" dirty="0"/>
              <a:t>291,322,694</a:t>
            </a:r>
            <a:r>
              <a:rPr kumimoji="1" lang="zh-CN" altLang="en-US" dirty="0"/>
              <a:t>股。</a:t>
            </a:r>
          </a:p>
          <a:p>
            <a:r>
              <a:rPr kumimoji="1" lang="zh-CN" altLang="en-US" dirty="0"/>
              <a:t>回购了两次，但是有区别：第一次是首次授予，可能被授予的人离职</a:t>
            </a:r>
            <a:r>
              <a:rPr kumimoji="1" lang="en-US" altLang="zh-CN" dirty="0"/>
              <a:t>/</a:t>
            </a:r>
            <a:r>
              <a:rPr kumimoji="1" lang="zh-CN" altLang="en-US" dirty="0"/>
              <a:t>降职了，那就不再享有资格，要回购；预留授予：对应未来想招进来的员工，如果今年不景气，那就回购注销这部分。</a:t>
            </a:r>
            <a:endParaRPr kumimoji="1" lang="en-US" altLang="zh-CN" dirty="0"/>
          </a:p>
          <a:p>
            <a:r>
              <a:rPr kumimoji="1" lang="zh-CN" altLang="en-US" dirty="0"/>
              <a:t>根据上述转股价格调整依据，凯中转债的转股价格由原来的</a:t>
            </a:r>
            <a:r>
              <a:rPr kumimoji="1" lang="en-US" altLang="zh-CN" dirty="0"/>
              <a:t>12.99</a:t>
            </a:r>
            <a:r>
              <a:rPr kumimoji="1" lang="zh-CN" altLang="en-US" dirty="0"/>
              <a:t>元</a:t>
            </a:r>
            <a:r>
              <a:rPr kumimoji="1" lang="en-US" altLang="zh-CN" dirty="0"/>
              <a:t>/</a:t>
            </a:r>
            <a:r>
              <a:rPr kumimoji="1" lang="zh-CN" altLang="en-US" dirty="0"/>
              <a:t>股调整为</a:t>
            </a:r>
            <a:r>
              <a:rPr kumimoji="1" lang="en-US" altLang="zh-CN" dirty="0"/>
              <a:t>13.01</a:t>
            </a:r>
            <a:r>
              <a:rPr kumimoji="1" lang="zh-CN" altLang="en-US" dirty="0"/>
              <a:t>元</a:t>
            </a:r>
            <a:r>
              <a:rPr kumimoji="1" lang="en-US" altLang="zh-CN" dirty="0"/>
              <a:t>/</a:t>
            </a:r>
            <a:r>
              <a:rPr kumimoji="1" lang="zh-CN" altLang="en-US" dirty="0"/>
              <a:t>股。计算过程如下：</a:t>
            </a:r>
          </a:p>
          <a:p>
            <a:r>
              <a:rPr kumimoji="1" lang="zh-CN" altLang="en-US" dirty="0"/>
              <a:t>本次转股价格调整情况如下：</a:t>
            </a:r>
          </a:p>
          <a:p>
            <a:r>
              <a:rPr kumimoji="1" lang="de-DE" altLang="zh-CN" dirty="0"/>
              <a:t>P0=12.99</a:t>
            </a:r>
            <a:r>
              <a:rPr kumimoji="1" lang="zh-CN" altLang="en-US" dirty="0"/>
              <a:t>元</a:t>
            </a:r>
            <a:r>
              <a:rPr kumimoji="1" lang="en-US" altLang="zh-CN" dirty="0"/>
              <a:t>/</a:t>
            </a:r>
            <a:r>
              <a:rPr kumimoji="1" lang="zh-CN" altLang="en-US" dirty="0"/>
              <a:t>股；（转股前价格）</a:t>
            </a:r>
          </a:p>
          <a:p>
            <a:r>
              <a:rPr kumimoji="1" lang="de-DE" altLang="zh-CN" dirty="0"/>
              <a:t>K1= -1,379,734÷291,322,694=-0.47%</a:t>
            </a:r>
            <a:r>
              <a:rPr kumimoji="1" lang="zh-CN" altLang="de-DE" dirty="0"/>
              <a:t>；</a:t>
            </a:r>
          </a:p>
          <a:p>
            <a:r>
              <a:rPr kumimoji="1" lang="de-DE" altLang="zh-CN" dirty="0"/>
              <a:t>K2= -571,250÷291,322,694=-0.19%</a:t>
            </a:r>
          </a:p>
          <a:p>
            <a:r>
              <a:rPr kumimoji="1" lang="zh-CN" altLang="en-US" dirty="0"/>
              <a:t>注：</a:t>
            </a:r>
            <a:r>
              <a:rPr kumimoji="1" lang="en-US" altLang="zh-CN" dirty="0"/>
              <a:t>291,322,694</a:t>
            </a:r>
            <a:r>
              <a:rPr kumimoji="1" lang="zh-CN" altLang="en-US" dirty="0"/>
              <a:t>为回购前公司总股本，</a:t>
            </a:r>
            <a:r>
              <a:rPr kumimoji="1" lang="en-US" altLang="zh-CN" dirty="0"/>
              <a:t>1,379,734</a:t>
            </a:r>
            <a:r>
              <a:rPr kumimoji="1" lang="zh-CN" altLang="en-US" dirty="0"/>
              <a:t>为</a:t>
            </a:r>
            <a:r>
              <a:rPr kumimoji="1" lang="en-US" altLang="zh-CN" dirty="0"/>
              <a:t>2017</a:t>
            </a:r>
            <a:r>
              <a:rPr kumimoji="1" lang="zh-CN" altLang="en-US" dirty="0"/>
              <a:t>年限制股票激励计划首次授予限制性股票，</a:t>
            </a:r>
            <a:r>
              <a:rPr kumimoji="1" lang="en-US" altLang="zh-CN" dirty="0"/>
              <a:t>571,250</a:t>
            </a:r>
            <a:r>
              <a:rPr kumimoji="1" lang="zh-CN" altLang="en-US" dirty="0"/>
              <a:t>为预留授予限制性股票。</a:t>
            </a:r>
          </a:p>
          <a:p>
            <a:endParaRPr kumimoji="1" lang="zh-CN" altLang="en-US" dirty="0"/>
          </a:p>
          <a:p>
            <a:endParaRPr kumimoji="1" lang="zh-CN" altLang="en-US" dirty="0"/>
          </a:p>
          <a:p>
            <a:endParaRPr kumimoji="1" lang="zh-CN" altLang="en-US" dirty="0"/>
          </a:p>
          <a:p>
            <a:endParaRPr kumimoji="1" lang="zh-CN" altLang="en-US" dirty="0"/>
          </a:p>
        </p:txBody>
      </p:sp>
    </p:spTree>
    <p:extLst>
      <p:ext uri="{BB962C8B-B14F-4D97-AF65-F5344CB8AC3E}">
        <p14:creationId xmlns:p14="http://schemas.microsoft.com/office/powerpoint/2010/main" val="41348949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E24FB-7966-E394-2AFB-82EE02587ABD}"/>
              </a:ext>
            </a:extLst>
          </p:cNvPr>
          <p:cNvSpPr>
            <a:spLocks noGrp="1"/>
          </p:cNvSpPr>
          <p:nvPr>
            <p:ph type="title"/>
          </p:nvPr>
        </p:nvSpPr>
        <p:spPr/>
        <p:txBody>
          <a:bodyPr/>
          <a:lstStyle/>
          <a:p>
            <a:r>
              <a:rPr kumimoji="1" lang="zh-CN" altLang="en-US" dirty="0"/>
              <a:t>拓展：可转债转股价格调整</a:t>
            </a:r>
          </a:p>
        </p:txBody>
      </p:sp>
      <p:sp>
        <p:nvSpPr>
          <p:cNvPr id="3" name="灯片编号占位符 2">
            <a:extLst>
              <a:ext uri="{FF2B5EF4-FFF2-40B4-BE49-F238E27FC236}">
                <a16:creationId xmlns:a16="http://schemas.microsoft.com/office/drawing/2014/main" id="{D56C9820-1A3F-42D4-ECED-A3D571448364}"/>
              </a:ext>
            </a:extLst>
          </p:cNvPr>
          <p:cNvSpPr>
            <a:spLocks noGrp="1"/>
          </p:cNvSpPr>
          <p:nvPr>
            <p:ph type="sldNum" sz="quarter" idx="10"/>
          </p:nvPr>
        </p:nvSpPr>
        <p:spPr/>
        <p:txBody>
          <a:bodyPr/>
          <a:lstStyle/>
          <a:p>
            <a:fld id="{F56ABC50-C693-6145-8FE9-48A83A944B62}" type="slidenum">
              <a:rPr kumimoji="1" lang="zh-CN" altLang="en-US" smtClean="0"/>
              <a:pPr/>
              <a:t>198</a:t>
            </a:fld>
            <a:endParaRPr kumimoji="1" lang="zh-CN" altLang="en-US"/>
          </a:p>
        </p:txBody>
      </p:sp>
      <p:sp>
        <p:nvSpPr>
          <p:cNvPr id="4" name="内容占位符 3">
            <a:extLst>
              <a:ext uri="{FF2B5EF4-FFF2-40B4-BE49-F238E27FC236}">
                <a16:creationId xmlns:a16="http://schemas.microsoft.com/office/drawing/2014/main" id="{95C8D838-BA5B-BC6D-6BB6-09B9FB1AA850}"/>
              </a:ext>
            </a:extLst>
          </p:cNvPr>
          <p:cNvSpPr>
            <a:spLocks noGrp="1"/>
          </p:cNvSpPr>
          <p:nvPr>
            <p:ph sz="quarter" idx="11"/>
          </p:nvPr>
        </p:nvSpPr>
        <p:spPr/>
        <p:txBody>
          <a:bodyPr>
            <a:normAutofit/>
          </a:bodyPr>
          <a:lstStyle/>
          <a:p>
            <a:r>
              <a:rPr kumimoji="1" lang="de-DE" altLang="zh-CN" dirty="0"/>
              <a:t>A1=10.661</a:t>
            </a:r>
            <a:r>
              <a:rPr kumimoji="1" lang="zh-CN" altLang="en-US" dirty="0"/>
              <a:t>元</a:t>
            </a:r>
            <a:r>
              <a:rPr kumimoji="1" lang="en-US" altLang="zh-CN" dirty="0"/>
              <a:t>/</a:t>
            </a:r>
            <a:r>
              <a:rPr kumimoji="1" lang="zh-CN" altLang="en-US" dirty="0"/>
              <a:t>股；</a:t>
            </a:r>
            <a:r>
              <a:rPr kumimoji="1" lang="de-DE" altLang="zh-CN" dirty="0"/>
              <a:t>A2=7.355</a:t>
            </a:r>
            <a:r>
              <a:rPr kumimoji="1" lang="zh-CN" altLang="en-US" dirty="0"/>
              <a:t>元</a:t>
            </a:r>
            <a:r>
              <a:rPr kumimoji="1" lang="en-US" altLang="zh-CN" dirty="0"/>
              <a:t>/</a:t>
            </a:r>
            <a:r>
              <a:rPr kumimoji="1" lang="zh-CN" altLang="en-US" dirty="0"/>
              <a:t>股；</a:t>
            </a:r>
          </a:p>
          <a:p>
            <a:r>
              <a:rPr kumimoji="1" lang="zh-CN" altLang="en-US" dirty="0"/>
              <a:t>注：</a:t>
            </a:r>
            <a:r>
              <a:rPr kumimoji="1" lang="de-DE" altLang="zh-CN" dirty="0"/>
              <a:t>A1</a:t>
            </a:r>
            <a:r>
              <a:rPr kumimoji="1" lang="zh-CN" altLang="en-US" dirty="0"/>
              <a:t>为</a:t>
            </a:r>
            <a:r>
              <a:rPr kumimoji="1" lang="en-US" altLang="zh-CN" dirty="0"/>
              <a:t>2017</a:t>
            </a:r>
            <a:r>
              <a:rPr kumimoji="1" lang="zh-CN" altLang="en-US" dirty="0"/>
              <a:t>年限制股票激励计划首次授予限制性股票价格，</a:t>
            </a:r>
            <a:r>
              <a:rPr kumimoji="1" lang="de-DE" altLang="zh-CN" dirty="0"/>
              <a:t>A2</a:t>
            </a:r>
            <a:r>
              <a:rPr kumimoji="1" lang="zh-CN" altLang="en-US" dirty="0"/>
              <a:t>为回购注销预留授予限制性股票价格。</a:t>
            </a:r>
          </a:p>
          <a:p>
            <a:r>
              <a:rPr kumimoji="1" lang="de-DE" altLang="zh-CN" dirty="0"/>
              <a:t>P1=(12.99</a:t>
            </a:r>
            <a:r>
              <a:rPr kumimoji="1" lang="zh-CN" altLang="en-US" dirty="0"/>
              <a:t>元</a:t>
            </a:r>
            <a:r>
              <a:rPr kumimoji="1" lang="en-US" altLang="zh-CN" dirty="0"/>
              <a:t>/</a:t>
            </a:r>
            <a:r>
              <a:rPr kumimoji="1" lang="zh-CN" altLang="en-US" dirty="0"/>
              <a:t>股</a:t>
            </a:r>
            <a:r>
              <a:rPr kumimoji="1" lang="en-US" altLang="zh-CN" dirty="0"/>
              <a:t>-10.661</a:t>
            </a:r>
            <a:r>
              <a:rPr kumimoji="1" lang="zh-CN" altLang="en-US" dirty="0"/>
              <a:t>元</a:t>
            </a:r>
            <a:r>
              <a:rPr kumimoji="1" lang="en-US" altLang="zh-CN" dirty="0"/>
              <a:t>/</a:t>
            </a:r>
            <a:r>
              <a:rPr kumimoji="1" lang="zh-CN" altLang="en-US" dirty="0"/>
              <a:t>股*</a:t>
            </a:r>
            <a:r>
              <a:rPr kumimoji="1" lang="en-US" altLang="zh-CN" dirty="0"/>
              <a:t>0.47%-7.355</a:t>
            </a:r>
            <a:r>
              <a:rPr kumimoji="1" lang="zh-CN" altLang="en-US" dirty="0"/>
              <a:t>元</a:t>
            </a:r>
            <a:r>
              <a:rPr kumimoji="1" lang="en-US" altLang="zh-CN" dirty="0"/>
              <a:t>/</a:t>
            </a:r>
            <a:r>
              <a:rPr kumimoji="1" lang="zh-CN" altLang="en-US" dirty="0"/>
              <a:t>股*</a:t>
            </a:r>
            <a:r>
              <a:rPr kumimoji="1" lang="en-US" altLang="zh-CN" dirty="0"/>
              <a:t>0.19%)/(1-0.47%-0.19%)=13.01</a:t>
            </a:r>
            <a:r>
              <a:rPr kumimoji="1" lang="zh-CN" altLang="en-US" dirty="0"/>
              <a:t>元</a:t>
            </a:r>
            <a:r>
              <a:rPr kumimoji="1" lang="en-US" altLang="zh-CN" dirty="0"/>
              <a:t>/</a:t>
            </a:r>
            <a:r>
              <a:rPr kumimoji="1" lang="zh-CN" altLang="en-US" dirty="0"/>
              <a:t>股</a:t>
            </a:r>
          </a:p>
          <a:p>
            <a:endParaRPr kumimoji="1" lang="zh-CN" altLang="en-US" dirty="0"/>
          </a:p>
          <a:p>
            <a:endParaRPr kumimoji="1" lang="zh-CN" altLang="en-US" dirty="0"/>
          </a:p>
        </p:txBody>
      </p:sp>
    </p:spTree>
    <p:extLst>
      <p:ext uri="{BB962C8B-B14F-4D97-AF65-F5344CB8AC3E}">
        <p14:creationId xmlns:p14="http://schemas.microsoft.com/office/powerpoint/2010/main" val="35750640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59EC20B-C7BF-2F2A-A23F-DA35C520CD60}"/>
              </a:ext>
            </a:extLst>
          </p:cNvPr>
          <p:cNvSpPr>
            <a:spLocks noGrp="1"/>
          </p:cNvSpPr>
          <p:nvPr>
            <p:ph type="sldNum" sz="quarter" idx="10"/>
          </p:nvPr>
        </p:nvSpPr>
        <p:spPr/>
        <p:txBody>
          <a:bodyPr/>
          <a:lstStyle/>
          <a:p>
            <a:fld id="{F56ABC50-C693-6145-8FE9-48A83A944B62}" type="slidenum">
              <a:rPr kumimoji="1" lang="zh-CN" altLang="en-US" smtClean="0"/>
              <a:pPr/>
              <a:t>199</a:t>
            </a:fld>
            <a:endParaRPr kumimoji="1" lang="zh-CN" altLang="en-US"/>
          </a:p>
        </p:txBody>
      </p:sp>
      <p:pic>
        <p:nvPicPr>
          <p:cNvPr id="6" name="图片 5">
            <a:extLst>
              <a:ext uri="{FF2B5EF4-FFF2-40B4-BE49-F238E27FC236}">
                <a16:creationId xmlns:a16="http://schemas.microsoft.com/office/drawing/2014/main" id="{6E4CB208-E737-3DC7-7FC3-EE9AE63EEB96}"/>
              </a:ext>
            </a:extLst>
          </p:cNvPr>
          <p:cNvPicPr>
            <a:picLocks noChangeAspect="1"/>
          </p:cNvPicPr>
          <p:nvPr/>
        </p:nvPicPr>
        <p:blipFill>
          <a:blip r:embed="rId2"/>
          <a:stretch>
            <a:fillRect/>
          </a:stretch>
        </p:blipFill>
        <p:spPr>
          <a:xfrm>
            <a:off x="1271270" y="898259"/>
            <a:ext cx="7962900" cy="5495925"/>
          </a:xfrm>
          <a:prstGeom prst="rect">
            <a:avLst/>
          </a:prstGeom>
        </p:spPr>
      </p:pic>
    </p:spTree>
    <p:extLst>
      <p:ext uri="{BB962C8B-B14F-4D97-AF65-F5344CB8AC3E}">
        <p14:creationId xmlns:p14="http://schemas.microsoft.com/office/powerpoint/2010/main" val="1896951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5BCD3C1-F9FE-1CF6-54DF-68D66863978B}"/>
              </a:ext>
            </a:extLst>
          </p:cNvPr>
          <p:cNvSpPr>
            <a:spLocks noGrp="1"/>
          </p:cNvSpPr>
          <p:nvPr>
            <p:ph type="sldNum" sz="quarter" idx="10"/>
          </p:nvPr>
        </p:nvSpPr>
        <p:spPr/>
        <p:txBody>
          <a:bodyPr/>
          <a:lstStyle/>
          <a:p>
            <a:fld id="{F56ABC50-C693-6145-8FE9-48A83A944B62}" type="slidenum">
              <a:rPr kumimoji="1" lang="zh-CN" altLang="en-US" smtClean="0"/>
              <a:pPr/>
              <a:t>2</a:t>
            </a:fld>
            <a:endParaRPr kumimoji="1" lang="zh-CN" altLang="en-US"/>
          </a:p>
        </p:txBody>
      </p:sp>
      <p:sp>
        <p:nvSpPr>
          <p:cNvPr id="4" name="内容占位符 3">
            <a:extLst>
              <a:ext uri="{FF2B5EF4-FFF2-40B4-BE49-F238E27FC236}">
                <a16:creationId xmlns:a16="http://schemas.microsoft.com/office/drawing/2014/main" id="{0E8098EC-6A8E-F82A-9033-8700FE94486E}"/>
              </a:ext>
            </a:extLst>
          </p:cNvPr>
          <p:cNvSpPr>
            <a:spLocks noGrp="1"/>
          </p:cNvSpPr>
          <p:nvPr>
            <p:ph sz="quarter" idx="11"/>
          </p:nvPr>
        </p:nvSpPr>
        <p:spPr>
          <a:xfrm>
            <a:off x="5897880" y="1118393"/>
            <a:ext cx="5763603" cy="4621212"/>
          </a:xfrm>
        </p:spPr>
        <p:txBody>
          <a:bodyPr>
            <a:normAutofit fontScale="92500"/>
          </a:bodyPr>
          <a:lstStyle/>
          <a:p>
            <a:pPr marL="0" indent="0">
              <a:buNone/>
            </a:pPr>
            <a:r>
              <a:rPr kumimoji="1" lang="zh-CN" altLang="en-US" sz="1600" dirty="0"/>
              <a:t>这幅壁画来自位于意大利的维奇奥宫（</a:t>
            </a:r>
            <a:r>
              <a:rPr kumimoji="1" lang="en-US" altLang="zh-CN" sz="1600" dirty="0"/>
              <a:t>Palazzo Vecchio</a:t>
            </a:r>
            <a:r>
              <a:rPr kumimoji="1" lang="zh-CN" altLang="en-US" sz="1600" dirty="0"/>
              <a:t>）穹顶，画面上是一只背部升起船帆的乌龟。维奇奥宫坐落在佛罗伦萨，在中世纪是欧洲望族美第奇家族的私人宫殿，现在则成为佛罗伦萨的市政厅。</a:t>
            </a:r>
          </a:p>
          <a:p>
            <a:pPr marL="0" indent="0">
              <a:buNone/>
            </a:pPr>
            <a:r>
              <a:rPr kumimoji="1" lang="zh-CN" altLang="en-US" sz="1600" dirty="0"/>
              <a:t>在佛罗伦萨，与美第奇家族相关的大部分建筑里，都有这只“帆船龟”，它们通常被镌刻在大门上，还会伴有一句拉丁文格言“</a:t>
            </a:r>
            <a:r>
              <a:rPr kumimoji="1" lang="en-US" altLang="zh-CN" sz="1600" dirty="0"/>
              <a:t>Festina Lente”</a:t>
            </a:r>
            <a:r>
              <a:rPr kumimoji="1" lang="zh-CN" altLang="en-US" sz="1600" dirty="0"/>
              <a:t>。</a:t>
            </a:r>
          </a:p>
          <a:p>
            <a:pPr marL="0" indent="0">
              <a:buNone/>
            </a:pPr>
            <a:r>
              <a:rPr kumimoji="1" lang="zh-CN" altLang="en-US" sz="1600" dirty="0"/>
              <a:t>其实，帆船龟正是对“</a:t>
            </a:r>
            <a:r>
              <a:rPr kumimoji="1" lang="en-US" altLang="zh-CN" sz="1600" dirty="0"/>
              <a:t>Festina Lente”</a:t>
            </a:r>
            <a:r>
              <a:rPr kumimoji="1" lang="zh-CN" altLang="en-US" sz="1600" dirty="0"/>
              <a:t>的图形释义。这句格言如果从拉丁文字面意思直译，应该是“缓慢地快跑”，接近于英文的“</a:t>
            </a:r>
            <a:r>
              <a:rPr kumimoji="1" lang="en-US" altLang="zh-CN" sz="1600" dirty="0"/>
              <a:t>Hasten Slowly”</a:t>
            </a:r>
            <a:r>
              <a:rPr kumimoji="1" lang="zh-CN" altLang="en-US" sz="1600" dirty="0"/>
              <a:t>。中文里则很难找到一个成语可以类比，因为其所蕴含的意思比“欲速则不达”要丰富得多。有趣的是，曾经有金融学者用谐音梗翻译过这个词汇，叫做“从容赶‘急’”。</a:t>
            </a:r>
          </a:p>
        </p:txBody>
      </p:sp>
      <p:pic>
        <p:nvPicPr>
          <p:cNvPr id="2" name="图片 1">
            <a:extLst>
              <a:ext uri="{FF2B5EF4-FFF2-40B4-BE49-F238E27FC236}">
                <a16:creationId xmlns:a16="http://schemas.microsoft.com/office/drawing/2014/main" id="{48639EFB-2B96-4F0B-7A5F-0B49CE73D265}"/>
              </a:ext>
            </a:extLst>
          </p:cNvPr>
          <p:cNvPicPr>
            <a:picLocks noChangeAspect="1"/>
          </p:cNvPicPr>
          <p:nvPr/>
        </p:nvPicPr>
        <p:blipFill>
          <a:blip r:embed="rId2"/>
          <a:stretch>
            <a:fillRect/>
          </a:stretch>
        </p:blipFill>
        <p:spPr>
          <a:xfrm>
            <a:off x="530517" y="1514669"/>
            <a:ext cx="5130216" cy="3828661"/>
          </a:xfrm>
          <a:prstGeom prst="rect">
            <a:avLst/>
          </a:prstGeom>
        </p:spPr>
      </p:pic>
    </p:spTree>
    <p:extLst>
      <p:ext uri="{BB962C8B-B14F-4D97-AF65-F5344CB8AC3E}">
        <p14:creationId xmlns:p14="http://schemas.microsoft.com/office/powerpoint/2010/main" val="2443278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F2423C2-96C7-7DF6-574C-9C3A86712EAD}"/>
              </a:ext>
            </a:extLst>
          </p:cNvPr>
          <p:cNvSpPr>
            <a:spLocks noGrp="1"/>
          </p:cNvSpPr>
          <p:nvPr>
            <p:ph type="sldNum" sz="quarter" idx="10"/>
          </p:nvPr>
        </p:nvSpPr>
        <p:spPr/>
        <p:txBody>
          <a:bodyPr/>
          <a:lstStyle/>
          <a:p>
            <a:fld id="{F56ABC50-C693-6145-8FE9-48A83A944B62}" type="slidenum">
              <a:rPr kumimoji="1" lang="zh-CN" altLang="en-US" smtClean="0"/>
              <a:pPr/>
              <a:t>20</a:t>
            </a:fld>
            <a:endParaRPr kumimoji="1" lang="zh-CN" altLang="en-US"/>
          </a:p>
        </p:txBody>
      </p:sp>
      <p:sp>
        <p:nvSpPr>
          <p:cNvPr id="4" name="内容占位符 3">
            <a:extLst>
              <a:ext uri="{FF2B5EF4-FFF2-40B4-BE49-F238E27FC236}">
                <a16:creationId xmlns:a16="http://schemas.microsoft.com/office/drawing/2014/main" id="{26E740BE-5233-6F7D-EFD1-94610010CAD0}"/>
              </a:ext>
            </a:extLst>
          </p:cNvPr>
          <p:cNvSpPr>
            <a:spLocks noGrp="1"/>
          </p:cNvSpPr>
          <p:nvPr>
            <p:ph sz="quarter" idx="11"/>
          </p:nvPr>
        </p:nvSpPr>
        <p:spPr>
          <a:xfrm>
            <a:off x="1808019" y="1211180"/>
            <a:ext cx="4935682" cy="544883"/>
          </a:xfrm>
        </p:spPr>
        <p:txBody>
          <a:bodyPr>
            <a:normAutofit fontScale="70000" lnSpcReduction="20000"/>
          </a:bodyPr>
          <a:lstStyle/>
          <a:p>
            <a:pPr marL="0" indent="0" algn="ctr">
              <a:buNone/>
            </a:pPr>
            <a:r>
              <a:rPr kumimoji="1" lang="zh-CN" altLang="en-US" sz="3200" dirty="0"/>
              <a:t>哪些公司将可能成为中国未来的高盛？</a:t>
            </a:r>
          </a:p>
        </p:txBody>
      </p:sp>
      <p:sp>
        <p:nvSpPr>
          <p:cNvPr id="2" name="标题 1">
            <a:extLst>
              <a:ext uri="{FF2B5EF4-FFF2-40B4-BE49-F238E27FC236}">
                <a16:creationId xmlns:a16="http://schemas.microsoft.com/office/drawing/2014/main" id="{B62913B2-1D0A-6C70-FBF2-B7C7B093D977}"/>
              </a:ext>
            </a:extLst>
          </p:cNvPr>
          <p:cNvSpPr txBox="1">
            <a:spLocks/>
          </p:cNvSpPr>
          <p:nvPr/>
        </p:nvSpPr>
        <p:spPr>
          <a:xfrm>
            <a:off x="990600" y="517526"/>
            <a:ext cx="10515600" cy="6936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3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案例</a:t>
            </a:r>
            <a:r>
              <a:rPr kumimoji="1" lang="en-US" altLang="zh-CN" sz="43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6</a:t>
            </a:r>
            <a:r>
              <a:rPr kumimoji="1" lang="zh-CN" altLang="en-US" sz="43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43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2023</a:t>
            </a:r>
            <a:r>
              <a:rPr kumimoji="1" lang="zh-CN" altLang="en-US" sz="43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年证券公司排名</a:t>
            </a:r>
            <a:endParaRPr kumimoji="1" lang="zh-CN" altLang="en-US" sz="4000" dirty="0"/>
          </a:p>
        </p:txBody>
      </p:sp>
      <p:pic>
        <p:nvPicPr>
          <p:cNvPr id="8" name="图片 7">
            <a:extLst>
              <a:ext uri="{FF2B5EF4-FFF2-40B4-BE49-F238E27FC236}">
                <a16:creationId xmlns:a16="http://schemas.microsoft.com/office/drawing/2014/main" id="{1A8035CB-DCE3-CBA7-AC49-9294E71D5EBF}"/>
              </a:ext>
            </a:extLst>
          </p:cNvPr>
          <p:cNvPicPr>
            <a:picLocks noChangeAspect="1"/>
          </p:cNvPicPr>
          <p:nvPr/>
        </p:nvPicPr>
        <p:blipFill>
          <a:blip r:embed="rId2"/>
          <a:stretch>
            <a:fillRect/>
          </a:stretch>
        </p:blipFill>
        <p:spPr>
          <a:xfrm>
            <a:off x="644235" y="1833418"/>
            <a:ext cx="8866909" cy="5024581"/>
          </a:xfrm>
          <a:prstGeom prst="rect">
            <a:avLst/>
          </a:prstGeom>
        </p:spPr>
      </p:pic>
    </p:spTree>
    <p:extLst>
      <p:ext uri="{BB962C8B-B14F-4D97-AF65-F5344CB8AC3E}">
        <p14:creationId xmlns:p14="http://schemas.microsoft.com/office/powerpoint/2010/main" val="34118923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200</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关键审计事项</a:t>
            </a:r>
          </a:p>
        </p:txBody>
      </p:sp>
    </p:spTree>
    <p:extLst>
      <p:ext uri="{BB962C8B-B14F-4D97-AF65-F5344CB8AC3E}">
        <p14:creationId xmlns:p14="http://schemas.microsoft.com/office/powerpoint/2010/main" val="32341036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D1F2002-122A-E011-2AA8-544F5E32EA72}"/>
              </a:ext>
            </a:extLst>
          </p:cNvPr>
          <p:cNvSpPr>
            <a:spLocks noGrp="1"/>
          </p:cNvSpPr>
          <p:nvPr>
            <p:ph type="sldNum" sz="quarter" idx="12"/>
          </p:nvPr>
        </p:nvSpPr>
        <p:spPr/>
        <p:txBody>
          <a:bodyPr/>
          <a:lstStyle/>
          <a:p>
            <a:fld id="{F56ABC50-C693-6145-8FE9-48A83A944B62}" type="slidenum">
              <a:rPr kumimoji="1" lang="zh-CN" altLang="en-US" smtClean="0"/>
              <a:t>201</a:t>
            </a:fld>
            <a:endParaRPr kumimoji="1" lang="zh-CN" altLang="en-US"/>
          </a:p>
        </p:txBody>
      </p:sp>
      <p:pic>
        <p:nvPicPr>
          <p:cNvPr id="6" name="图片 5">
            <a:extLst>
              <a:ext uri="{FF2B5EF4-FFF2-40B4-BE49-F238E27FC236}">
                <a16:creationId xmlns:a16="http://schemas.microsoft.com/office/drawing/2014/main" id="{BBF20391-7D94-2ED0-74A6-D658D476F141}"/>
              </a:ext>
            </a:extLst>
          </p:cNvPr>
          <p:cNvPicPr>
            <a:picLocks noChangeAspect="1"/>
          </p:cNvPicPr>
          <p:nvPr/>
        </p:nvPicPr>
        <p:blipFill>
          <a:blip r:embed="rId2"/>
          <a:stretch>
            <a:fillRect/>
          </a:stretch>
        </p:blipFill>
        <p:spPr>
          <a:xfrm>
            <a:off x="1467167" y="518795"/>
            <a:ext cx="7896225" cy="4133850"/>
          </a:xfrm>
          <a:prstGeom prst="rect">
            <a:avLst/>
          </a:prstGeom>
        </p:spPr>
      </p:pic>
      <p:pic>
        <p:nvPicPr>
          <p:cNvPr id="8" name="图片 7">
            <a:extLst>
              <a:ext uri="{FF2B5EF4-FFF2-40B4-BE49-F238E27FC236}">
                <a16:creationId xmlns:a16="http://schemas.microsoft.com/office/drawing/2014/main" id="{3B8A081D-1AF5-BC1A-66B3-DB080481DF2E}"/>
              </a:ext>
            </a:extLst>
          </p:cNvPr>
          <p:cNvPicPr>
            <a:picLocks noChangeAspect="1"/>
          </p:cNvPicPr>
          <p:nvPr/>
        </p:nvPicPr>
        <p:blipFill>
          <a:blip r:embed="rId3"/>
          <a:stretch>
            <a:fillRect/>
          </a:stretch>
        </p:blipFill>
        <p:spPr>
          <a:xfrm>
            <a:off x="1505267" y="4652645"/>
            <a:ext cx="7858125" cy="2105025"/>
          </a:xfrm>
          <a:prstGeom prst="rect">
            <a:avLst/>
          </a:prstGeom>
        </p:spPr>
      </p:pic>
    </p:spTree>
    <p:extLst>
      <p:ext uri="{BB962C8B-B14F-4D97-AF65-F5344CB8AC3E}">
        <p14:creationId xmlns:p14="http://schemas.microsoft.com/office/powerpoint/2010/main" val="30142421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4D14E16-7F2B-8B53-4D04-3A09422664DB}"/>
              </a:ext>
            </a:extLst>
          </p:cNvPr>
          <p:cNvSpPr>
            <a:spLocks noGrp="1"/>
          </p:cNvSpPr>
          <p:nvPr>
            <p:ph type="sldNum" sz="quarter" idx="12"/>
          </p:nvPr>
        </p:nvSpPr>
        <p:spPr/>
        <p:txBody>
          <a:bodyPr/>
          <a:lstStyle/>
          <a:p>
            <a:fld id="{F56ABC50-C693-6145-8FE9-48A83A944B62}" type="slidenum">
              <a:rPr kumimoji="1" lang="zh-CN" altLang="en-US" smtClean="0"/>
              <a:t>202</a:t>
            </a:fld>
            <a:endParaRPr kumimoji="1" lang="zh-CN" altLang="en-US"/>
          </a:p>
        </p:txBody>
      </p:sp>
      <p:pic>
        <p:nvPicPr>
          <p:cNvPr id="5" name="图片 4">
            <a:extLst>
              <a:ext uri="{FF2B5EF4-FFF2-40B4-BE49-F238E27FC236}">
                <a16:creationId xmlns:a16="http://schemas.microsoft.com/office/drawing/2014/main" id="{F9B79E0F-180D-7619-403C-56B755B3BBE4}"/>
              </a:ext>
            </a:extLst>
          </p:cNvPr>
          <p:cNvPicPr>
            <a:picLocks noChangeAspect="1"/>
          </p:cNvPicPr>
          <p:nvPr/>
        </p:nvPicPr>
        <p:blipFill>
          <a:blip r:embed="rId2"/>
          <a:stretch>
            <a:fillRect/>
          </a:stretch>
        </p:blipFill>
        <p:spPr>
          <a:xfrm>
            <a:off x="1459229" y="886936"/>
            <a:ext cx="8354679" cy="5084128"/>
          </a:xfrm>
          <a:prstGeom prst="rect">
            <a:avLst/>
          </a:prstGeom>
        </p:spPr>
      </p:pic>
    </p:spTree>
    <p:extLst>
      <p:ext uri="{BB962C8B-B14F-4D97-AF65-F5344CB8AC3E}">
        <p14:creationId xmlns:p14="http://schemas.microsoft.com/office/powerpoint/2010/main" val="29705857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925FDE8-182A-4F93-007B-6C6C1250658F}"/>
              </a:ext>
            </a:extLst>
          </p:cNvPr>
          <p:cNvSpPr>
            <a:spLocks noGrp="1"/>
          </p:cNvSpPr>
          <p:nvPr>
            <p:ph type="sldNum" sz="quarter" idx="12"/>
          </p:nvPr>
        </p:nvSpPr>
        <p:spPr/>
        <p:txBody>
          <a:bodyPr/>
          <a:lstStyle/>
          <a:p>
            <a:fld id="{F56ABC50-C693-6145-8FE9-48A83A944B62}" type="slidenum">
              <a:rPr kumimoji="1" lang="zh-CN" altLang="en-US" smtClean="0"/>
              <a:t>203</a:t>
            </a:fld>
            <a:endParaRPr kumimoji="1" lang="zh-CN" altLang="en-US"/>
          </a:p>
        </p:txBody>
      </p:sp>
      <p:pic>
        <p:nvPicPr>
          <p:cNvPr id="6" name="图片 5">
            <a:extLst>
              <a:ext uri="{FF2B5EF4-FFF2-40B4-BE49-F238E27FC236}">
                <a16:creationId xmlns:a16="http://schemas.microsoft.com/office/drawing/2014/main" id="{48F11F8F-1444-E816-0298-F2D206FB470D}"/>
              </a:ext>
            </a:extLst>
          </p:cNvPr>
          <p:cNvPicPr>
            <a:picLocks noChangeAspect="1"/>
          </p:cNvPicPr>
          <p:nvPr/>
        </p:nvPicPr>
        <p:blipFill>
          <a:blip r:embed="rId2"/>
          <a:stretch>
            <a:fillRect/>
          </a:stretch>
        </p:blipFill>
        <p:spPr>
          <a:xfrm>
            <a:off x="1211897" y="452755"/>
            <a:ext cx="7858125" cy="4286250"/>
          </a:xfrm>
          <a:prstGeom prst="rect">
            <a:avLst/>
          </a:prstGeom>
        </p:spPr>
      </p:pic>
      <p:pic>
        <p:nvPicPr>
          <p:cNvPr id="8" name="图片 7">
            <a:extLst>
              <a:ext uri="{FF2B5EF4-FFF2-40B4-BE49-F238E27FC236}">
                <a16:creationId xmlns:a16="http://schemas.microsoft.com/office/drawing/2014/main" id="{4B5D099F-3C81-5439-F47E-112E1AA90B73}"/>
              </a:ext>
            </a:extLst>
          </p:cNvPr>
          <p:cNvPicPr>
            <a:picLocks noChangeAspect="1"/>
          </p:cNvPicPr>
          <p:nvPr/>
        </p:nvPicPr>
        <p:blipFill>
          <a:blip r:embed="rId3"/>
          <a:stretch>
            <a:fillRect/>
          </a:stretch>
        </p:blipFill>
        <p:spPr>
          <a:xfrm>
            <a:off x="1211897" y="4739005"/>
            <a:ext cx="7867650" cy="1247775"/>
          </a:xfrm>
          <a:prstGeom prst="rect">
            <a:avLst/>
          </a:prstGeom>
        </p:spPr>
      </p:pic>
    </p:spTree>
    <p:extLst>
      <p:ext uri="{BB962C8B-B14F-4D97-AF65-F5344CB8AC3E}">
        <p14:creationId xmlns:p14="http://schemas.microsoft.com/office/powerpoint/2010/main" val="17385215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67ED2-A647-6EFD-18AC-8AAB45554803}"/>
              </a:ext>
            </a:extLst>
          </p:cNvPr>
          <p:cNvSpPr>
            <a:spLocks noGrp="1"/>
          </p:cNvSpPr>
          <p:nvPr>
            <p:ph type="title"/>
          </p:nvPr>
        </p:nvSpPr>
        <p:spPr/>
        <p:txBody>
          <a:bodyPr/>
          <a:lstStyle/>
          <a:p>
            <a:r>
              <a:rPr kumimoji="1" lang="zh-CN" altLang="en-US" dirty="0"/>
              <a:t>东方财富</a:t>
            </a:r>
            <a:r>
              <a:rPr kumimoji="1" lang="en-US" altLang="zh-CN" dirty="0"/>
              <a:t>2023</a:t>
            </a:r>
            <a:r>
              <a:rPr kumimoji="1" lang="zh-CN" altLang="en-US" dirty="0"/>
              <a:t>总结与复盘</a:t>
            </a:r>
          </a:p>
        </p:txBody>
      </p:sp>
      <p:sp>
        <p:nvSpPr>
          <p:cNvPr id="3" name="灯片编号占位符 2">
            <a:extLst>
              <a:ext uri="{FF2B5EF4-FFF2-40B4-BE49-F238E27FC236}">
                <a16:creationId xmlns:a16="http://schemas.microsoft.com/office/drawing/2014/main" id="{964DF87D-74D7-65F6-CC1C-CD937D4C0549}"/>
              </a:ext>
            </a:extLst>
          </p:cNvPr>
          <p:cNvSpPr>
            <a:spLocks noGrp="1"/>
          </p:cNvSpPr>
          <p:nvPr>
            <p:ph type="sldNum" sz="quarter" idx="10"/>
          </p:nvPr>
        </p:nvSpPr>
        <p:spPr/>
        <p:txBody>
          <a:bodyPr/>
          <a:lstStyle/>
          <a:p>
            <a:fld id="{F56ABC50-C693-6145-8FE9-48A83A944B62}" type="slidenum">
              <a:rPr kumimoji="1" lang="zh-CN" altLang="en-US" smtClean="0"/>
              <a:pPr/>
              <a:t>204</a:t>
            </a:fld>
            <a:endParaRPr kumimoji="1" lang="zh-CN" altLang="en-US"/>
          </a:p>
        </p:txBody>
      </p:sp>
      <p:sp>
        <p:nvSpPr>
          <p:cNvPr id="4" name="内容占位符 3">
            <a:extLst>
              <a:ext uri="{FF2B5EF4-FFF2-40B4-BE49-F238E27FC236}">
                <a16:creationId xmlns:a16="http://schemas.microsoft.com/office/drawing/2014/main" id="{903DAD02-3567-ED99-D97C-78B9C5C85361}"/>
              </a:ext>
            </a:extLst>
          </p:cNvPr>
          <p:cNvSpPr>
            <a:spLocks noGrp="1"/>
          </p:cNvSpPr>
          <p:nvPr>
            <p:ph sz="quarter" idx="11"/>
          </p:nvPr>
        </p:nvSpPr>
        <p:spPr/>
        <p:txBody>
          <a:bodyPr/>
          <a:lstStyle/>
          <a:p>
            <a:endParaRPr kumimoji="1" lang="zh-CN" altLang="en-US"/>
          </a:p>
        </p:txBody>
      </p:sp>
    </p:spTree>
    <p:extLst>
      <p:ext uri="{BB962C8B-B14F-4D97-AF65-F5344CB8AC3E}">
        <p14:creationId xmlns:p14="http://schemas.microsoft.com/office/powerpoint/2010/main" val="85094138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E2C15-9443-D9C7-7C4E-474A2C13E470}"/>
              </a:ext>
            </a:extLst>
          </p:cNvPr>
          <p:cNvSpPr>
            <a:spLocks noGrp="1"/>
          </p:cNvSpPr>
          <p:nvPr>
            <p:ph type="title"/>
          </p:nvPr>
        </p:nvSpPr>
        <p:spPr/>
        <p:txBody>
          <a:bodyPr/>
          <a:lstStyle/>
          <a:p>
            <a:r>
              <a:rPr kumimoji="1" lang="zh-CN" altLang="en-US" dirty="0"/>
              <a:t>拓展</a:t>
            </a:r>
            <a:r>
              <a:rPr kumimoji="1" lang="en-US" altLang="zh-CN" dirty="0"/>
              <a:t>1</a:t>
            </a:r>
            <a:r>
              <a:rPr kumimoji="1" lang="zh-CN" altLang="en-US" dirty="0"/>
              <a:t>：工资与个税</a:t>
            </a:r>
          </a:p>
        </p:txBody>
      </p:sp>
      <p:sp>
        <p:nvSpPr>
          <p:cNvPr id="3" name="灯片编号占位符 2">
            <a:extLst>
              <a:ext uri="{FF2B5EF4-FFF2-40B4-BE49-F238E27FC236}">
                <a16:creationId xmlns:a16="http://schemas.microsoft.com/office/drawing/2014/main" id="{70CCA34E-9C55-5BD9-0868-A58F75872132}"/>
              </a:ext>
            </a:extLst>
          </p:cNvPr>
          <p:cNvSpPr>
            <a:spLocks noGrp="1"/>
          </p:cNvSpPr>
          <p:nvPr>
            <p:ph type="sldNum" sz="quarter" idx="10"/>
          </p:nvPr>
        </p:nvSpPr>
        <p:spPr/>
        <p:txBody>
          <a:bodyPr/>
          <a:lstStyle/>
          <a:p>
            <a:fld id="{F56ABC50-C693-6145-8FE9-48A83A944B62}" type="slidenum">
              <a:rPr kumimoji="1" lang="zh-CN" altLang="en-US" smtClean="0"/>
              <a:pPr/>
              <a:t>205</a:t>
            </a:fld>
            <a:endParaRPr kumimoji="1" lang="zh-CN" altLang="en-US"/>
          </a:p>
        </p:txBody>
      </p:sp>
      <p:pic>
        <p:nvPicPr>
          <p:cNvPr id="5" name="Picture 2">
            <a:extLst>
              <a:ext uri="{FF2B5EF4-FFF2-40B4-BE49-F238E27FC236}">
                <a16:creationId xmlns:a16="http://schemas.microsoft.com/office/drawing/2014/main" id="{926B1017-F851-BF08-34BE-F04F53519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346" y="1098438"/>
            <a:ext cx="8427307" cy="5543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8001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E2C15-9443-D9C7-7C4E-474A2C13E470}"/>
              </a:ext>
            </a:extLst>
          </p:cNvPr>
          <p:cNvSpPr>
            <a:spLocks noGrp="1"/>
          </p:cNvSpPr>
          <p:nvPr>
            <p:ph type="title"/>
          </p:nvPr>
        </p:nvSpPr>
        <p:spPr/>
        <p:txBody>
          <a:bodyPr/>
          <a:lstStyle/>
          <a:p>
            <a:r>
              <a:rPr kumimoji="1" lang="zh-CN" altLang="en-US" dirty="0"/>
              <a:t>拓展</a:t>
            </a:r>
            <a:r>
              <a:rPr kumimoji="1" lang="en-US" altLang="zh-CN" dirty="0"/>
              <a:t>1</a:t>
            </a:r>
            <a:r>
              <a:rPr kumimoji="1" lang="zh-CN" altLang="en-US" dirty="0"/>
              <a:t>：工资与个税</a:t>
            </a:r>
          </a:p>
        </p:txBody>
      </p:sp>
      <p:sp>
        <p:nvSpPr>
          <p:cNvPr id="3" name="灯片编号占位符 2">
            <a:extLst>
              <a:ext uri="{FF2B5EF4-FFF2-40B4-BE49-F238E27FC236}">
                <a16:creationId xmlns:a16="http://schemas.microsoft.com/office/drawing/2014/main" id="{70CCA34E-9C55-5BD9-0868-A58F75872132}"/>
              </a:ext>
            </a:extLst>
          </p:cNvPr>
          <p:cNvSpPr>
            <a:spLocks noGrp="1"/>
          </p:cNvSpPr>
          <p:nvPr>
            <p:ph type="sldNum" sz="quarter" idx="10"/>
          </p:nvPr>
        </p:nvSpPr>
        <p:spPr/>
        <p:txBody>
          <a:bodyPr/>
          <a:lstStyle/>
          <a:p>
            <a:fld id="{F56ABC50-C693-6145-8FE9-48A83A944B62}" type="slidenum">
              <a:rPr kumimoji="1" lang="zh-CN" altLang="en-US" smtClean="0"/>
              <a:pPr/>
              <a:t>206</a:t>
            </a:fld>
            <a:endParaRPr kumimoji="1" lang="zh-CN" altLang="en-US"/>
          </a:p>
        </p:txBody>
      </p:sp>
      <p:pic>
        <p:nvPicPr>
          <p:cNvPr id="4" name="图片 3">
            <a:extLst>
              <a:ext uri="{FF2B5EF4-FFF2-40B4-BE49-F238E27FC236}">
                <a16:creationId xmlns:a16="http://schemas.microsoft.com/office/drawing/2014/main" id="{C2E1B6A9-85C7-3DC3-9E92-69AAB2E8F0EB}"/>
              </a:ext>
            </a:extLst>
          </p:cNvPr>
          <p:cNvPicPr>
            <a:picLocks noChangeAspect="1"/>
          </p:cNvPicPr>
          <p:nvPr/>
        </p:nvPicPr>
        <p:blipFill rotWithShape="1">
          <a:blip r:embed="rId2"/>
          <a:srcRect t="1924"/>
          <a:stretch/>
        </p:blipFill>
        <p:spPr>
          <a:xfrm>
            <a:off x="297012" y="1450837"/>
            <a:ext cx="5934455" cy="4779369"/>
          </a:xfrm>
          <a:prstGeom prst="rect">
            <a:avLst/>
          </a:prstGeom>
        </p:spPr>
      </p:pic>
      <p:pic>
        <p:nvPicPr>
          <p:cNvPr id="5" name="图片 4">
            <a:extLst>
              <a:ext uri="{FF2B5EF4-FFF2-40B4-BE49-F238E27FC236}">
                <a16:creationId xmlns:a16="http://schemas.microsoft.com/office/drawing/2014/main" id="{755439E0-32C9-7CC2-376C-4E29FE9DE2AE}"/>
              </a:ext>
            </a:extLst>
          </p:cNvPr>
          <p:cNvPicPr>
            <a:picLocks noChangeAspect="1"/>
          </p:cNvPicPr>
          <p:nvPr/>
        </p:nvPicPr>
        <p:blipFill>
          <a:blip r:embed="rId3"/>
          <a:stretch>
            <a:fillRect/>
          </a:stretch>
        </p:blipFill>
        <p:spPr>
          <a:xfrm>
            <a:off x="6096000" y="1186250"/>
            <a:ext cx="6079492" cy="5308542"/>
          </a:xfrm>
          <a:prstGeom prst="rect">
            <a:avLst/>
          </a:prstGeom>
        </p:spPr>
      </p:pic>
    </p:spTree>
    <p:extLst>
      <p:ext uri="{BB962C8B-B14F-4D97-AF65-F5344CB8AC3E}">
        <p14:creationId xmlns:p14="http://schemas.microsoft.com/office/powerpoint/2010/main" val="20281418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C20DB-427A-81B9-CB88-4CA78B012715}"/>
              </a:ext>
            </a:extLst>
          </p:cNvPr>
          <p:cNvSpPr>
            <a:spLocks noGrp="1"/>
          </p:cNvSpPr>
          <p:nvPr>
            <p:ph type="title"/>
          </p:nvPr>
        </p:nvSpPr>
        <p:spPr/>
        <p:txBody>
          <a:bodyPr/>
          <a:lstStyle/>
          <a:p>
            <a:r>
              <a:rPr kumimoji="1" lang="zh-CN" altLang="en-US" dirty="0"/>
              <a:t>拓展</a:t>
            </a:r>
            <a:r>
              <a:rPr kumimoji="1" lang="en-US" altLang="zh-CN" dirty="0"/>
              <a:t>1</a:t>
            </a:r>
            <a:r>
              <a:rPr kumimoji="1" lang="zh-CN" altLang="en-US" dirty="0"/>
              <a:t>：工资与个税</a:t>
            </a:r>
          </a:p>
        </p:txBody>
      </p:sp>
      <p:sp>
        <p:nvSpPr>
          <p:cNvPr id="3" name="灯片编号占位符 2">
            <a:extLst>
              <a:ext uri="{FF2B5EF4-FFF2-40B4-BE49-F238E27FC236}">
                <a16:creationId xmlns:a16="http://schemas.microsoft.com/office/drawing/2014/main" id="{A4DAD29D-1A18-22A8-7972-0A41BE9C989E}"/>
              </a:ext>
            </a:extLst>
          </p:cNvPr>
          <p:cNvSpPr>
            <a:spLocks noGrp="1"/>
          </p:cNvSpPr>
          <p:nvPr>
            <p:ph type="sldNum" sz="quarter" idx="10"/>
          </p:nvPr>
        </p:nvSpPr>
        <p:spPr/>
        <p:txBody>
          <a:bodyPr/>
          <a:lstStyle/>
          <a:p>
            <a:fld id="{F56ABC50-C693-6145-8FE9-48A83A944B62}" type="slidenum">
              <a:rPr kumimoji="1" lang="zh-CN" altLang="en-US" smtClean="0"/>
              <a:pPr/>
              <a:t>207</a:t>
            </a:fld>
            <a:endParaRPr kumimoji="1" lang="zh-CN" altLang="en-US"/>
          </a:p>
        </p:txBody>
      </p:sp>
      <p:sp>
        <p:nvSpPr>
          <p:cNvPr id="4" name="内容占位符 3">
            <a:extLst>
              <a:ext uri="{FF2B5EF4-FFF2-40B4-BE49-F238E27FC236}">
                <a16:creationId xmlns:a16="http://schemas.microsoft.com/office/drawing/2014/main" id="{354570AC-6AD1-489F-EF62-5ED63AFE9E77}"/>
              </a:ext>
            </a:extLst>
          </p:cNvPr>
          <p:cNvSpPr>
            <a:spLocks noGrp="1"/>
          </p:cNvSpPr>
          <p:nvPr>
            <p:ph sz="quarter" idx="11"/>
          </p:nvPr>
        </p:nvSpPr>
        <p:spPr/>
        <p:txBody>
          <a:bodyPr>
            <a:normAutofit lnSpcReduction="10000"/>
          </a:bodyPr>
          <a:lstStyle/>
          <a:p>
            <a:r>
              <a:rPr kumimoji="1" lang="zh-CN" altLang="en-US" dirty="0"/>
              <a:t>如果你的年终奖正好是</a:t>
            </a:r>
            <a:r>
              <a:rPr kumimoji="1" lang="en-US" altLang="zh-CN" dirty="0"/>
              <a:t>300,000</a:t>
            </a:r>
            <a:r>
              <a:rPr kumimoji="1" lang="zh-CN" altLang="en-US" dirty="0"/>
              <a:t>元，那你要交的个税是：</a:t>
            </a:r>
            <a:r>
              <a:rPr kumimoji="1" lang="en-US" altLang="zh-CN" dirty="0"/>
              <a:t>300,000×20%-1,410=58,590</a:t>
            </a:r>
            <a:r>
              <a:rPr kumimoji="1" lang="zh-CN" altLang="en-US" dirty="0"/>
              <a:t>元，那么实际到手就是</a:t>
            </a:r>
            <a:r>
              <a:rPr kumimoji="1" lang="en-US" altLang="zh-CN" dirty="0"/>
              <a:t>241,410</a:t>
            </a:r>
            <a:r>
              <a:rPr kumimoji="1" lang="zh-CN" altLang="en-US" dirty="0"/>
              <a:t>元。</a:t>
            </a:r>
            <a:endParaRPr kumimoji="1" lang="en-US" altLang="zh-CN" dirty="0"/>
          </a:p>
          <a:p>
            <a:r>
              <a:rPr kumimoji="1" lang="zh-CN" altLang="en-US" dirty="0"/>
              <a:t>要是年终奖多发“一块钱”，税率就到下一个档位</a:t>
            </a:r>
            <a:r>
              <a:rPr kumimoji="1" lang="en-US" altLang="zh-CN" dirty="0"/>
              <a:t>25%</a:t>
            </a:r>
            <a:r>
              <a:rPr kumimoji="1" lang="zh-CN" altLang="en-US" dirty="0"/>
              <a:t>了，这样一来要交的个税就变成了：</a:t>
            </a:r>
            <a:r>
              <a:rPr kumimoji="1" lang="de-DE" altLang="zh-CN" dirty="0"/>
              <a:t>300,001×25%-2,660=72</a:t>
            </a:r>
            <a:r>
              <a:rPr kumimoji="1" lang="en-US" altLang="zh-CN" dirty="0"/>
              <a:t>,</a:t>
            </a:r>
            <a:r>
              <a:rPr kumimoji="1" lang="de-DE" altLang="zh-CN" dirty="0"/>
              <a:t>340.25</a:t>
            </a:r>
            <a:r>
              <a:rPr kumimoji="1" lang="zh-CN" altLang="en-US" dirty="0"/>
              <a:t>元。实际到手</a:t>
            </a:r>
            <a:r>
              <a:rPr kumimoji="1" lang="en-US" altLang="zh-CN" dirty="0"/>
              <a:t>227,661</a:t>
            </a:r>
            <a:r>
              <a:rPr kumimoji="1" lang="zh-CN" altLang="en-US" dirty="0"/>
              <a:t>元。</a:t>
            </a:r>
            <a:endParaRPr kumimoji="1" lang="en-US" altLang="zh-CN" dirty="0"/>
          </a:p>
          <a:p>
            <a:r>
              <a:rPr kumimoji="1" lang="zh-CN" altLang="en-US" dirty="0"/>
              <a:t>多发了一块，收入直接变少</a:t>
            </a:r>
            <a:r>
              <a:rPr kumimoji="1" lang="en-US" altLang="zh-CN" dirty="0"/>
              <a:t>13,749</a:t>
            </a:r>
            <a:r>
              <a:rPr kumimoji="1" lang="zh-CN" altLang="en-US" dirty="0"/>
              <a:t>元。</a:t>
            </a:r>
            <a:endParaRPr kumimoji="1" lang="en-US" altLang="zh-CN" dirty="0"/>
          </a:p>
          <a:p>
            <a:r>
              <a:rPr kumimoji="1" lang="zh-CN" altLang="en-US" dirty="0"/>
              <a:t>如果再多发一点，多到覆盖掉多交的个税，那还是多多益善的。所以这个“临界点”是一个区间，超过</a:t>
            </a:r>
            <a:r>
              <a:rPr kumimoji="1" lang="en-US" altLang="zh-CN" dirty="0"/>
              <a:t>318,333</a:t>
            </a:r>
            <a:r>
              <a:rPr kumimoji="1" lang="zh-CN" altLang="en-US" dirty="0"/>
              <a:t>元，就是越多越好了。但再多发，到下一个区间，同样的事又会发生了。</a:t>
            </a:r>
            <a:endParaRPr kumimoji="1" lang="en-US" altLang="zh-CN" dirty="0"/>
          </a:p>
          <a:p>
            <a:r>
              <a:rPr kumimoji="1" lang="zh-CN" altLang="en-US" dirty="0"/>
              <a:t>个税</a:t>
            </a:r>
            <a:r>
              <a:rPr kumimoji="1" lang="en-US" altLang="zh-CN" dirty="0"/>
              <a:t>7</a:t>
            </a:r>
            <a:r>
              <a:rPr kumimoji="1" lang="zh-CN" altLang="en-US" dirty="0"/>
              <a:t>个档位，这样的临界点有</a:t>
            </a:r>
            <a:r>
              <a:rPr kumimoji="1" lang="en-US" altLang="zh-CN" dirty="0"/>
              <a:t>6</a:t>
            </a:r>
            <a:r>
              <a:rPr kumimoji="1" lang="zh-CN" altLang="en-US" dirty="0"/>
              <a:t>个。</a:t>
            </a:r>
            <a:r>
              <a:rPr kumimoji="1" lang="de-DE" altLang="zh-CN" dirty="0"/>
              <a:t>36,000-38,566</a:t>
            </a:r>
            <a:r>
              <a:rPr kumimoji="1" lang="zh-CN" altLang="de-DE" dirty="0"/>
              <a:t>、</a:t>
            </a:r>
            <a:r>
              <a:rPr kumimoji="1" lang="de-DE" altLang="zh-CN" dirty="0"/>
              <a:t>144,000-160,500</a:t>
            </a:r>
            <a:r>
              <a:rPr kumimoji="1" lang="zh-CN" altLang="en-US" dirty="0"/>
              <a:t>、 </a:t>
            </a:r>
            <a:r>
              <a:rPr kumimoji="1" lang="de-DE" altLang="zh-CN" dirty="0"/>
              <a:t>300,000-318,333</a:t>
            </a:r>
            <a:r>
              <a:rPr kumimoji="1" lang="zh-CN" altLang="de-DE" dirty="0"/>
              <a:t>、</a:t>
            </a:r>
            <a:r>
              <a:rPr kumimoji="1" lang="de-DE" altLang="zh-CN" dirty="0"/>
              <a:t>420,001-447,500</a:t>
            </a:r>
            <a:r>
              <a:rPr kumimoji="1" lang="zh-CN" altLang="de-DE" dirty="0"/>
              <a:t>、</a:t>
            </a:r>
            <a:r>
              <a:rPr kumimoji="1" lang="de-DE" altLang="zh-CN" dirty="0"/>
              <a:t>660,001-706,538</a:t>
            </a:r>
            <a:r>
              <a:rPr kumimoji="1" lang="zh-CN" altLang="de-DE" dirty="0"/>
              <a:t>、</a:t>
            </a:r>
            <a:r>
              <a:rPr kumimoji="1" lang="de-DE" altLang="zh-CN" dirty="0"/>
              <a:t>960,000-1,120,000</a:t>
            </a:r>
            <a:r>
              <a:rPr kumimoji="1" lang="zh-CN" altLang="en-US" dirty="0"/>
              <a:t>。如果你的年终奖刚好在这几个区间里，那只拿最左边那个数，是最划算的。</a:t>
            </a:r>
          </a:p>
        </p:txBody>
      </p:sp>
    </p:spTree>
    <p:extLst>
      <p:ext uri="{BB962C8B-B14F-4D97-AF65-F5344CB8AC3E}">
        <p14:creationId xmlns:p14="http://schemas.microsoft.com/office/powerpoint/2010/main" val="5563242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B3600-A8CC-F5F2-7F61-C276A99868A1}"/>
              </a:ext>
            </a:extLst>
          </p:cNvPr>
          <p:cNvSpPr>
            <a:spLocks noGrp="1"/>
          </p:cNvSpPr>
          <p:nvPr>
            <p:ph type="title"/>
          </p:nvPr>
        </p:nvSpPr>
        <p:spPr/>
        <p:txBody>
          <a:bodyPr/>
          <a:lstStyle/>
          <a:p>
            <a:r>
              <a:rPr kumimoji="1" lang="zh-CN" altLang="en-US" dirty="0"/>
              <a:t>拓展</a:t>
            </a:r>
            <a:r>
              <a:rPr kumimoji="1" lang="en-US" altLang="zh-CN" dirty="0"/>
              <a:t>1</a:t>
            </a:r>
            <a:r>
              <a:rPr kumimoji="1" lang="zh-CN" altLang="en-US" dirty="0"/>
              <a:t>：工资与个税</a:t>
            </a:r>
          </a:p>
        </p:txBody>
      </p:sp>
      <p:sp>
        <p:nvSpPr>
          <p:cNvPr id="3" name="灯片编号占位符 2">
            <a:extLst>
              <a:ext uri="{FF2B5EF4-FFF2-40B4-BE49-F238E27FC236}">
                <a16:creationId xmlns:a16="http://schemas.microsoft.com/office/drawing/2014/main" id="{8DD9C8C8-EA7A-A9F7-1C90-8C81297700DB}"/>
              </a:ext>
            </a:extLst>
          </p:cNvPr>
          <p:cNvSpPr>
            <a:spLocks noGrp="1"/>
          </p:cNvSpPr>
          <p:nvPr>
            <p:ph type="sldNum" sz="quarter" idx="10"/>
          </p:nvPr>
        </p:nvSpPr>
        <p:spPr/>
        <p:txBody>
          <a:bodyPr/>
          <a:lstStyle/>
          <a:p>
            <a:fld id="{F56ABC50-C693-6145-8FE9-48A83A944B62}" type="slidenum">
              <a:rPr kumimoji="1" lang="zh-CN" altLang="en-US" smtClean="0"/>
              <a:pPr/>
              <a:t>208</a:t>
            </a:fld>
            <a:endParaRPr kumimoji="1" lang="zh-CN" altLang="en-US"/>
          </a:p>
        </p:txBody>
      </p:sp>
      <p:sp>
        <p:nvSpPr>
          <p:cNvPr id="4" name="内容占位符 3">
            <a:extLst>
              <a:ext uri="{FF2B5EF4-FFF2-40B4-BE49-F238E27FC236}">
                <a16:creationId xmlns:a16="http://schemas.microsoft.com/office/drawing/2014/main" id="{40CC7960-1FCC-5599-53D3-F01436C0AFEA}"/>
              </a:ext>
            </a:extLst>
          </p:cNvPr>
          <p:cNvSpPr>
            <a:spLocks noGrp="1"/>
          </p:cNvSpPr>
          <p:nvPr>
            <p:ph sz="quarter" idx="11"/>
          </p:nvPr>
        </p:nvSpPr>
        <p:spPr/>
        <p:txBody>
          <a:bodyPr/>
          <a:lstStyle/>
          <a:p>
            <a:r>
              <a:rPr kumimoji="1" lang="zh-CN" altLang="en-US" dirty="0"/>
              <a:t>老板说给你发</a:t>
            </a:r>
            <a:r>
              <a:rPr kumimoji="1" lang="en-US" altLang="zh-CN" dirty="0"/>
              <a:t>110</a:t>
            </a:r>
            <a:r>
              <a:rPr kumimoji="1" lang="zh-CN" altLang="en-US" dirty="0"/>
              <a:t>万奖金，你却可以劝老板：不用了，给我发</a:t>
            </a:r>
            <a:r>
              <a:rPr kumimoji="1" lang="en-US" altLang="zh-CN" dirty="0"/>
              <a:t>96</a:t>
            </a:r>
            <a:r>
              <a:rPr kumimoji="1" lang="zh-CN" altLang="en-US" dirty="0"/>
              <a:t>万就好。</a:t>
            </a:r>
            <a:endParaRPr kumimoji="1" lang="en-US" altLang="zh-CN" dirty="0"/>
          </a:p>
          <a:p>
            <a:r>
              <a:rPr kumimoji="1" lang="en-US" altLang="zh-CN" dirty="0"/>
              <a:t>2018</a:t>
            </a:r>
            <a:r>
              <a:rPr kumimoji="1" lang="zh-CN" altLang="en-US" dirty="0"/>
              <a:t>年</a:t>
            </a:r>
            <a:r>
              <a:rPr kumimoji="1" lang="en-US" altLang="zh-CN" dirty="0"/>
              <a:t>9</a:t>
            </a:r>
            <a:r>
              <a:rPr kumimoji="1" lang="zh-CN" altLang="en-US" dirty="0"/>
              <a:t>月</a:t>
            </a:r>
            <a:r>
              <a:rPr kumimoji="1" lang="en-US" altLang="zh-CN" dirty="0"/>
              <a:t>18</a:t>
            </a:r>
            <a:r>
              <a:rPr kumimoji="1" lang="zh-CN" altLang="en-US" dirty="0"/>
              <a:t>日，国务院就下发</a:t>
            </a:r>
            <a:r>
              <a:rPr kumimoji="1" lang="en-US" altLang="zh-CN" dirty="0"/>
              <a:t>《</a:t>
            </a:r>
            <a:r>
              <a:rPr kumimoji="1" lang="zh-CN" altLang="en-US" dirty="0"/>
              <a:t>关于推动创新创业高质量发展打造“双创”升级版的意见</a:t>
            </a:r>
            <a:r>
              <a:rPr kumimoji="1" lang="en-US" altLang="zh-CN" dirty="0"/>
              <a:t>》</a:t>
            </a:r>
            <a:r>
              <a:rPr kumimoji="1" lang="zh-CN" altLang="en-US" dirty="0"/>
              <a:t>。</a:t>
            </a:r>
            <a:endParaRPr kumimoji="1" lang="en-US" altLang="zh-CN" dirty="0"/>
          </a:p>
          <a:p>
            <a:r>
              <a:rPr kumimoji="1" lang="zh-CN" altLang="en-US" dirty="0"/>
              <a:t>针对月销售额</a:t>
            </a:r>
            <a:r>
              <a:rPr kumimoji="1" lang="en-US" altLang="zh-CN" dirty="0"/>
              <a:t>15</a:t>
            </a:r>
            <a:r>
              <a:rPr kumimoji="1" lang="zh-CN" altLang="en-US" dirty="0"/>
              <a:t>万元以下的增值税小规模纳税人，就减免你企业的增值税；至于企业所得税，小微企业在应纳税所得额</a:t>
            </a:r>
            <a:r>
              <a:rPr kumimoji="1" lang="en-US" altLang="zh-CN" dirty="0"/>
              <a:t>100</a:t>
            </a:r>
            <a:r>
              <a:rPr kumimoji="1" lang="zh-CN" altLang="en-US" dirty="0"/>
              <a:t>万以下的，在现行税率再减半，即实际税率为</a:t>
            </a:r>
            <a:r>
              <a:rPr kumimoji="1" lang="en-US" altLang="zh-CN" dirty="0"/>
              <a:t>2.5%</a:t>
            </a:r>
            <a:r>
              <a:rPr kumimoji="1" lang="zh-CN" altLang="en-US" dirty="0"/>
              <a:t>。</a:t>
            </a:r>
            <a:endParaRPr kumimoji="1" lang="en-US" altLang="zh-CN" dirty="0"/>
          </a:p>
          <a:p>
            <a:r>
              <a:rPr kumimoji="1" lang="zh-CN" altLang="en-US" dirty="0"/>
              <a:t>高收入人群，完全可以响应国家号召“大众创业，万众创新”，从打工人变成智客 、创客的模式。这些高净值人群创业后，以合作的模式向企业提供服务，变成小</a:t>
            </a:r>
            <a:r>
              <a:rPr kumimoji="1" lang="de-DE" altLang="zh-CN" dirty="0"/>
              <a:t>B </a:t>
            </a:r>
            <a:r>
              <a:rPr kumimoji="1" lang="de-DE" altLang="zh-CN" dirty="0" err="1"/>
              <a:t>to</a:t>
            </a:r>
            <a:r>
              <a:rPr kumimoji="1" lang="de-DE" altLang="zh-CN" dirty="0"/>
              <a:t> B</a:t>
            </a:r>
            <a:r>
              <a:rPr kumimoji="1" lang="zh-CN" altLang="en-US" dirty="0"/>
              <a:t>的模式。</a:t>
            </a:r>
            <a:endParaRPr kumimoji="1" lang="en-US" altLang="zh-CN" dirty="0"/>
          </a:p>
          <a:p>
            <a:r>
              <a:rPr kumimoji="1" lang="zh-CN" altLang="en-US" dirty="0"/>
              <a:t>独立创业之后，升级成了一家企业，多缴一笔</a:t>
            </a:r>
            <a:r>
              <a:rPr kumimoji="1" lang="en-US" altLang="zh-CN" dirty="0"/>
              <a:t>3%</a:t>
            </a:r>
            <a:r>
              <a:rPr kumimoji="1" lang="zh-CN" altLang="en-US" dirty="0"/>
              <a:t>的增值税，可能只要再交</a:t>
            </a:r>
            <a:r>
              <a:rPr kumimoji="1" lang="en-US" altLang="zh-CN" dirty="0"/>
              <a:t>2.5%</a:t>
            </a:r>
            <a:r>
              <a:rPr kumimoji="1" lang="zh-CN" altLang="en-US" dirty="0"/>
              <a:t>的企业所得税。</a:t>
            </a:r>
          </a:p>
        </p:txBody>
      </p:sp>
    </p:spTree>
    <p:extLst>
      <p:ext uri="{BB962C8B-B14F-4D97-AF65-F5344CB8AC3E}">
        <p14:creationId xmlns:p14="http://schemas.microsoft.com/office/powerpoint/2010/main" val="34253086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E91D3B-E796-E64F-AA1C-4D337A2C9D5B}"/>
              </a:ext>
            </a:extLst>
          </p:cNvPr>
          <p:cNvSpPr>
            <a:spLocks noGrp="1"/>
          </p:cNvSpPr>
          <p:nvPr>
            <p:ph idx="1"/>
          </p:nvPr>
        </p:nvSpPr>
        <p:spPr>
          <a:xfrm>
            <a:off x="838200" y="1253331"/>
            <a:ext cx="10515600" cy="4351338"/>
          </a:xfrm>
        </p:spPr>
        <p:txBody>
          <a:bodyPr>
            <a:noAutofit/>
          </a:bodyPr>
          <a:lstStyle/>
          <a:p>
            <a:pPr>
              <a:lnSpc>
                <a:spcPct val="170000"/>
              </a:lnSpc>
            </a:pP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2018</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年</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9</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月，李斌带着</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12</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位蔚来车主在纽约交易所敲钟时，纽交所门前巨大的蓝色横幅写着蔚来口号“</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Blue Sky Coming”</a:t>
            </a:r>
          </a:p>
          <a:p>
            <a:pPr>
              <a:lnSpc>
                <a:spcPct val="170000"/>
              </a:lnSpc>
            </a:pP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2022</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年</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3</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月初，短短几天时间内，蔚来先后登陆亚洲</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2</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个交易所</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——3</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月</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10</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日，蔚来在港交所挂牌交易；接着是</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5</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月</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20</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日蔚来今日在新加坡交易所主板成功上市，正式开始挂牌交易，股票代码为“</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NIO"</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。这标志着蔚来成为全球首个三地上市的车企，同时也是首个同时在纽约、香港、新加坡上市的中国企业。</a:t>
            </a:r>
            <a:endPar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其港、新两次均通过“介绍上市”完成，简而言之就是在上市当天，不一定发行新股，而是将正在美股流通的股票开放给港交所、深交所的投资者进行交易。由于不一定出售新股，上市也就不会立即产生融资。蔚来不发售新股的底气，在于充沛的现金储备和良好的现金流状况，目前仍足以支撑其日常运营和各种研发投入，暂时没有迫切的融资需求。</a:t>
            </a:r>
            <a:endPar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介绍上市则规避了发售新股的负面影响</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现阶段增发新股，可能稀释现有股东权益，同时造成价值低估，未免得不偿失。</a:t>
            </a:r>
            <a:endPar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AACD055C-21D0-EB06-B200-365AA6D32FE1}"/>
              </a:ext>
            </a:extLst>
          </p:cNvPr>
          <p:cNvSpPr>
            <a:spLocks noGrp="1"/>
          </p:cNvSpPr>
          <p:nvPr>
            <p:ph type="sldNum" sz="quarter" idx="12"/>
          </p:nvPr>
        </p:nvSpPr>
        <p:spPr/>
        <p:txBody>
          <a:bodyPr/>
          <a:lstStyle/>
          <a:p>
            <a:fld id="{12A23114-081F-834E-85E1-95956C796665}" type="slidenum">
              <a:rPr kumimoji="1" lang="zh-CN" altLang="en-US" sz="1400" smtClean="0">
                <a:latin typeface="Times New Roman" panose="02020603050405020304" pitchFamily="18" charset="0"/>
                <a:cs typeface="Times New Roman" panose="02020603050405020304" pitchFamily="18" charset="0"/>
              </a:rPr>
              <a:t>209</a:t>
            </a:fld>
            <a:endParaRPr kumimoji="1" lang="zh-CN" altLang="en-US" sz="140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61A0CD8C-207A-1548-ACC2-414F50C41CFA}"/>
              </a:ext>
            </a:extLst>
          </p:cNvPr>
          <p:cNvSpPr txBox="1">
            <a:spLocks/>
          </p:cNvSpPr>
          <p:nvPr/>
        </p:nvSpPr>
        <p:spPr>
          <a:xfrm>
            <a:off x="838200" y="365126"/>
            <a:ext cx="10515600" cy="6936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000" dirty="0">
                <a:latin typeface="Times New Roman" panose="02020603050405020304" pitchFamily="18" charset="0"/>
                <a:ea typeface="SimSun" panose="02010600030101010101" pitchFamily="2" charset="-122"/>
                <a:cs typeface="Times New Roman" panose="02020603050405020304" pitchFamily="18" charset="0"/>
              </a:rPr>
              <a:t>拓展</a:t>
            </a:r>
            <a:r>
              <a:rPr kumimoji="1" lang="en-US" altLang="zh-CN" sz="4000" dirty="0">
                <a:latin typeface="Times New Roman" panose="02020603050405020304" pitchFamily="18" charset="0"/>
                <a:ea typeface="SimSun" panose="02010600030101010101" pitchFamily="2" charset="-122"/>
                <a:cs typeface="Times New Roman" panose="02020603050405020304" pitchFamily="18" charset="0"/>
              </a:rPr>
              <a:t>2</a:t>
            </a:r>
            <a:r>
              <a:rPr kumimoji="1" lang="zh-CN" altLang="en-US" sz="4000" dirty="0">
                <a:latin typeface="Times New Roman" panose="02020603050405020304" pitchFamily="18" charset="0"/>
                <a:ea typeface="SimSun" panose="02010600030101010101" pitchFamily="2" charset="-122"/>
                <a:cs typeface="Times New Roman" panose="02020603050405020304" pitchFamily="18" charset="0"/>
              </a:rPr>
              <a:t>：介绍上市</a:t>
            </a:r>
            <a:endParaRPr kumimoji="1" lang="zh-CN" altLang="en-US" sz="8800" b="1" dirty="0"/>
          </a:p>
        </p:txBody>
      </p:sp>
      <p:sp>
        <p:nvSpPr>
          <p:cNvPr id="9" name="燕尾形 8">
            <a:extLst>
              <a:ext uri="{FF2B5EF4-FFF2-40B4-BE49-F238E27FC236}">
                <a16:creationId xmlns:a16="http://schemas.microsoft.com/office/drawing/2014/main" id="{512D9CB9-8F40-8B30-D589-996185F7A10B}"/>
              </a:ext>
            </a:extLst>
          </p:cNvPr>
          <p:cNvSpPr/>
          <p:nvPr/>
        </p:nvSpPr>
        <p:spPr>
          <a:xfrm>
            <a:off x="0" y="347867"/>
            <a:ext cx="838200" cy="693654"/>
          </a:xfrm>
          <a:prstGeom prst="chevron">
            <a:avLst/>
          </a:prstGeom>
          <a:solidFill>
            <a:srgbClr val="8B001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7743B32-8848-1DA5-6380-FA3478784E3B}"/>
              </a:ext>
            </a:extLst>
          </p:cNvPr>
          <p:cNvSpPr/>
          <p:nvPr/>
        </p:nvSpPr>
        <p:spPr>
          <a:xfrm>
            <a:off x="11976000" y="346599"/>
            <a:ext cx="216000" cy="693654"/>
          </a:xfrm>
          <a:prstGeom prst="rect">
            <a:avLst/>
          </a:prstGeom>
          <a:solidFill>
            <a:srgbClr val="8B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BEF2FB3E-1641-D2A5-F451-DD83E9B44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8956" y="168794"/>
            <a:ext cx="2787044" cy="1049263"/>
          </a:xfrm>
          <a:prstGeom prst="rect">
            <a:avLst/>
          </a:prstGeom>
        </p:spPr>
      </p:pic>
    </p:spTree>
    <p:extLst>
      <p:ext uri="{BB962C8B-B14F-4D97-AF65-F5344CB8AC3E}">
        <p14:creationId xmlns:p14="http://schemas.microsoft.com/office/powerpoint/2010/main" val="3628399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A9954-D574-A314-0374-CC6103D22E03}"/>
              </a:ext>
            </a:extLst>
          </p:cNvPr>
          <p:cNvSpPr>
            <a:spLocks noGrp="1"/>
          </p:cNvSpPr>
          <p:nvPr>
            <p:ph type="title"/>
          </p:nvPr>
        </p:nvSpPr>
        <p:spPr/>
        <p:txBody>
          <a:bodyPr/>
          <a:lstStyle/>
          <a:p>
            <a:r>
              <a:rPr kumimoji="1" lang="zh-CN" altLang="en-US" dirty="0"/>
              <a:t>案例</a:t>
            </a:r>
            <a:r>
              <a:rPr kumimoji="1" lang="en-US" altLang="zh-CN" dirty="0"/>
              <a:t>7</a:t>
            </a:r>
            <a:r>
              <a:rPr kumimoji="1" lang="zh-CN" altLang="en-US" dirty="0"/>
              <a:t>：万亿市值上市公司（对比）</a:t>
            </a:r>
          </a:p>
        </p:txBody>
      </p:sp>
      <p:sp>
        <p:nvSpPr>
          <p:cNvPr id="3" name="灯片编号占位符 2">
            <a:extLst>
              <a:ext uri="{FF2B5EF4-FFF2-40B4-BE49-F238E27FC236}">
                <a16:creationId xmlns:a16="http://schemas.microsoft.com/office/drawing/2014/main" id="{020236B7-8C14-C852-824F-C651770BB2CB}"/>
              </a:ext>
            </a:extLst>
          </p:cNvPr>
          <p:cNvSpPr>
            <a:spLocks noGrp="1"/>
          </p:cNvSpPr>
          <p:nvPr>
            <p:ph type="sldNum" sz="quarter" idx="10"/>
          </p:nvPr>
        </p:nvSpPr>
        <p:spPr/>
        <p:txBody>
          <a:bodyPr/>
          <a:lstStyle/>
          <a:p>
            <a:fld id="{F56ABC50-C693-6145-8FE9-48A83A944B62}" type="slidenum">
              <a:rPr kumimoji="1" lang="zh-CN" altLang="en-US" smtClean="0"/>
              <a:pPr/>
              <a:t>21</a:t>
            </a:fld>
            <a:endParaRPr kumimoji="1" lang="zh-CN" altLang="en-US"/>
          </a:p>
        </p:txBody>
      </p:sp>
      <p:pic>
        <p:nvPicPr>
          <p:cNvPr id="5" name="图片 4">
            <a:extLst>
              <a:ext uri="{FF2B5EF4-FFF2-40B4-BE49-F238E27FC236}">
                <a16:creationId xmlns:a16="http://schemas.microsoft.com/office/drawing/2014/main" id="{4C7A6988-FFFC-4163-A120-3AFEC53723D2}"/>
              </a:ext>
            </a:extLst>
          </p:cNvPr>
          <p:cNvPicPr>
            <a:picLocks noChangeAspect="1"/>
          </p:cNvPicPr>
          <p:nvPr/>
        </p:nvPicPr>
        <p:blipFill>
          <a:blip r:embed="rId2"/>
          <a:stretch>
            <a:fillRect/>
          </a:stretch>
        </p:blipFill>
        <p:spPr>
          <a:xfrm>
            <a:off x="876183" y="1332890"/>
            <a:ext cx="4999945" cy="4732091"/>
          </a:xfrm>
          <a:prstGeom prst="rect">
            <a:avLst/>
          </a:prstGeom>
        </p:spPr>
      </p:pic>
      <p:sp>
        <p:nvSpPr>
          <p:cNvPr id="7" name="文本框 6">
            <a:extLst>
              <a:ext uri="{FF2B5EF4-FFF2-40B4-BE49-F238E27FC236}">
                <a16:creationId xmlns:a16="http://schemas.microsoft.com/office/drawing/2014/main" id="{CB237955-5391-465D-95F8-B43EA7B3FE7D}"/>
              </a:ext>
            </a:extLst>
          </p:cNvPr>
          <p:cNvSpPr txBox="1"/>
          <p:nvPr/>
        </p:nvSpPr>
        <p:spPr>
          <a:xfrm>
            <a:off x="1991638" y="6211622"/>
            <a:ext cx="2968669" cy="369332"/>
          </a:xfrm>
          <a:prstGeom prst="rect">
            <a:avLst/>
          </a:prstGeom>
          <a:noFill/>
        </p:spPr>
        <p:txBody>
          <a:bodyPr wrap="square" rtlCol="0">
            <a:spAutoFit/>
          </a:bodyPr>
          <a:lstStyle/>
          <a:p>
            <a:r>
              <a:rPr lang="en-US" altLang="zh-CN" dirty="0"/>
              <a:t>2022</a:t>
            </a:r>
            <a:r>
              <a:rPr lang="zh-CN" altLang="en-US" dirty="0"/>
              <a:t>年万亿市值上市公司</a:t>
            </a:r>
          </a:p>
        </p:txBody>
      </p:sp>
      <p:sp>
        <p:nvSpPr>
          <p:cNvPr id="8" name="文本框 7">
            <a:extLst>
              <a:ext uri="{FF2B5EF4-FFF2-40B4-BE49-F238E27FC236}">
                <a16:creationId xmlns:a16="http://schemas.microsoft.com/office/drawing/2014/main" id="{8B47EFC4-D2AB-49A8-89F6-E786A8ADB18A}"/>
              </a:ext>
            </a:extLst>
          </p:cNvPr>
          <p:cNvSpPr txBox="1"/>
          <p:nvPr/>
        </p:nvSpPr>
        <p:spPr>
          <a:xfrm>
            <a:off x="7882087" y="6179356"/>
            <a:ext cx="2968669" cy="369332"/>
          </a:xfrm>
          <a:prstGeom prst="rect">
            <a:avLst/>
          </a:prstGeom>
          <a:noFill/>
        </p:spPr>
        <p:txBody>
          <a:bodyPr wrap="square" rtlCol="0">
            <a:spAutoFit/>
          </a:bodyPr>
          <a:lstStyle/>
          <a:p>
            <a:r>
              <a:rPr lang="en-US" altLang="zh-CN" dirty="0"/>
              <a:t>2023</a:t>
            </a:r>
            <a:r>
              <a:rPr lang="zh-CN" altLang="en-US" dirty="0"/>
              <a:t>年万亿市值上市公司</a:t>
            </a:r>
          </a:p>
        </p:txBody>
      </p:sp>
      <p:pic>
        <p:nvPicPr>
          <p:cNvPr id="10" name="图片 9">
            <a:extLst>
              <a:ext uri="{FF2B5EF4-FFF2-40B4-BE49-F238E27FC236}">
                <a16:creationId xmlns:a16="http://schemas.microsoft.com/office/drawing/2014/main" id="{C14D5240-6217-1E5E-1399-46D8DE6E6076}"/>
              </a:ext>
            </a:extLst>
          </p:cNvPr>
          <p:cNvPicPr>
            <a:picLocks noChangeAspect="1"/>
          </p:cNvPicPr>
          <p:nvPr/>
        </p:nvPicPr>
        <p:blipFill>
          <a:blip r:embed="rId3"/>
          <a:stretch>
            <a:fillRect/>
          </a:stretch>
        </p:blipFill>
        <p:spPr>
          <a:xfrm>
            <a:off x="6342397" y="1218515"/>
            <a:ext cx="5163971" cy="4846465"/>
          </a:xfrm>
          <a:prstGeom prst="rect">
            <a:avLst/>
          </a:prstGeom>
        </p:spPr>
      </p:pic>
    </p:spTree>
    <p:extLst>
      <p:ext uri="{BB962C8B-B14F-4D97-AF65-F5344CB8AC3E}">
        <p14:creationId xmlns:p14="http://schemas.microsoft.com/office/powerpoint/2010/main" val="10634698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735F1-BAA3-4167-A4CC-D923C151B8AF}"/>
              </a:ext>
            </a:extLst>
          </p:cNvPr>
          <p:cNvSpPr>
            <a:spLocks noGrp="1"/>
          </p:cNvSpPr>
          <p:nvPr>
            <p:ph type="title"/>
          </p:nvPr>
        </p:nvSpPr>
        <p:spPr/>
        <p:txBody>
          <a:bodyPr/>
          <a:lstStyle/>
          <a:p>
            <a:r>
              <a:rPr lang="zh-CN" altLang="en-US" dirty="0"/>
              <a:t>知识拓展</a:t>
            </a:r>
            <a:r>
              <a:rPr lang="en-US" altLang="zh-CN" dirty="0"/>
              <a:t>3</a:t>
            </a:r>
            <a:r>
              <a:rPr lang="zh-CN" altLang="en-US" dirty="0"/>
              <a:t>：互联网券商监管</a:t>
            </a:r>
          </a:p>
        </p:txBody>
      </p:sp>
      <p:sp>
        <p:nvSpPr>
          <p:cNvPr id="3" name="内容占位符 2">
            <a:extLst>
              <a:ext uri="{FF2B5EF4-FFF2-40B4-BE49-F238E27FC236}">
                <a16:creationId xmlns:a16="http://schemas.microsoft.com/office/drawing/2014/main" id="{E0D1B287-4C6C-4448-8399-D37F93346059}"/>
              </a:ext>
            </a:extLst>
          </p:cNvPr>
          <p:cNvSpPr>
            <a:spLocks noGrp="1"/>
          </p:cNvSpPr>
          <p:nvPr>
            <p:ph idx="1"/>
          </p:nvPr>
        </p:nvSpPr>
        <p:spPr/>
        <p:txBody>
          <a:bodyPr/>
          <a:lstStyle/>
          <a:p>
            <a:r>
              <a:rPr lang="zh-CN" altLang="zh-CN" dirty="0"/>
              <a:t>在公司可能面临的行业风险一栏中，东方财富表示，公司所提供的一站式互联网财富管理服务，与资本市场的景气度具有较高的相关性，一旦资本市场景气度下降，市场活跃度和投资者热情均会受到直接影响，可能抑制投资者对互联网财富管理服务的市场需求，进而影响公司整体业务的盈利能力。</a:t>
            </a:r>
          </a:p>
          <a:p>
            <a:r>
              <a:rPr lang="zh-CN" altLang="zh-CN" dirty="0"/>
              <a:t>此外，东方财富还提到了“互联网信息传输及交易系统安全运行风险”“行业竞争进一步加剧的风险”“政策法律合规风险”。</a:t>
            </a:r>
            <a:r>
              <a:rPr lang="en-US" altLang="zh-CN" dirty="0"/>
              <a:t> </a:t>
            </a:r>
            <a:endParaRPr lang="zh-CN"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E3E711DB-F794-424C-BC18-A989EE9441F2}"/>
              </a:ext>
            </a:extLst>
          </p:cNvPr>
          <p:cNvSpPr>
            <a:spLocks noGrp="1"/>
          </p:cNvSpPr>
          <p:nvPr>
            <p:ph type="sldNum" sz="quarter" idx="12"/>
          </p:nvPr>
        </p:nvSpPr>
        <p:spPr/>
        <p:txBody>
          <a:bodyPr/>
          <a:lstStyle/>
          <a:p>
            <a:fld id="{12A23114-081F-834E-85E1-95956C796665}" type="slidenum">
              <a:rPr kumimoji="1" lang="zh-CN" altLang="en-US" smtClean="0"/>
              <a:t>210</a:t>
            </a:fld>
            <a:endParaRPr kumimoji="1" lang="zh-CN" altLang="en-US"/>
          </a:p>
        </p:txBody>
      </p:sp>
    </p:spTree>
    <p:extLst>
      <p:ext uri="{BB962C8B-B14F-4D97-AF65-F5344CB8AC3E}">
        <p14:creationId xmlns:p14="http://schemas.microsoft.com/office/powerpoint/2010/main" val="1933261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735F1-BAA3-4167-A4CC-D923C151B8AF}"/>
              </a:ext>
            </a:extLst>
          </p:cNvPr>
          <p:cNvSpPr>
            <a:spLocks noGrp="1"/>
          </p:cNvSpPr>
          <p:nvPr>
            <p:ph type="title"/>
          </p:nvPr>
        </p:nvSpPr>
        <p:spPr/>
        <p:txBody>
          <a:bodyPr/>
          <a:lstStyle/>
          <a:p>
            <a:r>
              <a:rPr lang="zh-CN" altLang="en-US" dirty="0"/>
              <a:t>知识拓展</a:t>
            </a:r>
            <a:r>
              <a:rPr lang="en-US" altLang="zh-CN" dirty="0"/>
              <a:t>3</a:t>
            </a:r>
            <a:r>
              <a:rPr lang="zh-CN" altLang="en-US" dirty="0"/>
              <a:t>：互联网券商监管</a:t>
            </a:r>
          </a:p>
        </p:txBody>
      </p:sp>
      <p:pic>
        <p:nvPicPr>
          <p:cNvPr id="5" name="内容占位符 4">
            <a:extLst>
              <a:ext uri="{FF2B5EF4-FFF2-40B4-BE49-F238E27FC236}">
                <a16:creationId xmlns:a16="http://schemas.microsoft.com/office/drawing/2014/main" id="{27274452-D38F-435A-9D5B-3EAC50DA1D38}"/>
              </a:ext>
            </a:extLst>
          </p:cNvPr>
          <p:cNvPicPr>
            <a:picLocks noGrp="1" noChangeAspect="1"/>
          </p:cNvPicPr>
          <p:nvPr>
            <p:ph idx="1"/>
          </p:nvPr>
        </p:nvPicPr>
        <p:blipFill>
          <a:blip r:embed="rId2"/>
          <a:stretch>
            <a:fillRect/>
          </a:stretch>
        </p:blipFill>
        <p:spPr>
          <a:xfrm>
            <a:off x="2291373" y="1524000"/>
            <a:ext cx="7812454" cy="4351338"/>
          </a:xfrm>
          <a:prstGeom prst="rect">
            <a:avLst/>
          </a:prstGeom>
        </p:spPr>
      </p:pic>
      <p:sp>
        <p:nvSpPr>
          <p:cNvPr id="4" name="灯片编号占位符 3">
            <a:extLst>
              <a:ext uri="{FF2B5EF4-FFF2-40B4-BE49-F238E27FC236}">
                <a16:creationId xmlns:a16="http://schemas.microsoft.com/office/drawing/2014/main" id="{E3E711DB-F794-424C-BC18-A989EE9441F2}"/>
              </a:ext>
            </a:extLst>
          </p:cNvPr>
          <p:cNvSpPr>
            <a:spLocks noGrp="1"/>
          </p:cNvSpPr>
          <p:nvPr>
            <p:ph type="sldNum" sz="quarter" idx="12"/>
          </p:nvPr>
        </p:nvSpPr>
        <p:spPr/>
        <p:txBody>
          <a:bodyPr/>
          <a:lstStyle/>
          <a:p>
            <a:fld id="{12A23114-081F-834E-85E1-95956C796665}" type="slidenum">
              <a:rPr kumimoji="1" lang="zh-CN" altLang="en-US" smtClean="0"/>
              <a:t>211</a:t>
            </a:fld>
            <a:endParaRPr kumimoji="1" lang="zh-CN" altLang="en-US"/>
          </a:p>
        </p:txBody>
      </p:sp>
    </p:spTree>
    <p:extLst>
      <p:ext uri="{BB962C8B-B14F-4D97-AF65-F5344CB8AC3E}">
        <p14:creationId xmlns:p14="http://schemas.microsoft.com/office/powerpoint/2010/main" val="40133527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735F1-BAA3-4167-A4CC-D923C151B8AF}"/>
              </a:ext>
            </a:extLst>
          </p:cNvPr>
          <p:cNvSpPr>
            <a:spLocks noGrp="1"/>
          </p:cNvSpPr>
          <p:nvPr>
            <p:ph type="title"/>
          </p:nvPr>
        </p:nvSpPr>
        <p:spPr/>
        <p:txBody>
          <a:bodyPr/>
          <a:lstStyle/>
          <a:p>
            <a:r>
              <a:rPr lang="zh-CN" altLang="en-US" dirty="0"/>
              <a:t>知识拓展</a:t>
            </a:r>
            <a:r>
              <a:rPr lang="en-US" altLang="zh-CN" dirty="0"/>
              <a:t>3</a:t>
            </a:r>
            <a:r>
              <a:rPr lang="zh-CN" altLang="en-US" dirty="0"/>
              <a:t>：互联网券商监管</a:t>
            </a:r>
          </a:p>
        </p:txBody>
      </p:sp>
      <p:sp>
        <p:nvSpPr>
          <p:cNvPr id="4" name="灯片编号占位符 3">
            <a:extLst>
              <a:ext uri="{FF2B5EF4-FFF2-40B4-BE49-F238E27FC236}">
                <a16:creationId xmlns:a16="http://schemas.microsoft.com/office/drawing/2014/main" id="{E3E711DB-F794-424C-BC18-A989EE9441F2}"/>
              </a:ext>
            </a:extLst>
          </p:cNvPr>
          <p:cNvSpPr>
            <a:spLocks noGrp="1"/>
          </p:cNvSpPr>
          <p:nvPr>
            <p:ph type="sldNum" sz="quarter" idx="12"/>
          </p:nvPr>
        </p:nvSpPr>
        <p:spPr/>
        <p:txBody>
          <a:bodyPr/>
          <a:lstStyle/>
          <a:p>
            <a:fld id="{12A23114-081F-834E-85E1-95956C796665}" type="slidenum">
              <a:rPr kumimoji="1" lang="zh-CN" altLang="en-US" smtClean="0"/>
              <a:t>212</a:t>
            </a:fld>
            <a:endParaRPr kumimoji="1" lang="zh-CN" altLang="en-US"/>
          </a:p>
        </p:txBody>
      </p:sp>
      <p:sp>
        <p:nvSpPr>
          <p:cNvPr id="6" name="内容占位符 5">
            <a:extLst>
              <a:ext uri="{FF2B5EF4-FFF2-40B4-BE49-F238E27FC236}">
                <a16:creationId xmlns:a16="http://schemas.microsoft.com/office/drawing/2014/main" id="{8BEF458E-0226-463F-96F5-3ACF1B707E89}"/>
              </a:ext>
            </a:extLst>
          </p:cNvPr>
          <p:cNvSpPr>
            <a:spLocks noGrp="1"/>
          </p:cNvSpPr>
          <p:nvPr>
            <p:ph idx="1"/>
          </p:nvPr>
        </p:nvSpPr>
        <p:spPr/>
        <p:txBody>
          <a:bodyPr/>
          <a:lstStyle/>
          <a:p>
            <a:r>
              <a:rPr lang="zh-CN" altLang="en-US" dirty="0"/>
              <a:t>实际上，老虎、富途整改并非意外，在此前业界对两家券商在牌照资格、外汇管理上是否违法违规的争议也是不断。如果回顾以往，在针对跨境互联网券商方面的监管更是有迹可循的。</a:t>
            </a:r>
            <a:endParaRPr lang="en-US" altLang="zh-CN" dirty="0"/>
          </a:p>
          <a:p>
            <a:r>
              <a:rPr lang="zh-CN" altLang="en-US" dirty="0"/>
              <a:t>早在</a:t>
            </a:r>
            <a:r>
              <a:rPr lang="en-US" altLang="zh-CN" dirty="0"/>
              <a:t>2016</a:t>
            </a:r>
            <a:r>
              <a:rPr lang="zh-CN" altLang="en-US" dirty="0"/>
              <a:t>年</a:t>
            </a:r>
            <a:r>
              <a:rPr lang="en-US" altLang="zh-CN" dirty="0"/>
              <a:t>7</a:t>
            </a:r>
            <a:r>
              <a:rPr lang="zh-CN" altLang="en-US" dirty="0"/>
              <a:t>月，中国证监会就曾发布境外投资风险提示，点名一些境内网站和移动客户端提供美股、港股等境外证券买卖服务，其中富途、老虎也是榜上有名。</a:t>
            </a:r>
            <a:endParaRPr lang="en-US" altLang="zh-CN" dirty="0"/>
          </a:p>
          <a:p>
            <a:r>
              <a:rPr lang="en-US" altLang="zh-CN" dirty="0"/>
              <a:t>2022</a:t>
            </a:r>
            <a:r>
              <a:rPr lang="zh-CN" altLang="en-US" dirty="0"/>
              <a:t>年</a:t>
            </a:r>
            <a:r>
              <a:rPr lang="en-US" altLang="zh-CN" dirty="0"/>
              <a:t>12</a:t>
            </a:r>
            <a:r>
              <a:rPr lang="zh-CN" altLang="en-US" dirty="0"/>
              <a:t>月</a:t>
            </a:r>
            <a:r>
              <a:rPr lang="en-US" altLang="zh-CN" dirty="0"/>
              <a:t>30</a:t>
            </a:r>
            <a:r>
              <a:rPr lang="zh-CN" altLang="en-US" dirty="0"/>
              <a:t>日，证监会依法推进对富途控股、老虎证券非法跨境展业的整治工作。</a:t>
            </a:r>
            <a:r>
              <a:rPr lang="en-US" altLang="zh-CN" dirty="0"/>
              <a:t>2023</a:t>
            </a:r>
            <a:r>
              <a:rPr lang="zh-CN" altLang="en-US" dirty="0"/>
              <a:t>年</a:t>
            </a:r>
            <a:r>
              <a:rPr lang="en-US" altLang="zh-CN" dirty="0"/>
              <a:t>1</a:t>
            </a:r>
            <a:r>
              <a:rPr lang="zh-CN" altLang="en-US" dirty="0"/>
              <a:t>月</a:t>
            </a:r>
            <a:r>
              <a:rPr lang="en-US" altLang="zh-CN" dirty="0"/>
              <a:t>13</a:t>
            </a:r>
            <a:r>
              <a:rPr lang="zh-CN" altLang="en-US" dirty="0"/>
              <a:t>日，证监会正式发布</a:t>
            </a:r>
            <a:r>
              <a:rPr lang="en-US" altLang="zh-CN" dirty="0"/>
              <a:t>《</a:t>
            </a:r>
            <a:r>
              <a:rPr lang="zh-CN" altLang="en-US" dirty="0"/>
              <a:t>证券经纪业务管理办法</a:t>
            </a:r>
            <a:r>
              <a:rPr lang="en-US" altLang="zh-CN" dirty="0"/>
              <a:t>》</a:t>
            </a:r>
            <a:r>
              <a:rPr lang="zh-CN" altLang="en-US" dirty="0"/>
              <a:t>，明确将加强对非法跨境经纪业务的日常监管，稳步有序推进整改规范工作。</a:t>
            </a:r>
            <a:endParaRPr lang="en-US" altLang="zh-CN" dirty="0"/>
          </a:p>
          <a:p>
            <a:endParaRPr lang="zh-CN" altLang="en-US" dirty="0"/>
          </a:p>
        </p:txBody>
      </p:sp>
    </p:spTree>
    <p:extLst>
      <p:ext uri="{BB962C8B-B14F-4D97-AF65-F5344CB8AC3E}">
        <p14:creationId xmlns:p14="http://schemas.microsoft.com/office/powerpoint/2010/main" val="19392253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512BBA-9C3B-46FD-B842-3987BEBBA6D5}"/>
              </a:ext>
            </a:extLst>
          </p:cNvPr>
          <p:cNvSpPr>
            <a:spLocks noGrp="1"/>
          </p:cNvSpPr>
          <p:nvPr>
            <p:ph type="title"/>
          </p:nvPr>
        </p:nvSpPr>
        <p:spPr/>
        <p:txBody>
          <a:bodyPr/>
          <a:lstStyle/>
          <a:p>
            <a:r>
              <a:rPr lang="zh-CN" altLang="en-US" dirty="0"/>
              <a:t>知识拓展</a:t>
            </a:r>
            <a:r>
              <a:rPr lang="en-US" altLang="zh-CN" dirty="0"/>
              <a:t>4</a:t>
            </a:r>
            <a:r>
              <a:rPr lang="zh-CN" altLang="en-US" dirty="0"/>
              <a:t>：券商执业质量遭质疑</a:t>
            </a:r>
          </a:p>
        </p:txBody>
      </p:sp>
      <p:sp>
        <p:nvSpPr>
          <p:cNvPr id="3" name="内容占位符 2">
            <a:extLst>
              <a:ext uri="{FF2B5EF4-FFF2-40B4-BE49-F238E27FC236}">
                <a16:creationId xmlns:a16="http://schemas.microsoft.com/office/drawing/2014/main" id="{17A96458-160F-4777-838C-C65357030ED3}"/>
              </a:ext>
            </a:extLst>
          </p:cNvPr>
          <p:cNvSpPr>
            <a:spLocks noGrp="1"/>
          </p:cNvSpPr>
          <p:nvPr>
            <p:ph idx="1"/>
          </p:nvPr>
        </p:nvSpPr>
        <p:spPr/>
        <p:txBody>
          <a:bodyPr/>
          <a:lstStyle/>
          <a:p>
            <a:r>
              <a:rPr lang="zh-CN" altLang="en-US" dirty="0"/>
              <a:t>发行人：中航上大高温合金材料股份有限公司</a:t>
            </a:r>
            <a:endParaRPr lang="en-US" altLang="zh-CN" dirty="0"/>
          </a:p>
          <a:p>
            <a:r>
              <a:rPr lang="zh-CN" altLang="en-US" dirty="0"/>
              <a:t>保荐机构：中金公司</a:t>
            </a:r>
            <a:endParaRPr lang="en-US" altLang="zh-CN" dirty="0"/>
          </a:p>
          <a:p>
            <a:r>
              <a:rPr lang="zh-CN" altLang="en-US" dirty="0"/>
              <a:t>保荐机构上市核查流程存在以下问题及瑕疵：、</a:t>
            </a:r>
            <a:endParaRPr lang="en-US" altLang="zh-CN" dirty="0"/>
          </a:p>
          <a:p>
            <a:pPr lvl="1"/>
            <a:r>
              <a:rPr lang="zh-CN" altLang="en-US" sz="2000" dirty="0"/>
              <a:t>未对发行人前述非经常性损益列报、成本费用归集等事项进行充分关注并调整</a:t>
            </a:r>
            <a:endParaRPr lang="en-US" altLang="zh-CN" sz="2000" dirty="0"/>
          </a:p>
          <a:p>
            <a:pPr lvl="1"/>
            <a:r>
              <a:rPr lang="zh-CN" altLang="en-US" sz="2000" dirty="0"/>
              <a:t>回函核查：保荐人底稿中复印了立信替代测试底稿，未对相关事项实施核查程序。</a:t>
            </a:r>
            <a:endParaRPr lang="en-US" altLang="zh-CN" sz="2000" dirty="0"/>
          </a:p>
          <a:p>
            <a:pPr lvl="1"/>
            <a:r>
              <a:rPr lang="zh-CN" altLang="en-US" sz="2000" dirty="0"/>
              <a:t>研发费用：保荐人和申报会计师申报底稿中未见对该种方法的合理性分析，未见对实际损耗和测算损耗差异的对比分析</a:t>
            </a:r>
            <a:endParaRPr lang="en-US" altLang="zh-CN" sz="2000" dirty="0"/>
          </a:p>
          <a:p>
            <a:pPr lvl="1"/>
            <a:r>
              <a:rPr lang="zh-CN" altLang="en-US" sz="2000" dirty="0"/>
              <a:t>保荐人资金流水核查程序存在瑕疵。</a:t>
            </a:r>
            <a:endParaRPr lang="en-US" altLang="zh-CN" sz="2000" dirty="0"/>
          </a:p>
          <a:p>
            <a:pPr lvl="1"/>
            <a:endParaRPr lang="zh-CN" altLang="en-US" sz="2000" dirty="0"/>
          </a:p>
        </p:txBody>
      </p:sp>
      <p:sp>
        <p:nvSpPr>
          <p:cNvPr id="4" name="灯片编号占位符 3">
            <a:extLst>
              <a:ext uri="{FF2B5EF4-FFF2-40B4-BE49-F238E27FC236}">
                <a16:creationId xmlns:a16="http://schemas.microsoft.com/office/drawing/2014/main" id="{51C444B4-210A-4C90-8458-960D008CB6A5}"/>
              </a:ext>
            </a:extLst>
          </p:cNvPr>
          <p:cNvSpPr>
            <a:spLocks noGrp="1"/>
          </p:cNvSpPr>
          <p:nvPr>
            <p:ph type="sldNum" sz="quarter" idx="12"/>
          </p:nvPr>
        </p:nvSpPr>
        <p:spPr/>
        <p:txBody>
          <a:bodyPr/>
          <a:lstStyle/>
          <a:p>
            <a:fld id="{12A23114-081F-834E-85E1-95956C796665}" type="slidenum">
              <a:rPr kumimoji="1" lang="zh-CN" altLang="en-US" smtClean="0"/>
              <a:t>213</a:t>
            </a:fld>
            <a:endParaRPr kumimoji="1" lang="zh-CN" altLang="en-US"/>
          </a:p>
        </p:txBody>
      </p:sp>
    </p:spTree>
    <p:extLst>
      <p:ext uri="{BB962C8B-B14F-4D97-AF65-F5344CB8AC3E}">
        <p14:creationId xmlns:p14="http://schemas.microsoft.com/office/powerpoint/2010/main" val="31755545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67ED2-A647-6EFD-18AC-8AAB45554803}"/>
              </a:ext>
            </a:extLst>
          </p:cNvPr>
          <p:cNvSpPr>
            <a:spLocks noGrp="1"/>
          </p:cNvSpPr>
          <p:nvPr>
            <p:ph type="title"/>
          </p:nvPr>
        </p:nvSpPr>
        <p:spPr/>
        <p:txBody>
          <a:bodyPr/>
          <a:lstStyle/>
          <a:p>
            <a:r>
              <a:rPr kumimoji="1" lang="zh-CN" altLang="en-US" dirty="0"/>
              <a:t>总结与复盘</a:t>
            </a:r>
          </a:p>
        </p:txBody>
      </p:sp>
      <p:sp>
        <p:nvSpPr>
          <p:cNvPr id="3" name="灯片编号占位符 2">
            <a:extLst>
              <a:ext uri="{FF2B5EF4-FFF2-40B4-BE49-F238E27FC236}">
                <a16:creationId xmlns:a16="http://schemas.microsoft.com/office/drawing/2014/main" id="{964DF87D-74D7-65F6-CC1C-CD937D4C0549}"/>
              </a:ext>
            </a:extLst>
          </p:cNvPr>
          <p:cNvSpPr>
            <a:spLocks noGrp="1"/>
          </p:cNvSpPr>
          <p:nvPr>
            <p:ph type="sldNum" sz="quarter" idx="10"/>
          </p:nvPr>
        </p:nvSpPr>
        <p:spPr/>
        <p:txBody>
          <a:bodyPr/>
          <a:lstStyle/>
          <a:p>
            <a:fld id="{F56ABC50-C693-6145-8FE9-48A83A944B62}" type="slidenum">
              <a:rPr kumimoji="1" lang="zh-CN" altLang="en-US" smtClean="0"/>
              <a:pPr/>
              <a:t>214</a:t>
            </a:fld>
            <a:endParaRPr kumimoji="1" lang="zh-CN" altLang="en-US"/>
          </a:p>
        </p:txBody>
      </p:sp>
      <p:sp>
        <p:nvSpPr>
          <p:cNvPr id="4" name="内容占位符 3">
            <a:extLst>
              <a:ext uri="{FF2B5EF4-FFF2-40B4-BE49-F238E27FC236}">
                <a16:creationId xmlns:a16="http://schemas.microsoft.com/office/drawing/2014/main" id="{903DAD02-3567-ED99-D97C-78B9C5C85361}"/>
              </a:ext>
            </a:extLst>
          </p:cNvPr>
          <p:cNvSpPr>
            <a:spLocks noGrp="1"/>
          </p:cNvSpPr>
          <p:nvPr>
            <p:ph sz="quarter" idx="11"/>
          </p:nvPr>
        </p:nvSpPr>
        <p:spPr/>
        <p:txBody>
          <a:bodyPr/>
          <a:lstStyle/>
          <a:p>
            <a:endParaRPr kumimoji="1" lang="zh-CN" altLang="en-US"/>
          </a:p>
        </p:txBody>
      </p:sp>
    </p:spTree>
    <p:extLst>
      <p:ext uri="{BB962C8B-B14F-4D97-AF65-F5344CB8AC3E}">
        <p14:creationId xmlns:p14="http://schemas.microsoft.com/office/powerpoint/2010/main" val="33631460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037A2D-5269-A496-8D4B-F083AB85C3F3}"/>
              </a:ext>
            </a:extLst>
          </p:cNvPr>
          <p:cNvSpPr>
            <a:spLocks noGrp="1"/>
          </p:cNvSpPr>
          <p:nvPr>
            <p:ph type="sldNum" sz="quarter" idx="10"/>
          </p:nvPr>
        </p:nvSpPr>
        <p:spPr/>
        <p:txBody>
          <a:bodyPr/>
          <a:lstStyle/>
          <a:p>
            <a:fld id="{F56ABC50-C693-6145-8FE9-48A83A944B62}" type="slidenum">
              <a:rPr kumimoji="1" lang="zh-CN" altLang="en-US" smtClean="0"/>
              <a:pPr/>
              <a:t>215</a:t>
            </a:fld>
            <a:endParaRPr kumimoji="1" lang="zh-CN" altLang="en-US"/>
          </a:p>
        </p:txBody>
      </p:sp>
      <p:pic>
        <p:nvPicPr>
          <p:cNvPr id="1026" name="Picture 2" descr="图片">
            <a:extLst>
              <a:ext uri="{FF2B5EF4-FFF2-40B4-BE49-F238E27FC236}">
                <a16:creationId xmlns:a16="http://schemas.microsoft.com/office/drawing/2014/main" id="{792469AD-771D-32B1-4B16-777B36557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
            <a:ext cx="12187237" cy="686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6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22</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公司的中信证券</a:t>
            </a:r>
            <a:r>
              <a:rPr lang="en-US" altLang="zh-CN" sz="2000" dirty="0"/>
              <a:t>2023</a:t>
            </a:r>
            <a:r>
              <a:rPr lang="zh-CN" altLang="en-US" sz="2000" dirty="0"/>
              <a:t>年</a:t>
            </a:r>
            <a:r>
              <a:rPr lang="en-US" altLang="zh-CN" sz="2000" dirty="0"/>
              <a:t>IPO</a:t>
            </a:r>
            <a:r>
              <a:rPr lang="zh-CN" altLang="en-US" sz="2000" dirty="0"/>
              <a:t>撤回数较</a:t>
            </a:r>
            <a:r>
              <a:rPr lang="en-US" altLang="zh-CN" sz="2000" dirty="0"/>
              <a:t>2022</a:t>
            </a:r>
            <a:r>
              <a:rPr lang="zh-CN" altLang="en-US" sz="2000" dirty="0"/>
              <a:t>年翻了一倍，刚刚步入</a:t>
            </a:r>
            <a:r>
              <a:rPr lang="en-US" altLang="zh-CN" sz="2000" dirty="0"/>
              <a:t>2024</a:t>
            </a:r>
            <a:r>
              <a:rPr lang="zh-CN" altLang="en-US" sz="2000" dirty="0"/>
              <a:t>年，中信证券就因投行项目发行当年即亏损被证监会警示。</a:t>
            </a:r>
            <a:endParaRPr lang="en-US" altLang="zh-CN" sz="2000" dirty="0"/>
          </a:p>
          <a:p>
            <a:pPr marL="0" indent="0">
              <a:buNone/>
            </a:pPr>
            <a:endParaRPr lang="zh-CN" altLang="en-US" sz="1600" dirty="0"/>
          </a:p>
        </p:txBody>
      </p:sp>
      <p:sp>
        <p:nvSpPr>
          <p:cNvPr id="8" name="标题 1">
            <a:extLst>
              <a:ext uri="{FF2B5EF4-FFF2-40B4-BE49-F238E27FC236}">
                <a16:creationId xmlns:a16="http://schemas.microsoft.com/office/drawing/2014/main" id="{498B4861-E8F1-9A52-7F0E-6647428C82C6}"/>
              </a:ext>
            </a:extLst>
          </p:cNvPr>
          <p:cNvSpPr>
            <a:spLocks noGrp="1"/>
          </p:cNvSpPr>
          <p:nvPr>
            <p:ph type="title"/>
          </p:nvPr>
        </p:nvSpPr>
        <p:spPr>
          <a:xfrm>
            <a:off x="939113" y="365126"/>
            <a:ext cx="8786777" cy="821124"/>
          </a:xfrm>
        </p:spPr>
        <p:txBody>
          <a:bodyPr>
            <a:normAutofit/>
          </a:bodyPr>
          <a:lstStyle/>
          <a:p>
            <a:r>
              <a:rPr lang="zh-CN" altLang="en-US" sz="4400" dirty="0"/>
              <a:t>案例引入</a:t>
            </a:r>
            <a:r>
              <a:rPr lang="en-US" altLang="zh-CN" sz="4400" dirty="0"/>
              <a:t>8</a:t>
            </a:r>
            <a:r>
              <a:rPr lang="zh-CN" altLang="en-US" sz="4400" dirty="0"/>
              <a:t>：上市企业业绩变脸</a:t>
            </a:r>
          </a:p>
        </p:txBody>
      </p:sp>
    </p:spTree>
    <p:extLst>
      <p:ext uri="{BB962C8B-B14F-4D97-AF65-F5344CB8AC3E}">
        <p14:creationId xmlns:p14="http://schemas.microsoft.com/office/powerpoint/2010/main" val="2284979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BA543-A871-4591-A44B-028220BD505E}"/>
              </a:ext>
            </a:extLst>
          </p:cNvPr>
          <p:cNvSpPr>
            <a:spLocks noGrp="1"/>
          </p:cNvSpPr>
          <p:nvPr>
            <p:ph type="title"/>
          </p:nvPr>
        </p:nvSpPr>
        <p:spPr>
          <a:xfrm>
            <a:off x="939113" y="365126"/>
            <a:ext cx="8786777" cy="821124"/>
          </a:xfrm>
        </p:spPr>
        <p:txBody>
          <a:bodyPr>
            <a:normAutofit/>
          </a:bodyPr>
          <a:lstStyle/>
          <a:p>
            <a:r>
              <a:rPr lang="zh-CN" altLang="en-US" sz="4400" dirty="0"/>
              <a:t>案例引入</a:t>
            </a:r>
            <a:r>
              <a:rPr lang="en-US" altLang="zh-CN" sz="4400" dirty="0"/>
              <a:t>8</a:t>
            </a:r>
            <a:r>
              <a:rPr lang="zh-CN" altLang="en-US" sz="4400" dirty="0"/>
              <a:t>：上市企业业绩变脸</a:t>
            </a:r>
          </a:p>
        </p:txBody>
      </p:sp>
      <p:sp>
        <p:nvSpPr>
          <p:cNvPr id="3" name="灯片编号占位符 2">
            <a:extLst>
              <a:ext uri="{FF2B5EF4-FFF2-40B4-BE49-F238E27FC236}">
                <a16:creationId xmlns:a16="http://schemas.microsoft.com/office/drawing/2014/main" id="{ECB4C4DB-AB2D-475B-98A8-EC150ED290B5}"/>
              </a:ext>
            </a:extLst>
          </p:cNvPr>
          <p:cNvSpPr>
            <a:spLocks noGrp="1"/>
          </p:cNvSpPr>
          <p:nvPr>
            <p:ph type="sldNum" sz="quarter" idx="10"/>
          </p:nvPr>
        </p:nvSpPr>
        <p:spPr/>
        <p:txBody>
          <a:bodyPr/>
          <a:lstStyle/>
          <a:p>
            <a:fld id="{F56ABC50-C693-6145-8FE9-48A83A944B62}" type="slidenum">
              <a:rPr kumimoji="1" lang="zh-CN" altLang="en-US" smtClean="0"/>
              <a:pPr/>
              <a:t>23</a:t>
            </a:fld>
            <a:endParaRPr kumimoji="1" lang="zh-CN" altLang="en-US"/>
          </a:p>
        </p:txBody>
      </p:sp>
      <p:sp>
        <p:nvSpPr>
          <p:cNvPr id="4" name="内容占位符 3">
            <a:extLst>
              <a:ext uri="{FF2B5EF4-FFF2-40B4-BE49-F238E27FC236}">
                <a16:creationId xmlns:a16="http://schemas.microsoft.com/office/drawing/2014/main" id="{FAD27429-C6F6-4543-874B-D46D9C47203C}"/>
              </a:ext>
            </a:extLst>
          </p:cNvPr>
          <p:cNvSpPr>
            <a:spLocks noGrp="1"/>
          </p:cNvSpPr>
          <p:nvPr>
            <p:ph sz="quarter" idx="11"/>
          </p:nvPr>
        </p:nvSpPr>
        <p:spPr>
          <a:xfrm>
            <a:off x="540327" y="1200797"/>
            <a:ext cx="10914387" cy="5464920"/>
          </a:xfrm>
        </p:spPr>
        <p:txBody>
          <a:bodyPr>
            <a:normAutofit/>
          </a:bodyPr>
          <a:lstStyle/>
          <a:p>
            <a:r>
              <a:rPr lang="zh-CN" altLang="en-US" sz="2000" dirty="0"/>
              <a:t>今年</a:t>
            </a:r>
            <a:r>
              <a:rPr lang="en-US" altLang="zh-CN" sz="2000" dirty="0"/>
              <a:t>1</a:t>
            </a:r>
            <a:r>
              <a:rPr lang="zh-CN" altLang="en-US" sz="2000" dirty="0"/>
              <a:t>月</a:t>
            </a:r>
            <a:r>
              <a:rPr lang="en-US" altLang="zh-CN" sz="2000" dirty="0"/>
              <a:t>12</a:t>
            </a:r>
            <a:r>
              <a:rPr lang="zh-CN" altLang="en-US" sz="2000" dirty="0"/>
              <a:t>日，证监会在官网公布对中信证券出具警示函，对保荐代表人毛宗玄、朱玮采取监管谈话措施，证监会指出中信证券保荐的恒逸石化股份有限公司（发行人）可转债项目，证券发行上市当年即亏损，营业利润比上年下滑</a:t>
            </a:r>
            <a:r>
              <a:rPr lang="en-US" altLang="zh-CN" sz="2000" dirty="0"/>
              <a:t>50%</a:t>
            </a:r>
            <a:r>
              <a:rPr lang="zh-CN" altLang="en-US" sz="2000" dirty="0"/>
              <a:t>以上。公开数据显示，</a:t>
            </a:r>
            <a:r>
              <a:rPr lang="en-US" altLang="zh-CN" sz="2000" dirty="0"/>
              <a:t>2020</a:t>
            </a:r>
            <a:r>
              <a:rPr lang="zh-CN" altLang="en-US" sz="2000" dirty="0"/>
              <a:t>年至今已有</a:t>
            </a:r>
            <a:r>
              <a:rPr lang="en-US" altLang="zh-CN" sz="2000" dirty="0"/>
              <a:t>14</a:t>
            </a:r>
            <a:r>
              <a:rPr lang="zh-CN" altLang="en-US" sz="2000" dirty="0"/>
              <a:t>名保荐代表人被采取监管措施，处罚原因包括保荐机构履职尽责情况及风险揭示情况等。</a:t>
            </a:r>
          </a:p>
        </p:txBody>
      </p:sp>
    </p:spTree>
    <p:extLst>
      <p:ext uri="{BB962C8B-B14F-4D97-AF65-F5344CB8AC3E}">
        <p14:creationId xmlns:p14="http://schemas.microsoft.com/office/powerpoint/2010/main" val="1487660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CB4C4DB-AB2D-475B-98A8-EC150ED290B5}"/>
              </a:ext>
            </a:extLst>
          </p:cNvPr>
          <p:cNvSpPr>
            <a:spLocks noGrp="1"/>
          </p:cNvSpPr>
          <p:nvPr>
            <p:ph type="sldNum" sz="quarter" idx="10"/>
          </p:nvPr>
        </p:nvSpPr>
        <p:spPr/>
        <p:txBody>
          <a:bodyPr/>
          <a:lstStyle/>
          <a:p>
            <a:fld id="{F56ABC50-C693-6145-8FE9-48A83A944B62}" type="slidenum">
              <a:rPr kumimoji="1" lang="zh-CN" altLang="en-US" smtClean="0"/>
              <a:pPr/>
              <a:t>24</a:t>
            </a:fld>
            <a:endParaRPr kumimoji="1" lang="zh-CN" altLang="en-US"/>
          </a:p>
        </p:txBody>
      </p:sp>
      <p:sp>
        <p:nvSpPr>
          <p:cNvPr id="4" name="内容占位符 3">
            <a:extLst>
              <a:ext uri="{FF2B5EF4-FFF2-40B4-BE49-F238E27FC236}">
                <a16:creationId xmlns:a16="http://schemas.microsoft.com/office/drawing/2014/main" id="{FAD27429-C6F6-4543-874B-D46D9C47203C}"/>
              </a:ext>
            </a:extLst>
          </p:cNvPr>
          <p:cNvSpPr>
            <a:spLocks noGrp="1"/>
          </p:cNvSpPr>
          <p:nvPr>
            <p:ph sz="quarter" idx="11"/>
          </p:nvPr>
        </p:nvSpPr>
        <p:spPr>
          <a:xfrm>
            <a:off x="540327" y="1200797"/>
            <a:ext cx="10914387" cy="5464920"/>
          </a:xfrm>
        </p:spPr>
        <p:txBody>
          <a:bodyPr>
            <a:normAutofit/>
          </a:bodyPr>
          <a:lstStyle/>
          <a:p>
            <a:r>
              <a:rPr lang="zh-CN" altLang="en-US" sz="2000" dirty="0"/>
              <a:t>此外，近日中信证券还因保荐业务卷入两宗财务造假案，涉及力源科技和*</a:t>
            </a:r>
            <a:r>
              <a:rPr lang="en-US" altLang="zh-CN" sz="2000" dirty="0"/>
              <a:t>ST</a:t>
            </a:r>
            <a:r>
              <a:rPr lang="zh-CN" altLang="en-US" sz="2000" dirty="0"/>
              <a:t>慧辰。力源科技于</a:t>
            </a:r>
            <a:r>
              <a:rPr lang="en-US" altLang="zh-CN" sz="2000" dirty="0"/>
              <a:t>2021</a:t>
            </a:r>
            <a:r>
              <a:rPr lang="zh-CN" altLang="en-US" sz="2000" dirty="0"/>
              <a:t>年</a:t>
            </a:r>
            <a:r>
              <a:rPr lang="en-US" altLang="zh-CN" sz="2000" dirty="0"/>
              <a:t>5</a:t>
            </a:r>
            <a:r>
              <a:rPr lang="zh-CN" altLang="en-US" sz="2000" dirty="0"/>
              <a:t>月登陆科创板，当年该公司虚增营业收入</a:t>
            </a:r>
            <a:r>
              <a:rPr lang="en-US" altLang="zh-CN" sz="2000" dirty="0"/>
              <a:t>1.04</a:t>
            </a:r>
            <a:r>
              <a:rPr lang="zh-CN" altLang="en-US" sz="2000" dirty="0"/>
              <a:t>亿元、虚增利润总额</a:t>
            </a:r>
            <a:r>
              <a:rPr lang="en-US" altLang="zh-CN" sz="2000" dirty="0"/>
              <a:t>2707.29</a:t>
            </a:r>
            <a:r>
              <a:rPr lang="zh-CN" altLang="en-US" sz="2000" dirty="0"/>
              <a:t>万元，其财务造假行为在</a:t>
            </a:r>
            <a:r>
              <a:rPr lang="en-US" altLang="zh-CN" sz="2000" dirty="0"/>
              <a:t>2021</a:t>
            </a:r>
            <a:r>
              <a:rPr lang="zh-CN" altLang="en-US" sz="2000" dirty="0"/>
              <a:t>年上半年就已开始，当年就虚增近七成利润总额。</a:t>
            </a:r>
          </a:p>
          <a:p>
            <a:r>
              <a:rPr lang="zh-CN" altLang="en-US" sz="2000" dirty="0"/>
              <a:t>科创板上市公司*</a:t>
            </a:r>
            <a:r>
              <a:rPr lang="en-US" altLang="zh-CN" sz="2000" dirty="0"/>
              <a:t>ST</a:t>
            </a:r>
            <a:r>
              <a:rPr lang="zh-CN" altLang="en-US" sz="2000" dirty="0"/>
              <a:t>慧辰因控股子公司通过虚构与第三方业务、签订无商业实质的销售合同、提前确认项目收入等方式虚增收入和利润，导致公司招股说明书和多份财报存在虚假记载。市场有声音质疑，“作为资本市场的‘守门人’，中信证券等券商为何没有发挥好行业‘领头羊’示范作用，反而屡屡身陷财务造假案的漩涡中？”</a:t>
            </a:r>
          </a:p>
        </p:txBody>
      </p:sp>
      <p:sp>
        <p:nvSpPr>
          <p:cNvPr id="7" name="标题 1">
            <a:extLst>
              <a:ext uri="{FF2B5EF4-FFF2-40B4-BE49-F238E27FC236}">
                <a16:creationId xmlns:a16="http://schemas.microsoft.com/office/drawing/2014/main" id="{A377F9CB-E6DB-2EAE-32D8-3747A0E1FA35}"/>
              </a:ext>
            </a:extLst>
          </p:cNvPr>
          <p:cNvSpPr>
            <a:spLocks noGrp="1"/>
          </p:cNvSpPr>
          <p:nvPr>
            <p:ph type="title"/>
          </p:nvPr>
        </p:nvSpPr>
        <p:spPr>
          <a:xfrm>
            <a:off x="939113" y="365126"/>
            <a:ext cx="8786777" cy="821124"/>
          </a:xfrm>
        </p:spPr>
        <p:txBody>
          <a:bodyPr>
            <a:normAutofit/>
          </a:bodyPr>
          <a:lstStyle/>
          <a:p>
            <a:r>
              <a:rPr lang="zh-CN" altLang="en-US" sz="4400" dirty="0"/>
              <a:t>案例引入</a:t>
            </a:r>
            <a:r>
              <a:rPr lang="en-US" altLang="zh-CN" sz="4400" dirty="0"/>
              <a:t>8</a:t>
            </a:r>
            <a:r>
              <a:rPr lang="zh-CN" altLang="en-US" sz="4400" dirty="0"/>
              <a:t>：上市企业业绩变脸</a:t>
            </a:r>
          </a:p>
        </p:txBody>
      </p:sp>
    </p:spTree>
    <p:extLst>
      <p:ext uri="{BB962C8B-B14F-4D97-AF65-F5344CB8AC3E}">
        <p14:creationId xmlns:p14="http://schemas.microsoft.com/office/powerpoint/2010/main" val="2008416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CB4C4DB-AB2D-475B-98A8-EC150ED290B5}"/>
              </a:ext>
            </a:extLst>
          </p:cNvPr>
          <p:cNvSpPr>
            <a:spLocks noGrp="1"/>
          </p:cNvSpPr>
          <p:nvPr>
            <p:ph type="sldNum" sz="quarter" idx="10"/>
          </p:nvPr>
        </p:nvSpPr>
        <p:spPr/>
        <p:txBody>
          <a:bodyPr/>
          <a:lstStyle/>
          <a:p>
            <a:fld id="{F56ABC50-C693-6145-8FE9-48A83A944B62}" type="slidenum">
              <a:rPr kumimoji="1" lang="zh-CN" altLang="en-US" smtClean="0"/>
              <a:pPr/>
              <a:t>25</a:t>
            </a:fld>
            <a:endParaRPr kumimoji="1" lang="zh-CN" altLang="en-US"/>
          </a:p>
        </p:txBody>
      </p:sp>
      <p:sp>
        <p:nvSpPr>
          <p:cNvPr id="4" name="内容占位符 3">
            <a:extLst>
              <a:ext uri="{FF2B5EF4-FFF2-40B4-BE49-F238E27FC236}">
                <a16:creationId xmlns:a16="http://schemas.microsoft.com/office/drawing/2014/main" id="{FAD27429-C6F6-4543-874B-D46D9C47203C}"/>
              </a:ext>
            </a:extLst>
          </p:cNvPr>
          <p:cNvSpPr>
            <a:spLocks noGrp="1"/>
          </p:cNvSpPr>
          <p:nvPr>
            <p:ph sz="quarter" idx="11"/>
          </p:nvPr>
        </p:nvSpPr>
        <p:spPr>
          <a:xfrm>
            <a:off x="540327" y="1200797"/>
            <a:ext cx="10914387" cy="5464920"/>
          </a:xfrm>
        </p:spPr>
        <p:txBody>
          <a:bodyPr>
            <a:normAutofit/>
          </a:bodyPr>
          <a:lstStyle/>
          <a:p>
            <a:r>
              <a:rPr lang="zh-CN" altLang="en-US" sz="2000" dirty="0"/>
              <a:t>近年来，“一查就撤”“带病闯关”等问题突出，监管加大了券商投行项目主动撤回情况的考核力度。据</a:t>
            </a:r>
            <a:r>
              <a:rPr lang="en-US" altLang="zh-CN" sz="2000" dirty="0"/>
              <a:t>IPO</a:t>
            </a:r>
            <a:r>
              <a:rPr lang="zh-CN" altLang="en-US" sz="2000" dirty="0"/>
              <a:t>咨询机构德居投顾数据，</a:t>
            </a:r>
            <a:r>
              <a:rPr lang="en-US" altLang="zh-CN" sz="2000" dirty="0"/>
              <a:t>2023</a:t>
            </a:r>
            <a:r>
              <a:rPr lang="zh-CN" altLang="en-US" sz="2000" dirty="0"/>
              <a:t>年度</a:t>
            </a:r>
            <a:r>
              <a:rPr lang="en-US" altLang="zh-CN" sz="2000" dirty="0"/>
              <a:t>A</a:t>
            </a:r>
            <a:r>
              <a:rPr lang="zh-CN" altLang="en-US" sz="2000" dirty="0"/>
              <a:t>股共计</a:t>
            </a:r>
            <a:r>
              <a:rPr lang="en-US" altLang="zh-CN" sz="2000" dirty="0"/>
              <a:t>311</a:t>
            </a:r>
            <a:r>
              <a:rPr lang="zh-CN" altLang="en-US" sz="2000" dirty="0"/>
              <a:t>家企业终止</a:t>
            </a:r>
            <a:r>
              <a:rPr lang="en-US" altLang="zh-CN" sz="2000" dirty="0"/>
              <a:t>IPO</a:t>
            </a:r>
            <a:r>
              <a:rPr lang="zh-CN" altLang="en-US" sz="2000" dirty="0"/>
              <a:t>，创历史新高。其中，有</a:t>
            </a:r>
            <a:r>
              <a:rPr lang="en-US" altLang="zh-CN" sz="2000" dirty="0"/>
              <a:t>297</a:t>
            </a:r>
            <a:r>
              <a:rPr lang="zh-CN" altLang="en-US" sz="2000" dirty="0"/>
              <a:t>家企业撤回材料、</a:t>
            </a:r>
            <a:r>
              <a:rPr lang="en-US" altLang="zh-CN" sz="2000" dirty="0"/>
              <a:t>12</a:t>
            </a:r>
            <a:r>
              <a:rPr lang="zh-CN" altLang="en-US" sz="2000" dirty="0"/>
              <a:t>家企业被否决、</a:t>
            </a:r>
            <a:r>
              <a:rPr lang="en-US" altLang="zh-CN" sz="2000" dirty="0"/>
              <a:t>2</a:t>
            </a:r>
            <a:r>
              <a:rPr lang="zh-CN" altLang="en-US" sz="2000" dirty="0"/>
              <a:t>家企业未在规定时间内回复而终止。而</a:t>
            </a:r>
            <a:r>
              <a:rPr lang="en-US" altLang="zh-CN" sz="2000" dirty="0"/>
              <a:t>2019</a:t>
            </a:r>
            <a:r>
              <a:rPr lang="zh-CN" altLang="en-US" sz="2000" dirty="0"/>
              <a:t>年至</a:t>
            </a:r>
            <a:r>
              <a:rPr lang="en-US" altLang="zh-CN" sz="2000" dirty="0"/>
              <a:t>2022</a:t>
            </a:r>
            <a:r>
              <a:rPr lang="zh-CN" altLang="en-US" sz="2000" dirty="0"/>
              <a:t>年，</a:t>
            </a:r>
            <a:r>
              <a:rPr lang="en-US" altLang="zh-CN" sz="2000" dirty="0"/>
              <a:t>IPO</a:t>
            </a:r>
            <a:r>
              <a:rPr lang="zh-CN" altLang="en-US" sz="2000" dirty="0"/>
              <a:t>公司主动撤回家数分别为</a:t>
            </a:r>
            <a:r>
              <a:rPr lang="en-US" altLang="zh-CN" sz="2000" dirty="0"/>
              <a:t>6</a:t>
            </a:r>
            <a:r>
              <a:rPr lang="zh-CN" altLang="en-US" sz="2000" dirty="0"/>
              <a:t>家、</a:t>
            </a:r>
            <a:r>
              <a:rPr lang="en-US" altLang="zh-CN" sz="2000" dirty="0"/>
              <a:t>27</a:t>
            </a:r>
            <a:r>
              <a:rPr lang="zh-CN" altLang="en-US" sz="2000" dirty="0"/>
              <a:t>家、</a:t>
            </a:r>
            <a:r>
              <a:rPr lang="en-US" altLang="zh-CN" sz="2000" dirty="0"/>
              <a:t>110</a:t>
            </a:r>
            <a:r>
              <a:rPr lang="zh-CN" altLang="en-US" sz="2000" dirty="0"/>
              <a:t>家和</a:t>
            </a:r>
            <a:r>
              <a:rPr lang="en-US" altLang="zh-CN" sz="2000" dirty="0"/>
              <a:t>151</a:t>
            </a:r>
            <a:r>
              <a:rPr lang="zh-CN" altLang="en-US" sz="2000" dirty="0"/>
              <a:t>家。</a:t>
            </a:r>
          </a:p>
        </p:txBody>
      </p:sp>
      <p:sp>
        <p:nvSpPr>
          <p:cNvPr id="7" name="标题 1">
            <a:extLst>
              <a:ext uri="{FF2B5EF4-FFF2-40B4-BE49-F238E27FC236}">
                <a16:creationId xmlns:a16="http://schemas.microsoft.com/office/drawing/2014/main" id="{1C967749-83BD-DCE5-B55E-0B7490887B8A}"/>
              </a:ext>
            </a:extLst>
          </p:cNvPr>
          <p:cNvSpPr>
            <a:spLocks noGrp="1"/>
          </p:cNvSpPr>
          <p:nvPr>
            <p:ph type="title"/>
          </p:nvPr>
        </p:nvSpPr>
        <p:spPr>
          <a:xfrm>
            <a:off x="939113" y="365126"/>
            <a:ext cx="8786777" cy="821124"/>
          </a:xfrm>
        </p:spPr>
        <p:txBody>
          <a:bodyPr>
            <a:normAutofit/>
          </a:bodyPr>
          <a:lstStyle/>
          <a:p>
            <a:r>
              <a:rPr lang="zh-CN" altLang="en-US" sz="4400" dirty="0"/>
              <a:t>案例引入</a:t>
            </a:r>
            <a:r>
              <a:rPr lang="en-US" altLang="zh-CN" sz="4400" dirty="0"/>
              <a:t>8</a:t>
            </a:r>
            <a:r>
              <a:rPr lang="zh-CN" altLang="en-US" sz="4400" dirty="0"/>
              <a:t>：上市企业业绩变脸</a:t>
            </a:r>
          </a:p>
        </p:txBody>
      </p:sp>
    </p:spTree>
    <p:extLst>
      <p:ext uri="{BB962C8B-B14F-4D97-AF65-F5344CB8AC3E}">
        <p14:creationId xmlns:p14="http://schemas.microsoft.com/office/powerpoint/2010/main" val="47863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BA543-A871-4591-A44B-028220BD505E}"/>
              </a:ext>
            </a:extLst>
          </p:cNvPr>
          <p:cNvSpPr>
            <a:spLocks noGrp="1"/>
          </p:cNvSpPr>
          <p:nvPr>
            <p:ph type="title"/>
          </p:nvPr>
        </p:nvSpPr>
        <p:spPr>
          <a:xfrm>
            <a:off x="939113" y="365126"/>
            <a:ext cx="8786777" cy="821124"/>
          </a:xfrm>
        </p:spPr>
        <p:txBody>
          <a:bodyPr>
            <a:noAutofit/>
          </a:bodyPr>
          <a:lstStyle/>
          <a:p>
            <a:r>
              <a:rPr lang="zh-CN" altLang="en-US" sz="4400" dirty="0"/>
              <a:t>案例引入</a:t>
            </a:r>
            <a:r>
              <a:rPr lang="en-US" altLang="zh-CN" sz="4400" dirty="0"/>
              <a:t>9</a:t>
            </a:r>
            <a:r>
              <a:rPr lang="zh-CN" altLang="en-US" sz="4400" dirty="0"/>
              <a:t>：证监会发布减持新规</a:t>
            </a:r>
          </a:p>
        </p:txBody>
      </p:sp>
      <p:sp>
        <p:nvSpPr>
          <p:cNvPr id="3" name="灯片编号占位符 2">
            <a:extLst>
              <a:ext uri="{FF2B5EF4-FFF2-40B4-BE49-F238E27FC236}">
                <a16:creationId xmlns:a16="http://schemas.microsoft.com/office/drawing/2014/main" id="{ECB4C4DB-AB2D-475B-98A8-EC150ED290B5}"/>
              </a:ext>
            </a:extLst>
          </p:cNvPr>
          <p:cNvSpPr>
            <a:spLocks noGrp="1"/>
          </p:cNvSpPr>
          <p:nvPr>
            <p:ph type="sldNum" sz="quarter" idx="10"/>
          </p:nvPr>
        </p:nvSpPr>
        <p:spPr/>
        <p:txBody>
          <a:bodyPr/>
          <a:lstStyle/>
          <a:p>
            <a:fld id="{F56ABC50-C693-6145-8FE9-48A83A944B62}" type="slidenum">
              <a:rPr kumimoji="1" lang="zh-CN" altLang="en-US" smtClean="0"/>
              <a:pPr/>
              <a:t>26</a:t>
            </a:fld>
            <a:endParaRPr kumimoji="1" lang="zh-CN" altLang="en-US"/>
          </a:p>
        </p:txBody>
      </p:sp>
      <p:sp>
        <p:nvSpPr>
          <p:cNvPr id="4" name="内容占位符 3">
            <a:extLst>
              <a:ext uri="{FF2B5EF4-FFF2-40B4-BE49-F238E27FC236}">
                <a16:creationId xmlns:a16="http://schemas.microsoft.com/office/drawing/2014/main" id="{FAD27429-C6F6-4543-874B-D46D9C47203C}"/>
              </a:ext>
            </a:extLst>
          </p:cNvPr>
          <p:cNvSpPr>
            <a:spLocks noGrp="1"/>
          </p:cNvSpPr>
          <p:nvPr>
            <p:ph sz="quarter" idx="11"/>
          </p:nvPr>
        </p:nvSpPr>
        <p:spPr>
          <a:xfrm>
            <a:off x="540327" y="1200797"/>
            <a:ext cx="10914387" cy="5464920"/>
          </a:xfrm>
        </p:spPr>
        <p:txBody>
          <a:bodyPr>
            <a:normAutofit/>
          </a:bodyPr>
          <a:lstStyle/>
          <a:p>
            <a:r>
              <a:rPr lang="zh-CN" altLang="en-US" sz="2000" dirty="0"/>
              <a:t>新华社北京</a:t>
            </a:r>
            <a:r>
              <a:rPr lang="en-US" altLang="zh-CN" sz="2000" dirty="0"/>
              <a:t>5</a:t>
            </a:r>
            <a:r>
              <a:rPr lang="zh-CN" altLang="en-US" sz="2000" dirty="0"/>
              <a:t>月</a:t>
            </a:r>
            <a:r>
              <a:rPr lang="en-US" altLang="zh-CN" sz="2000" dirty="0"/>
              <a:t>25</a:t>
            </a:r>
            <a:r>
              <a:rPr lang="zh-CN" altLang="en-US" sz="2000" dirty="0"/>
              <a:t>日电 </a:t>
            </a:r>
            <a:r>
              <a:rPr lang="en-US" altLang="zh-CN" sz="2000" dirty="0"/>
              <a:t>《</a:t>
            </a:r>
            <a:r>
              <a:rPr lang="zh-CN" altLang="en-US" sz="2000" dirty="0"/>
              <a:t>中国证券报</a:t>
            </a:r>
            <a:r>
              <a:rPr lang="en-US" altLang="zh-CN" sz="2000" dirty="0"/>
              <a:t>》25</a:t>
            </a:r>
            <a:r>
              <a:rPr lang="zh-CN" altLang="en-US" sz="2000" dirty="0"/>
              <a:t>日刊发文章</a:t>
            </a:r>
            <a:r>
              <a:rPr lang="en-US" altLang="zh-CN" sz="2000" dirty="0"/>
              <a:t>《</a:t>
            </a:r>
            <a:r>
              <a:rPr lang="zh-CN" altLang="en-US" sz="2000" dirty="0"/>
              <a:t>证监会发布减持新规夯实市场长期稳定基础</a:t>
            </a:r>
            <a:r>
              <a:rPr lang="en-US" altLang="zh-CN" sz="2000" dirty="0"/>
              <a:t>》</a:t>
            </a:r>
            <a:r>
              <a:rPr lang="zh-CN" altLang="en-US" sz="2000" dirty="0"/>
              <a:t>。文章称，为进一步规范股份减持行为，证监会</a:t>
            </a:r>
            <a:r>
              <a:rPr lang="en-US" altLang="zh-CN" sz="2000" dirty="0"/>
              <a:t>5</a:t>
            </a:r>
            <a:r>
              <a:rPr lang="zh-CN" altLang="en-US" sz="2000" dirty="0"/>
              <a:t>月</a:t>
            </a:r>
            <a:r>
              <a:rPr lang="en-US" altLang="zh-CN" sz="2000" dirty="0"/>
              <a:t>24</a:t>
            </a:r>
            <a:r>
              <a:rPr lang="zh-CN" altLang="en-US" sz="2000" dirty="0"/>
              <a:t>日正式发布</a:t>
            </a:r>
            <a:r>
              <a:rPr lang="en-US" altLang="zh-CN" sz="2000" dirty="0"/>
              <a:t>《</a:t>
            </a:r>
            <a:r>
              <a:rPr lang="zh-CN" altLang="en-US" sz="2000" dirty="0"/>
              <a:t>上市公司股东减持股份管理暂行办法</a:t>
            </a:r>
            <a:r>
              <a:rPr lang="en-US" altLang="zh-CN" sz="2000" dirty="0"/>
              <a:t>》</a:t>
            </a:r>
            <a:r>
              <a:rPr lang="zh-CN" altLang="en-US" sz="2000" dirty="0"/>
              <a:t>及相关配套规则。</a:t>
            </a:r>
            <a:endParaRPr lang="en-US" altLang="zh-CN" sz="2000" dirty="0"/>
          </a:p>
          <a:p>
            <a:pPr algn="l"/>
            <a:r>
              <a:rPr lang="en-US" altLang="zh-CN" sz="2000" dirty="0"/>
              <a:t>《</a:t>
            </a:r>
            <a:r>
              <a:rPr lang="zh-CN" altLang="en-US" sz="2000" dirty="0"/>
              <a:t>减持管理办法</a:t>
            </a:r>
            <a:r>
              <a:rPr lang="en-US" altLang="zh-CN" sz="2000" dirty="0"/>
              <a:t>》</a:t>
            </a:r>
            <a:r>
              <a:rPr lang="zh-CN" altLang="en-US" sz="2000" dirty="0"/>
              <a:t>意在解决减持监管面临的突出问题。保留了大股东减持预披露要求、“爬行”减持即每三个月的减持比例限制、首发前股份的减持比例限制等实践中运行较为成熟的核心条款，进一步规范大股东特别是控股股东、实际控制人的减持行为，全面封堵可能存在的规则漏洞，严格防范各类“绕道减持”行为。</a:t>
            </a:r>
          </a:p>
          <a:p>
            <a:pPr algn="l"/>
            <a:r>
              <a:rPr lang="zh-CN" altLang="en-US" sz="2000" dirty="0"/>
              <a:t>在业内人士看来，作为史上最严减持新规，</a:t>
            </a:r>
            <a:r>
              <a:rPr lang="en-US" altLang="zh-CN" sz="2000" dirty="0"/>
              <a:t>《</a:t>
            </a:r>
            <a:r>
              <a:rPr lang="zh-CN" altLang="en-US" sz="2000" dirty="0"/>
              <a:t>减持管理办法</a:t>
            </a:r>
            <a:r>
              <a:rPr lang="en-US" altLang="zh-CN" sz="2000" dirty="0"/>
              <a:t>》</a:t>
            </a:r>
            <a:r>
              <a:rPr lang="zh-CN" altLang="en-US" sz="2000" dirty="0"/>
              <a:t>的发布将会降低市场大规模抛售风险，夯实市场长期稳定基础。</a:t>
            </a:r>
          </a:p>
          <a:p>
            <a:endParaRPr lang="zh-CN" altLang="en-US" sz="2000" dirty="0"/>
          </a:p>
        </p:txBody>
      </p:sp>
    </p:spTree>
    <p:extLst>
      <p:ext uri="{BB962C8B-B14F-4D97-AF65-F5344CB8AC3E}">
        <p14:creationId xmlns:p14="http://schemas.microsoft.com/office/powerpoint/2010/main" val="253666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BA543-A871-4591-A44B-028220BD505E}"/>
              </a:ext>
            </a:extLst>
          </p:cNvPr>
          <p:cNvSpPr>
            <a:spLocks noGrp="1"/>
          </p:cNvSpPr>
          <p:nvPr>
            <p:ph type="title"/>
          </p:nvPr>
        </p:nvSpPr>
        <p:spPr>
          <a:xfrm>
            <a:off x="939113" y="365126"/>
            <a:ext cx="8786777" cy="821124"/>
          </a:xfrm>
        </p:spPr>
        <p:txBody>
          <a:bodyPr>
            <a:noAutofit/>
          </a:bodyPr>
          <a:lstStyle/>
          <a:p>
            <a:r>
              <a:rPr lang="zh-CN" altLang="en-US" sz="4400" dirty="0"/>
              <a:t>案例引入</a:t>
            </a:r>
            <a:r>
              <a:rPr lang="en-US" altLang="zh-CN" sz="4400" dirty="0"/>
              <a:t>10</a:t>
            </a:r>
            <a:r>
              <a:rPr lang="zh-CN" altLang="en-US" sz="4400" dirty="0"/>
              <a:t>：奇信志成解散清算</a:t>
            </a:r>
          </a:p>
        </p:txBody>
      </p:sp>
      <p:sp>
        <p:nvSpPr>
          <p:cNvPr id="3" name="灯片编号占位符 2">
            <a:extLst>
              <a:ext uri="{FF2B5EF4-FFF2-40B4-BE49-F238E27FC236}">
                <a16:creationId xmlns:a16="http://schemas.microsoft.com/office/drawing/2014/main" id="{ECB4C4DB-AB2D-475B-98A8-EC150ED290B5}"/>
              </a:ext>
            </a:extLst>
          </p:cNvPr>
          <p:cNvSpPr>
            <a:spLocks noGrp="1"/>
          </p:cNvSpPr>
          <p:nvPr>
            <p:ph type="sldNum" sz="quarter" idx="10"/>
          </p:nvPr>
        </p:nvSpPr>
        <p:spPr/>
        <p:txBody>
          <a:bodyPr/>
          <a:lstStyle/>
          <a:p>
            <a:fld id="{F56ABC50-C693-6145-8FE9-48A83A944B62}" type="slidenum">
              <a:rPr kumimoji="1" lang="zh-CN" altLang="en-US" smtClean="0"/>
              <a:pPr/>
              <a:t>27</a:t>
            </a:fld>
            <a:endParaRPr kumimoji="1" lang="zh-CN" altLang="en-US"/>
          </a:p>
        </p:txBody>
      </p:sp>
      <p:sp>
        <p:nvSpPr>
          <p:cNvPr id="4" name="内容占位符 3">
            <a:extLst>
              <a:ext uri="{FF2B5EF4-FFF2-40B4-BE49-F238E27FC236}">
                <a16:creationId xmlns:a16="http://schemas.microsoft.com/office/drawing/2014/main" id="{FAD27429-C6F6-4543-874B-D46D9C47203C}"/>
              </a:ext>
            </a:extLst>
          </p:cNvPr>
          <p:cNvSpPr>
            <a:spLocks noGrp="1"/>
          </p:cNvSpPr>
          <p:nvPr>
            <p:ph sz="quarter" idx="11"/>
          </p:nvPr>
        </p:nvSpPr>
        <p:spPr>
          <a:xfrm>
            <a:off x="540327" y="1200797"/>
            <a:ext cx="10914387" cy="5464920"/>
          </a:xfrm>
        </p:spPr>
        <p:txBody>
          <a:bodyPr>
            <a:normAutofit fontScale="85000" lnSpcReduction="10000"/>
          </a:bodyPr>
          <a:lstStyle/>
          <a:p>
            <a:r>
              <a:rPr lang="en-US" altLang="zh-CN" sz="2000" dirty="0"/>
              <a:t>8</a:t>
            </a:r>
            <a:r>
              <a:rPr lang="zh-CN" altLang="en-US" sz="2000" dirty="0"/>
              <a:t>月</a:t>
            </a:r>
            <a:r>
              <a:rPr lang="en-US" altLang="zh-CN" sz="2000" dirty="0"/>
              <a:t>2</a:t>
            </a:r>
            <a:r>
              <a:rPr lang="zh-CN" altLang="en-US" sz="2000" dirty="0"/>
              <a:t>日晚间，三六零（</a:t>
            </a:r>
            <a:r>
              <a:rPr lang="en-US" altLang="zh-CN" sz="2000" dirty="0"/>
              <a:t>601360.SH</a:t>
            </a:r>
            <a:r>
              <a:rPr lang="zh-CN" altLang="en-US" sz="2000" dirty="0"/>
              <a:t>）发布公告，鉴于</a:t>
            </a:r>
            <a:r>
              <a:rPr lang="en-US" altLang="zh-CN" sz="2000" dirty="0"/>
              <a:t>2023</a:t>
            </a:r>
            <a:r>
              <a:rPr lang="zh-CN" altLang="en-US" sz="2000" dirty="0"/>
              <a:t>年已还清当年</a:t>
            </a:r>
            <a:r>
              <a:rPr lang="en-US" altLang="zh-CN" sz="2000" dirty="0"/>
              <a:t>360</a:t>
            </a:r>
            <a:r>
              <a:rPr lang="zh-CN" altLang="en-US" sz="2000" dirty="0"/>
              <a:t>公司从美股退市的银团贷款，</a:t>
            </a:r>
            <a:r>
              <a:rPr lang="en-US" altLang="zh-CN" sz="2000" dirty="0"/>
              <a:t>A</a:t>
            </a:r>
            <a:r>
              <a:rPr lang="zh-CN" altLang="en-US" sz="2000" dirty="0"/>
              <a:t>股三六零的控股股东奇信志成科技有限公司（下称“奇信志成”）解散清算，所持三六零股份拆碎分配给奇信志成的一众股东，即后者由合并间接持股转为各自直接持股。</a:t>
            </a:r>
            <a:endParaRPr lang="en-US" altLang="zh-CN" sz="2000" dirty="0"/>
          </a:p>
          <a:p>
            <a:r>
              <a:rPr lang="zh-CN" altLang="en-US" sz="2400" dirty="0"/>
              <a:t>公开信息显示，奇信志成成立于</a:t>
            </a:r>
            <a:r>
              <a:rPr lang="en-US" altLang="zh-CN" sz="2400" dirty="0"/>
              <a:t>2015</a:t>
            </a:r>
            <a:r>
              <a:rPr lang="zh-CN" altLang="en-US" sz="2400" dirty="0"/>
              <a:t>年</a:t>
            </a:r>
            <a:r>
              <a:rPr lang="en-US" altLang="zh-CN" sz="2400" dirty="0"/>
              <a:t>12</a:t>
            </a:r>
            <a:r>
              <a:rPr lang="zh-CN" altLang="en-US" sz="2400" dirty="0"/>
              <a:t>月，其股东为周鸿祎及</a:t>
            </a:r>
            <a:r>
              <a:rPr lang="en-US" altLang="zh-CN" sz="2400" dirty="0"/>
              <a:t>36</a:t>
            </a:r>
            <a:r>
              <a:rPr lang="zh-CN" altLang="en-US" sz="2400" dirty="0"/>
              <a:t>家投资人（参与</a:t>
            </a:r>
            <a:r>
              <a:rPr lang="en-US" altLang="zh-CN" sz="2400" dirty="0"/>
              <a:t>360</a:t>
            </a:r>
            <a:r>
              <a:rPr lang="zh-CN" altLang="en-US" sz="2400" dirty="0"/>
              <a:t>私有化的买方团）。奇信志成作为“持股平台”，共同承担前述银团贷款的还贷责任。</a:t>
            </a:r>
          </a:p>
          <a:p>
            <a:r>
              <a:rPr lang="zh-CN" altLang="en-US" sz="2400" dirty="0"/>
              <a:t>按照</a:t>
            </a:r>
            <a:r>
              <a:rPr lang="en-US" altLang="zh-CN" sz="2400" dirty="0"/>
              <a:t>《</a:t>
            </a:r>
            <a:r>
              <a:rPr lang="zh-CN" altLang="en-US" sz="2400" dirty="0"/>
              <a:t>天津奇信志成科技有限公司股东协议</a:t>
            </a:r>
            <a:r>
              <a:rPr lang="en-US" altLang="zh-CN" sz="2400" dirty="0"/>
              <a:t>》</a:t>
            </a:r>
            <a:r>
              <a:rPr lang="zh-CN" altLang="en-US" sz="2400" dirty="0"/>
              <a:t>约定，奇信志成贷款的本金及利息全额偿还完毕后，任何股东要求公司解散的情况下，其他股东应同意通过解散和清算公司的决议，且不得拒绝。</a:t>
            </a:r>
          </a:p>
          <a:p>
            <a:r>
              <a:rPr lang="zh-CN" altLang="en-US" sz="2400" dirty="0"/>
              <a:t>因此，这次解散清算也是基于</a:t>
            </a:r>
            <a:r>
              <a:rPr lang="en-US" altLang="zh-CN" sz="2400" dirty="0"/>
              <a:t>《</a:t>
            </a:r>
            <a:r>
              <a:rPr lang="zh-CN" altLang="en-US" sz="2400" dirty="0"/>
              <a:t>股东协议</a:t>
            </a:r>
            <a:r>
              <a:rPr lang="en-US" altLang="zh-CN" sz="2400" dirty="0"/>
              <a:t>》</a:t>
            </a:r>
            <a:r>
              <a:rPr lang="zh-CN" altLang="en-US" sz="2400" dirty="0"/>
              <a:t>中约定的解散条款已成就，由股东提议进行的。解散清算后，周鸿祎将成为上市公司第一大股东，其直接持有三六零的股权比例将由目前的</a:t>
            </a:r>
            <a:r>
              <a:rPr lang="en-US" altLang="zh-CN" sz="2400" dirty="0"/>
              <a:t>5.24%</a:t>
            </a:r>
            <a:r>
              <a:rPr lang="zh-CN" altLang="en-US" sz="2400" dirty="0"/>
              <a:t>变更为</a:t>
            </a:r>
            <a:r>
              <a:rPr lang="en-US" altLang="zh-CN" sz="2400" dirty="0"/>
              <a:t>13.26%</a:t>
            </a:r>
            <a:r>
              <a:rPr lang="zh-CN" altLang="en-US" sz="2400" dirty="0"/>
              <a:t>，仍为上市公司实际控制人。</a:t>
            </a:r>
          </a:p>
          <a:p>
            <a:endParaRPr lang="zh-CN" altLang="en-US" sz="1800" dirty="0"/>
          </a:p>
        </p:txBody>
      </p:sp>
    </p:spTree>
    <p:extLst>
      <p:ext uri="{BB962C8B-B14F-4D97-AF65-F5344CB8AC3E}">
        <p14:creationId xmlns:p14="http://schemas.microsoft.com/office/powerpoint/2010/main" val="3836578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BA543-A871-4591-A44B-028220BD505E}"/>
              </a:ext>
            </a:extLst>
          </p:cNvPr>
          <p:cNvSpPr>
            <a:spLocks noGrp="1"/>
          </p:cNvSpPr>
          <p:nvPr>
            <p:ph type="title"/>
          </p:nvPr>
        </p:nvSpPr>
        <p:spPr>
          <a:xfrm>
            <a:off x="939113" y="365126"/>
            <a:ext cx="8786777" cy="821124"/>
          </a:xfrm>
        </p:spPr>
        <p:txBody>
          <a:bodyPr>
            <a:noAutofit/>
          </a:bodyPr>
          <a:lstStyle/>
          <a:p>
            <a:r>
              <a:rPr lang="zh-CN" altLang="en-US" sz="4400" dirty="0"/>
              <a:t>案例引入</a:t>
            </a:r>
            <a:r>
              <a:rPr lang="en-US" altLang="zh-CN" sz="4400" dirty="0"/>
              <a:t>10</a:t>
            </a:r>
            <a:r>
              <a:rPr lang="zh-CN" altLang="en-US" sz="4400" dirty="0"/>
              <a:t>：奇信志成解散清算</a:t>
            </a:r>
          </a:p>
        </p:txBody>
      </p:sp>
      <p:sp>
        <p:nvSpPr>
          <p:cNvPr id="3" name="灯片编号占位符 2">
            <a:extLst>
              <a:ext uri="{FF2B5EF4-FFF2-40B4-BE49-F238E27FC236}">
                <a16:creationId xmlns:a16="http://schemas.microsoft.com/office/drawing/2014/main" id="{ECB4C4DB-AB2D-475B-98A8-EC150ED290B5}"/>
              </a:ext>
            </a:extLst>
          </p:cNvPr>
          <p:cNvSpPr>
            <a:spLocks noGrp="1"/>
          </p:cNvSpPr>
          <p:nvPr>
            <p:ph type="sldNum" sz="quarter" idx="10"/>
          </p:nvPr>
        </p:nvSpPr>
        <p:spPr/>
        <p:txBody>
          <a:bodyPr/>
          <a:lstStyle/>
          <a:p>
            <a:fld id="{F56ABC50-C693-6145-8FE9-48A83A944B62}" type="slidenum">
              <a:rPr kumimoji="1" lang="zh-CN" altLang="en-US" smtClean="0"/>
              <a:pPr/>
              <a:t>28</a:t>
            </a:fld>
            <a:endParaRPr kumimoji="1" lang="zh-CN" altLang="en-US"/>
          </a:p>
        </p:txBody>
      </p:sp>
      <p:sp>
        <p:nvSpPr>
          <p:cNvPr id="4" name="内容占位符 3">
            <a:extLst>
              <a:ext uri="{FF2B5EF4-FFF2-40B4-BE49-F238E27FC236}">
                <a16:creationId xmlns:a16="http://schemas.microsoft.com/office/drawing/2014/main" id="{FAD27429-C6F6-4543-874B-D46D9C47203C}"/>
              </a:ext>
            </a:extLst>
          </p:cNvPr>
          <p:cNvSpPr>
            <a:spLocks noGrp="1"/>
          </p:cNvSpPr>
          <p:nvPr>
            <p:ph sz="quarter" idx="11"/>
          </p:nvPr>
        </p:nvSpPr>
        <p:spPr>
          <a:xfrm>
            <a:off x="540327" y="1200797"/>
            <a:ext cx="10914387" cy="5464920"/>
          </a:xfrm>
        </p:spPr>
        <p:txBody>
          <a:bodyPr>
            <a:normAutofit/>
          </a:bodyPr>
          <a:lstStyle/>
          <a:p>
            <a:r>
              <a:rPr lang="en-US" altLang="zh-CN" sz="2000" dirty="0"/>
              <a:t>8</a:t>
            </a:r>
            <a:r>
              <a:rPr lang="zh-CN" altLang="en-US" sz="2000" dirty="0"/>
              <a:t>月</a:t>
            </a:r>
            <a:r>
              <a:rPr lang="en-US" altLang="zh-CN" sz="2000" dirty="0"/>
              <a:t>2</a:t>
            </a:r>
            <a:r>
              <a:rPr lang="zh-CN" altLang="en-US" sz="2000" dirty="0"/>
              <a:t>日晚间，三六零（</a:t>
            </a:r>
            <a:r>
              <a:rPr lang="en-US" altLang="zh-CN" sz="2000" dirty="0"/>
              <a:t>601360.SH</a:t>
            </a:r>
            <a:r>
              <a:rPr lang="zh-CN" altLang="en-US" sz="2000" dirty="0"/>
              <a:t>）发布公告，鉴于</a:t>
            </a:r>
            <a:r>
              <a:rPr lang="en-US" altLang="zh-CN" sz="2000" dirty="0"/>
              <a:t>2023</a:t>
            </a:r>
            <a:r>
              <a:rPr lang="zh-CN" altLang="en-US" sz="2000" dirty="0"/>
              <a:t>年已还清当年</a:t>
            </a:r>
            <a:r>
              <a:rPr lang="en-US" altLang="zh-CN" sz="2000" dirty="0"/>
              <a:t>360</a:t>
            </a:r>
            <a:r>
              <a:rPr lang="zh-CN" altLang="en-US" sz="2000" dirty="0"/>
              <a:t>公司从美股退市的银团贷款，</a:t>
            </a:r>
            <a:r>
              <a:rPr lang="en-US" altLang="zh-CN" sz="2000" dirty="0"/>
              <a:t>A</a:t>
            </a:r>
            <a:r>
              <a:rPr lang="zh-CN" altLang="en-US" sz="2000" dirty="0"/>
              <a:t>股三六零的控股股东奇信志成科技有限公司（下称“奇信志成”）解散清算，所持三六零股份拆碎分配给奇信志成的一众股东，即后者由合并间接持股转为各自直接持股。</a:t>
            </a:r>
            <a:endParaRPr lang="en-US" altLang="zh-CN" sz="2000" dirty="0"/>
          </a:p>
          <a:p>
            <a:r>
              <a:rPr lang="zh-CN" altLang="en-US" sz="2000" dirty="0"/>
              <a:t>公开信息显示，奇信志成成立于</a:t>
            </a:r>
            <a:r>
              <a:rPr lang="en-US" altLang="zh-CN" sz="2000" dirty="0"/>
              <a:t>2015</a:t>
            </a:r>
            <a:r>
              <a:rPr lang="zh-CN" altLang="en-US" sz="2000" dirty="0"/>
              <a:t>年</a:t>
            </a:r>
            <a:r>
              <a:rPr lang="en-US" altLang="zh-CN" sz="2000" dirty="0"/>
              <a:t>12</a:t>
            </a:r>
            <a:r>
              <a:rPr lang="zh-CN" altLang="en-US" sz="2000" dirty="0"/>
              <a:t>月，其股东为周鸿祎及</a:t>
            </a:r>
            <a:r>
              <a:rPr lang="en-US" altLang="zh-CN" sz="2000" dirty="0"/>
              <a:t>36</a:t>
            </a:r>
            <a:r>
              <a:rPr lang="zh-CN" altLang="en-US" sz="2000" dirty="0"/>
              <a:t>家投资人（参与</a:t>
            </a:r>
            <a:r>
              <a:rPr lang="en-US" altLang="zh-CN" sz="2000" dirty="0"/>
              <a:t>360</a:t>
            </a:r>
            <a:r>
              <a:rPr lang="zh-CN" altLang="en-US" sz="2000" dirty="0"/>
              <a:t>私有化的买方团）。奇信志成作为“持股平台”，共同承担前述银团贷款的还贷责任。</a:t>
            </a:r>
          </a:p>
          <a:p>
            <a:endParaRPr lang="zh-CN" altLang="en-US" sz="1800" dirty="0"/>
          </a:p>
        </p:txBody>
      </p:sp>
    </p:spTree>
    <p:extLst>
      <p:ext uri="{BB962C8B-B14F-4D97-AF65-F5344CB8AC3E}">
        <p14:creationId xmlns:p14="http://schemas.microsoft.com/office/powerpoint/2010/main" val="679485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BA543-A871-4591-A44B-028220BD505E}"/>
              </a:ext>
            </a:extLst>
          </p:cNvPr>
          <p:cNvSpPr>
            <a:spLocks noGrp="1"/>
          </p:cNvSpPr>
          <p:nvPr>
            <p:ph type="title"/>
          </p:nvPr>
        </p:nvSpPr>
        <p:spPr>
          <a:xfrm>
            <a:off x="939113" y="365126"/>
            <a:ext cx="8786777" cy="821124"/>
          </a:xfrm>
        </p:spPr>
        <p:txBody>
          <a:bodyPr>
            <a:noAutofit/>
          </a:bodyPr>
          <a:lstStyle/>
          <a:p>
            <a:r>
              <a:rPr lang="zh-CN" altLang="en-US" sz="4400" dirty="0"/>
              <a:t>案例引入</a:t>
            </a:r>
            <a:r>
              <a:rPr lang="en-US" altLang="zh-CN" sz="4400" dirty="0"/>
              <a:t>10</a:t>
            </a:r>
            <a:r>
              <a:rPr lang="zh-CN" altLang="en-US" sz="4400" dirty="0"/>
              <a:t>：奇信志成解散清算</a:t>
            </a:r>
          </a:p>
        </p:txBody>
      </p:sp>
      <p:sp>
        <p:nvSpPr>
          <p:cNvPr id="3" name="灯片编号占位符 2">
            <a:extLst>
              <a:ext uri="{FF2B5EF4-FFF2-40B4-BE49-F238E27FC236}">
                <a16:creationId xmlns:a16="http://schemas.microsoft.com/office/drawing/2014/main" id="{ECB4C4DB-AB2D-475B-98A8-EC150ED290B5}"/>
              </a:ext>
            </a:extLst>
          </p:cNvPr>
          <p:cNvSpPr>
            <a:spLocks noGrp="1"/>
          </p:cNvSpPr>
          <p:nvPr>
            <p:ph type="sldNum" sz="quarter" idx="10"/>
          </p:nvPr>
        </p:nvSpPr>
        <p:spPr/>
        <p:txBody>
          <a:bodyPr/>
          <a:lstStyle/>
          <a:p>
            <a:fld id="{F56ABC50-C693-6145-8FE9-48A83A944B62}" type="slidenum">
              <a:rPr kumimoji="1" lang="zh-CN" altLang="en-US" smtClean="0"/>
              <a:pPr/>
              <a:t>29</a:t>
            </a:fld>
            <a:endParaRPr kumimoji="1" lang="zh-CN" altLang="en-US"/>
          </a:p>
        </p:txBody>
      </p:sp>
      <p:sp>
        <p:nvSpPr>
          <p:cNvPr id="4" name="内容占位符 3">
            <a:extLst>
              <a:ext uri="{FF2B5EF4-FFF2-40B4-BE49-F238E27FC236}">
                <a16:creationId xmlns:a16="http://schemas.microsoft.com/office/drawing/2014/main" id="{FAD27429-C6F6-4543-874B-D46D9C47203C}"/>
              </a:ext>
            </a:extLst>
          </p:cNvPr>
          <p:cNvSpPr>
            <a:spLocks noGrp="1"/>
          </p:cNvSpPr>
          <p:nvPr>
            <p:ph sz="quarter" idx="11"/>
          </p:nvPr>
        </p:nvSpPr>
        <p:spPr>
          <a:xfrm>
            <a:off x="540327" y="1200797"/>
            <a:ext cx="10914387" cy="5464920"/>
          </a:xfrm>
        </p:spPr>
        <p:txBody>
          <a:bodyPr>
            <a:normAutofit/>
          </a:bodyPr>
          <a:lstStyle/>
          <a:p>
            <a:r>
              <a:rPr lang="zh-CN" altLang="en-US" sz="2000" dirty="0"/>
              <a:t>公告显示，清算并不影响奇志信成每</a:t>
            </a:r>
            <a:r>
              <a:rPr lang="en-US" altLang="zh-CN" sz="2000" dirty="0"/>
              <a:t>90</a:t>
            </a:r>
            <a:r>
              <a:rPr lang="zh-CN" altLang="en-US" sz="2000" dirty="0"/>
              <a:t>天的减持额度。虽然除欣新盛外，奇信志成解散清算后的其他买方团股东，直接持股比例均低于</a:t>
            </a:r>
            <a:r>
              <a:rPr lang="en-US" altLang="zh-CN" sz="2000" dirty="0"/>
              <a:t>5%</a:t>
            </a:r>
            <a:r>
              <a:rPr lang="zh-CN" altLang="en-US" sz="2000" dirty="0"/>
              <a:t>的红线，但仍需要按照控股股东进行预披露，遵守信息披露程序、履行信息披露义务不变。</a:t>
            </a:r>
          </a:p>
          <a:p>
            <a:r>
              <a:rPr lang="zh-CN" altLang="en-US" sz="2000" dirty="0"/>
              <a:t>而截至公告披露日，欣新盛也已处于清算状态，也就是它所持三六零股份将被进一步拆碎分解。</a:t>
            </a:r>
            <a:endParaRPr lang="zh-CN" altLang="en-US" sz="1800" dirty="0"/>
          </a:p>
        </p:txBody>
      </p:sp>
    </p:spTree>
    <p:extLst>
      <p:ext uri="{BB962C8B-B14F-4D97-AF65-F5344CB8AC3E}">
        <p14:creationId xmlns:p14="http://schemas.microsoft.com/office/powerpoint/2010/main" val="114011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4C7C2-71C3-9B75-14C8-3974793B205E}"/>
              </a:ext>
            </a:extLst>
          </p:cNvPr>
          <p:cNvSpPr>
            <a:spLocks noGrp="1"/>
          </p:cNvSpPr>
          <p:nvPr>
            <p:ph type="title"/>
          </p:nvPr>
        </p:nvSpPr>
        <p:spPr/>
        <p:txBody>
          <a:bodyPr/>
          <a:lstStyle/>
          <a:p>
            <a:r>
              <a:rPr kumimoji="1" lang="zh-CN" altLang="en-US" dirty="0"/>
              <a:t>目录</a:t>
            </a:r>
          </a:p>
        </p:txBody>
      </p:sp>
      <p:sp>
        <p:nvSpPr>
          <p:cNvPr id="3" name="灯片编号占位符 2">
            <a:extLst>
              <a:ext uri="{FF2B5EF4-FFF2-40B4-BE49-F238E27FC236}">
                <a16:creationId xmlns:a16="http://schemas.microsoft.com/office/drawing/2014/main" id="{3D79F451-8B94-43DA-261D-54F55314A88C}"/>
              </a:ext>
            </a:extLst>
          </p:cNvPr>
          <p:cNvSpPr>
            <a:spLocks noGrp="1"/>
          </p:cNvSpPr>
          <p:nvPr>
            <p:ph type="sldNum" sz="quarter" idx="10"/>
          </p:nvPr>
        </p:nvSpPr>
        <p:spPr/>
        <p:txBody>
          <a:bodyPr/>
          <a:lstStyle/>
          <a:p>
            <a:fld id="{F56ABC50-C693-6145-8FE9-48A83A944B62}" type="slidenum">
              <a:rPr kumimoji="1" lang="zh-CN" altLang="en-US" smtClean="0"/>
              <a:pPr/>
              <a:t>3</a:t>
            </a:fld>
            <a:endParaRPr kumimoji="1" lang="zh-CN" altLang="en-US"/>
          </a:p>
        </p:txBody>
      </p:sp>
      <p:grpSp>
        <p:nvGrpSpPr>
          <p:cNvPr id="5" name="组合 4">
            <a:extLst>
              <a:ext uri="{FF2B5EF4-FFF2-40B4-BE49-F238E27FC236}">
                <a16:creationId xmlns:a16="http://schemas.microsoft.com/office/drawing/2014/main" id="{4237DD33-07D6-9E92-84F0-4E702B16C493}"/>
              </a:ext>
            </a:extLst>
          </p:cNvPr>
          <p:cNvGrpSpPr/>
          <p:nvPr/>
        </p:nvGrpSpPr>
        <p:grpSpPr>
          <a:xfrm>
            <a:off x="1457427" y="1330054"/>
            <a:ext cx="8800956" cy="469150"/>
            <a:chOff x="1586839" y="1469209"/>
            <a:chExt cx="8334740" cy="531812"/>
          </a:xfrm>
          <a:solidFill>
            <a:srgbClr val="FCE7DC"/>
          </a:solidFill>
        </p:grpSpPr>
        <p:sp>
          <p:nvSpPr>
            <p:cNvPr id="6" name="Round Diagonal Corner Rectangle 5">
              <a:extLst>
                <a:ext uri="{FF2B5EF4-FFF2-40B4-BE49-F238E27FC236}">
                  <a16:creationId xmlns:a16="http://schemas.microsoft.com/office/drawing/2014/main" id="{4FD17F18-7E53-510B-A55E-7B48E87C3A64}"/>
                </a:ext>
              </a:extLst>
            </p:cNvPr>
            <p:cNvSpPr>
              <a:spLocks noChangeArrowheads="1"/>
            </p:cNvSpPr>
            <p:nvPr/>
          </p:nvSpPr>
          <p:spPr bwMode="gray">
            <a:xfrm>
              <a:off x="1586839" y="1469209"/>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一、案例引入	</a:t>
              </a:r>
            </a:p>
          </p:txBody>
        </p:sp>
        <p:sp>
          <p:nvSpPr>
            <p:cNvPr id="7" name="Round Diagonal Corner Rectangle 5">
              <a:extLst>
                <a:ext uri="{FF2B5EF4-FFF2-40B4-BE49-F238E27FC236}">
                  <a16:creationId xmlns:a16="http://schemas.microsoft.com/office/drawing/2014/main" id="{3EBB8A4D-6270-685F-EC39-9BE6BD7183A3}"/>
                </a:ext>
              </a:extLst>
            </p:cNvPr>
            <p:cNvSpPr>
              <a:spLocks noChangeArrowheads="1"/>
            </p:cNvSpPr>
            <p:nvPr/>
          </p:nvSpPr>
          <p:spPr bwMode="gray">
            <a:xfrm>
              <a:off x="9059195" y="1483114"/>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4</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78E3EE9E-78C0-0D0D-7394-7A315C5E13EA}"/>
              </a:ext>
            </a:extLst>
          </p:cNvPr>
          <p:cNvGrpSpPr/>
          <p:nvPr/>
        </p:nvGrpSpPr>
        <p:grpSpPr>
          <a:xfrm>
            <a:off x="1457427" y="2104553"/>
            <a:ext cx="8800956" cy="469150"/>
            <a:chOff x="1586838" y="1780540"/>
            <a:chExt cx="8335508" cy="531812"/>
          </a:xfrm>
          <a:solidFill>
            <a:srgbClr val="FCE7DC"/>
          </a:solidFill>
        </p:grpSpPr>
        <p:sp>
          <p:nvSpPr>
            <p:cNvPr id="18" name="Round Diagonal Corner Rectangle 5">
              <a:extLst>
                <a:ext uri="{FF2B5EF4-FFF2-40B4-BE49-F238E27FC236}">
                  <a16:creationId xmlns:a16="http://schemas.microsoft.com/office/drawing/2014/main" id="{A44008D1-3F0D-307B-8BFD-5FC2875584FA}"/>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二、年报分析</a:t>
              </a:r>
            </a:p>
          </p:txBody>
        </p:sp>
        <p:sp>
          <p:nvSpPr>
            <p:cNvPr id="19" name="Round Diagonal Corner Rectangle 5">
              <a:extLst>
                <a:ext uri="{FF2B5EF4-FFF2-40B4-BE49-F238E27FC236}">
                  <a16:creationId xmlns:a16="http://schemas.microsoft.com/office/drawing/2014/main" id="{3FD0E854-C295-3A9F-008B-78C49EA65C1A}"/>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56</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E99C9800-C662-AFB9-E6BC-612755C88BE0}"/>
              </a:ext>
            </a:extLst>
          </p:cNvPr>
          <p:cNvGrpSpPr/>
          <p:nvPr/>
        </p:nvGrpSpPr>
        <p:grpSpPr>
          <a:xfrm>
            <a:off x="1457427" y="2879052"/>
            <a:ext cx="8800956" cy="469150"/>
            <a:chOff x="1586838" y="1780540"/>
            <a:chExt cx="8335508" cy="531812"/>
          </a:xfrm>
          <a:solidFill>
            <a:srgbClr val="FCE7DC"/>
          </a:solidFill>
        </p:grpSpPr>
        <p:sp>
          <p:nvSpPr>
            <p:cNvPr id="24" name="Round Diagonal Corner Rectangle 5">
              <a:extLst>
                <a:ext uri="{FF2B5EF4-FFF2-40B4-BE49-F238E27FC236}">
                  <a16:creationId xmlns:a16="http://schemas.microsoft.com/office/drawing/2014/main" id="{238148B5-FF4F-1015-2E62-DB41132DF427}"/>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（一）年报分析</a:t>
              </a: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：中金公司</a:t>
              </a:r>
            </a:p>
          </p:txBody>
        </p:sp>
        <p:sp>
          <p:nvSpPr>
            <p:cNvPr id="25" name="Round Diagonal Corner Rectangle 5">
              <a:extLst>
                <a:ext uri="{FF2B5EF4-FFF2-40B4-BE49-F238E27FC236}">
                  <a16:creationId xmlns:a16="http://schemas.microsoft.com/office/drawing/2014/main" id="{4173EAC3-37B2-AC62-45E7-B6798FC8312B}"/>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56</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6" name="组合 25">
            <a:extLst>
              <a:ext uri="{FF2B5EF4-FFF2-40B4-BE49-F238E27FC236}">
                <a16:creationId xmlns:a16="http://schemas.microsoft.com/office/drawing/2014/main" id="{C776DFA5-A84E-332A-29C6-017B987F7683}"/>
              </a:ext>
            </a:extLst>
          </p:cNvPr>
          <p:cNvGrpSpPr/>
          <p:nvPr/>
        </p:nvGrpSpPr>
        <p:grpSpPr>
          <a:xfrm>
            <a:off x="1457427" y="3546933"/>
            <a:ext cx="8800956" cy="469150"/>
            <a:chOff x="1586838" y="1780540"/>
            <a:chExt cx="8335508" cy="531812"/>
          </a:xfrm>
          <a:solidFill>
            <a:srgbClr val="FCE7DC"/>
          </a:solidFill>
        </p:grpSpPr>
        <p:sp>
          <p:nvSpPr>
            <p:cNvPr id="27" name="Round Diagonal Corner Rectangle 5">
              <a:extLst>
                <a:ext uri="{FF2B5EF4-FFF2-40B4-BE49-F238E27FC236}">
                  <a16:creationId xmlns:a16="http://schemas.microsoft.com/office/drawing/2014/main" id="{15360EC2-240F-171C-569B-797F253C5661}"/>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（二）年报分析</a:t>
              </a: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：华泰证券</a:t>
              </a:r>
            </a:p>
          </p:txBody>
        </p:sp>
        <p:sp>
          <p:nvSpPr>
            <p:cNvPr id="28" name="Round Diagonal Corner Rectangle 5">
              <a:extLst>
                <a:ext uri="{FF2B5EF4-FFF2-40B4-BE49-F238E27FC236}">
                  <a16:creationId xmlns:a16="http://schemas.microsoft.com/office/drawing/2014/main" id="{E1896B91-B178-5051-06BF-BE93F6B09A66}"/>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118</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9" name="组合 28">
            <a:extLst>
              <a:ext uri="{FF2B5EF4-FFF2-40B4-BE49-F238E27FC236}">
                <a16:creationId xmlns:a16="http://schemas.microsoft.com/office/drawing/2014/main" id="{FFF74751-21E9-ABA8-D056-9130A52ECD26}"/>
              </a:ext>
            </a:extLst>
          </p:cNvPr>
          <p:cNvGrpSpPr/>
          <p:nvPr/>
        </p:nvGrpSpPr>
        <p:grpSpPr>
          <a:xfrm>
            <a:off x="1457427" y="4975484"/>
            <a:ext cx="8800956" cy="469150"/>
            <a:chOff x="1586838" y="1780540"/>
            <a:chExt cx="8335508" cy="531812"/>
          </a:xfrm>
          <a:solidFill>
            <a:srgbClr val="FCE7DC"/>
          </a:solidFill>
        </p:grpSpPr>
        <p:sp>
          <p:nvSpPr>
            <p:cNvPr id="30" name="Round Diagonal Corner Rectangle 5">
              <a:extLst>
                <a:ext uri="{FF2B5EF4-FFF2-40B4-BE49-F238E27FC236}">
                  <a16:creationId xmlns:a16="http://schemas.microsoft.com/office/drawing/2014/main" id="{B7EF1717-7222-5C80-9121-27C087BB605B}"/>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三、知识拓展</a:t>
              </a:r>
            </a:p>
          </p:txBody>
        </p:sp>
        <p:sp>
          <p:nvSpPr>
            <p:cNvPr id="31" name="Round Diagonal Corner Rectangle 5">
              <a:extLst>
                <a:ext uri="{FF2B5EF4-FFF2-40B4-BE49-F238E27FC236}">
                  <a16:creationId xmlns:a16="http://schemas.microsoft.com/office/drawing/2014/main" id="{BD1CCA95-F725-8672-B07A-114EA99D5EB2}"/>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205</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DD6BF40C-8D34-4061-DC21-D0C4667EA8F2}"/>
              </a:ext>
            </a:extLst>
          </p:cNvPr>
          <p:cNvGrpSpPr/>
          <p:nvPr/>
        </p:nvGrpSpPr>
        <p:grpSpPr>
          <a:xfrm>
            <a:off x="1457427" y="5717937"/>
            <a:ext cx="8800956" cy="469150"/>
            <a:chOff x="1586838" y="1780540"/>
            <a:chExt cx="8335508" cy="531812"/>
          </a:xfrm>
          <a:solidFill>
            <a:srgbClr val="FCE7DC"/>
          </a:solidFill>
        </p:grpSpPr>
        <p:sp>
          <p:nvSpPr>
            <p:cNvPr id="33" name="Round Diagonal Corner Rectangle 5">
              <a:extLst>
                <a:ext uri="{FF2B5EF4-FFF2-40B4-BE49-F238E27FC236}">
                  <a16:creationId xmlns:a16="http://schemas.microsoft.com/office/drawing/2014/main" id="{995306EB-A5B8-BDC3-15AF-684582822514}"/>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四、总结与复盘</a:t>
              </a:r>
            </a:p>
          </p:txBody>
        </p:sp>
        <p:sp>
          <p:nvSpPr>
            <p:cNvPr id="34" name="Round Diagonal Corner Rectangle 5">
              <a:extLst>
                <a:ext uri="{FF2B5EF4-FFF2-40B4-BE49-F238E27FC236}">
                  <a16:creationId xmlns:a16="http://schemas.microsoft.com/office/drawing/2014/main" id="{99719281-A262-688F-B820-D39045BD48C2}"/>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214</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4" name="组合 3">
            <a:extLst>
              <a:ext uri="{FF2B5EF4-FFF2-40B4-BE49-F238E27FC236}">
                <a16:creationId xmlns:a16="http://schemas.microsoft.com/office/drawing/2014/main" id="{17CA62A2-204A-5A8D-7669-188CFF931D4E}"/>
              </a:ext>
            </a:extLst>
          </p:cNvPr>
          <p:cNvGrpSpPr/>
          <p:nvPr/>
        </p:nvGrpSpPr>
        <p:grpSpPr>
          <a:xfrm>
            <a:off x="1457427" y="4233031"/>
            <a:ext cx="8800956" cy="469150"/>
            <a:chOff x="1586838" y="1780540"/>
            <a:chExt cx="8335508" cy="531812"/>
          </a:xfrm>
          <a:solidFill>
            <a:srgbClr val="FCE7DC"/>
          </a:solidFill>
        </p:grpSpPr>
        <p:sp>
          <p:nvSpPr>
            <p:cNvPr id="8" name="Round Diagonal Corner Rectangle 5">
              <a:extLst>
                <a:ext uri="{FF2B5EF4-FFF2-40B4-BE49-F238E27FC236}">
                  <a16:creationId xmlns:a16="http://schemas.microsoft.com/office/drawing/2014/main" id="{6DC718EC-3708-416F-78B8-81D74B0599B0}"/>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（二）年报分析</a:t>
              </a: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：东方财富</a:t>
              </a:r>
            </a:p>
          </p:txBody>
        </p:sp>
        <p:sp>
          <p:nvSpPr>
            <p:cNvPr id="9" name="Round Diagonal Corner Rectangle 5">
              <a:extLst>
                <a:ext uri="{FF2B5EF4-FFF2-40B4-BE49-F238E27FC236}">
                  <a16:creationId xmlns:a16="http://schemas.microsoft.com/office/drawing/2014/main" id="{B1FE41CB-D827-7295-9F20-CD585EDE4E68}"/>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138</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318567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BA543-A871-4591-A44B-028220BD505E}"/>
              </a:ext>
            </a:extLst>
          </p:cNvPr>
          <p:cNvSpPr>
            <a:spLocks noGrp="1"/>
          </p:cNvSpPr>
          <p:nvPr>
            <p:ph type="title"/>
          </p:nvPr>
        </p:nvSpPr>
        <p:spPr>
          <a:xfrm>
            <a:off x="939113" y="365126"/>
            <a:ext cx="8786777" cy="821124"/>
          </a:xfrm>
        </p:spPr>
        <p:txBody>
          <a:bodyPr>
            <a:noAutofit/>
          </a:bodyPr>
          <a:lstStyle/>
          <a:p>
            <a:r>
              <a:rPr lang="zh-CN" altLang="en-US" sz="4400" dirty="0"/>
              <a:t>案例引入</a:t>
            </a:r>
            <a:r>
              <a:rPr lang="en-US" altLang="zh-CN" sz="4400" dirty="0"/>
              <a:t>10</a:t>
            </a:r>
            <a:r>
              <a:rPr lang="zh-CN" altLang="en-US" sz="4400" dirty="0"/>
              <a:t>：奇信志成解散清算</a:t>
            </a:r>
          </a:p>
        </p:txBody>
      </p:sp>
      <p:sp>
        <p:nvSpPr>
          <p:cNvPr id="3" name="灯片编号占位符 2">
            <a:extLst>
              <a:ext uri="{FF2B5EF4-FFF2-40B4-BE49-F238E27FC236}">
                <a16:creationId xmlns:a16="http://schemas.microsoft.com/office/drawing/2014/main" id="{ECB4C4DB-AB2D-475B-98A8-EC150ED290B5}"/>
              </a:ext>
            </a:extLst>
          </p:cNvPr>
          <p:cNvSpPr>
            <a:spLocks noGrp="1"/>
          </p:cNvSpPr>
          <p:nvPr>
            <p:ph type="sldNum" sz="quarter" idx="10"/>
          </p:nvPr>
        </p:nvSpPr>
        <p:spPr/>
        <p:txBody>
          <a:bodyPr/>
          <a:lstStyle/>
          <a:p>
            <a:fld id="{F56ABC50-C693-6145-8FE9-48A83A944B62}" type="slidenum">
              <a:rPr kumimoji="1" lang="zh-CN" altLang="en-US" smtClean="0"/>
              <a:pPr/>
              <a:t>30</a:t>
            </a:fld>
            <a:endParaRPr kumimoji="1" lang="zh-CN" altLang="en-US"/>
          </a:p>
        </p:txBody>
      </p:sp>
      <p:sp>
        <p:nvSpPr>
          <p:cNvPr id="4" name="内容占位符 3">
            <a:extLst>
              <a:ext uri="{FF2B5EF4-FFF2-40B4-BE49-F238E27FC236}">
                <a16:creationId xmlns:a16="http://schemas.microsoft.com/office/drawing/2014/main" id="{FAD27429-C6F6-4543-874B-D46D9C47203C}"/>
              </a:ext>
            </a:extLst>
          </p:cNvPr>
          <p:cNvSpPr>
            <a:spLocks noGrp="1"/>
          </p:cNvSpPr>
          <p:nvPr>
            <p:ph sz="quarter" idx="11"/>
          </p:nvPr>
        </p:nvSpPr>
        <p:spPr>
          <a:xfrm>
            <a:off x="540327" y="1200797"/>
            <a:ext cx="10914387" cy="5464920"/>
          </a:xfrm>
        </p:spPr>
        <p:txBody>
          <a:bodyPr>
            <a:normAutofit/>
          </a:bodyPr>
          <a:lstStyle/>
          <a:p>
            <a:r>
              <a:rPr lang="zh-CN" altLang="en-US" sz="2000" dirty="0"/>
              <a:t>截至公告披露日，奇信志成仍是持有三六零</a:t>
            </a:r>
            <a:r>
              <a:rPr lang="en-US" altLang="zh-CN" sz="2000" dirty="0"/>
              <a:t>46.14%</a:t>
            </a:r>
            <a:r>
              <a:rPr lang="zh-CN" altLang="en-US" sz="2000" dirty="0"/>
              <a:t>股权的控股股东。其中，周鸿祎持有奇信志成</a:t>
            </a:r>
            <a:r>
              <a:rPr lang="en-US" altLang="zh-CN" sz="2000" dirty="0"/>
              <a:t>17.38%</a:t>
            </a:r>
            <a:r>
              <a:rPr lang="zh-CN" altLang="en-US" sz="2000" dirty="0"/>
              <a:t>的股份，天津欣新盛股权投资合伙企业（下称“欣新盛”）持股</a:t>
            </a:r>
            <a:r>
              <a:rPr lang="en-US" altLang="zh-CN" sz="2000" dirty="0"/>
              <a:t>13.13%</a:t>
            </a:r>
            <a:r>
              <a:rPr lang="zh-CN" altLang="en-US" sz="2000" dirty="0"/>
              <a:t>。</a:t>
            </a:r>
          </a:p>
          <a:p>
            <a:r>
              <a:rPr lang="zh-CN" altLang="en-US" sz="2000" dirty="0"/>
              <a:t>奇信志成解散清算后，前述</a:t>
            </a:r>
            <a:r>
              <a:rPr lang="en-US" altLang="zh-CN" sz="2000" dirty="0"/>
              <a:t>36</a:t>
            </a:r>
            <a:r>
              <a:rPr lang="zh-CN" altLang="en-US" sz="2000" dirty="0"/>
              <a:t>家投资人，由通过奇信志成间接持有三六零股份，变更为直接持股。另外，解散清算后，持股超过</a:t>
            </a:r>
            <a:r>
              <a:rPr lang="en-US" altLang="zh-CN" sz="2000" dirty="0"/>
              <a:t>5%</a:t>
            </a:r>
            <a:r>
              <a:rPr lang="zh-CN" altLang="en-US" sz="2000" dirty="0"/>
              <a:t>以上的大股东，变为周鸿祎、胡欢（周鸿祎前妻）、欣新盛，三者分别持有上市公司</a:t>
            </a:r>
            <a:r>
              <a:rPr lang="en-US" altLang="zh-CN" sz="2000" dirty="0"/>
              <a:t>13.26%</a:t>
            </a:r>
            <a:r>
              <a:rPr lang="zh-CN" altLang="en-US" sz="2000" dirty="0"/>
              <a:t>、</a:t>
            </a:r>
            <a:r>
              <a:rPr lang="en-US" altLang="zh-CN" sz="2000" dirty="0"/>
              <a:t>6.25%</a:t>
            </a:r>
            <a:r>
              <a:rPr lang="zh-CN" altLang="en-US" sz="2000" dirty="0"/>
              <a:t>和</a:t>
            </a:r>
            <a:r>
              <a:rPr lang="en-US" altLang="zh-CN" sz="2000" dirty="0"/>
              <a:t>6.06%</a:t>
            </a:r>
            <a:r>
              <a:rPr lang="zh-CN" altLang="en-US" sz="2000" dirty="0"/>
              <a:t>的股份。</a:t>
            </a:r>
          </a:p>
          <a:p>
            <a:r>
              <a:rPr lang="zh-CN" altLang="en-US" sz="2000" dirty="0"/>
              <a:t>公告显示，清算并不影响奇志信成每</a:t>
            </a:r>
            <a:r>
              <a:rPr lang="en-US" altLang="zh-CN" sz="2000" dirty="0"/>
              <a:t>90</a:t>
            </a:r>
            <a:r>
              <a:rPr lang="zh-CN" altLang="en-US" sz="2000" dirty="0"/>
              <a:t>天的减持额度。虽然除欣新盛外，奇信志成解散清算后的其他买方团股东，直接持股比例均低于</a:t>
            </a:r>
            <a:r>
              <a:rPr lang="en-US" altLang="zh-CN" sz="2000" dirty="0"/>
              <a:t>5%</a:t>
            </a:r>
            <a:r>
              <a:rPr lang="zh-CN" altLang="en-US" sz="2000" dirty="0"/>
              <a:t>的红线，但仍需要按照控股股东进行预披露，遵守信息披露程序、履行信息披露义务不变。</a:t>
            </a:r>
          </a:p>
          <a:p>
            <a:r>
              <a:rPr lang="zh-CN" altLang="en-US" sz="2000" dirty="0"/>
              <a:t>而截至公告披露日，欣新盛也已处于清算状态，也就是它所持三六零股份将被进一步拆碎分解。</a:t>
            </a:r>
            <a:endParaRPr lang="zh-CN" altLang="en-US" sz="1800" dirty="0"/>
          </a:p>
        </p:txBody>
      </p:sp>
    </p:spTree>
    <p:extLst>
      <p:ext uri="{BB962C8B-B14F-4D97-AF65-F5344CB8AC3E}">
        <p14:creationId xmlns:p14="http://schemas.microsoft.com/office/powerpoint/2010/main" val="4090212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BA543-A871-4591-A44B-028220BD505E}"/>
              </a:ext>
            </a:extLst>
          </p:cNvPr>
          <p:cNvSpPr>
            <a:spLocks noGrp="1"/>
          </p:cNvSpPr>
          <p:nvPr>
            <p:ph type="title"/>
          </p:nvPr>
        </p:nvSpPr>
        <p:spPr>
          <a:xfrm>
            <a:off x="939113" y="365126"/>
            <a:ext cx="8786777" cy="821124"/>
          </a:xfrm>
        </p:spPr>
        <p:txBody>
          <a:bodyPr>
            <a:noAutofit/>
          </a:bodyPr>
          <a:lstStyle/>
          <a:p>
            <a:r>
              <a:rPr lang="zh-CN" altLang="en-US" sz="4400" dirty="0"/>
              <a:t>案例引入</a:t>
            </a:r>
            <a:r>
              <a:rPr lang="en-US" altLang="zh-CN" sz="4400" dirty="0"/>
              <a:t>10</a:t>
            </a:r>
            <a:r>
              <a:rPr lang="zh-CN" altLang="en-US" sz="4400" dirty="0"/>
              <a:t>：奇信志成解散清算</a:t>
            </a:r>
          </a:p>
        </p:txBody>
      </p:sp>
      <p:sp>
        <p:nvSpPr>
          <p:cNvPr id="3" name="灯片编号占位符 2">
            <a:extLst>
              <a:ext uri="{FF2B5EF4-FFF2-40B4-BE49-F238E27FC236}">
                <a16:creationId xmlns:a16="http://schemas.microsoft.com/office/drawing/2014/main" id="{ECB4C4DB-AB2D-475B-98A8-EC150ED290B5}"/>
              </a:ext>
            </a:extLst>
          </p:cNvPr>
          <p:cNvSpPr>
            <a:spLocks noGrp="1"/>
          </p:cNvSpPr>
          <p:nvPr>
            <p:ph type="sldNum" sz="quarter" idx="10"/>
          </p:nvPr>
        </p:nvSpPr>
        <p:spPr/>
        <p:txBody>
          <a:bodyPr/>
          <a:lstStyle/>
          <a:p>
            <a:fld id="{F56ABC50-C693-6145-8FE9-48A83A944B62}" type="slidenum">
              <a:rPr kumimoji="1" lang="zh-CN" altLang="en-US" smtClean="0"/>
              <a:pPr/>
              <a:t>31</a:t>
            </a:fld>
            <a:endParaRPr kumimoji="1" lang="zh-CN" altLang="en-US"/>
          </a:p>
        </p:txBody>
      </p:sp>
      <p:sp>
        <p:nvSpPr>
          <p:cNvPr id="4" name="内容占位符 3">
            <a:extLst>
              <a:ext uri="{FF2B5EF4-FFF2-40B4-BE49-F238E27FC236}">
                <a16:creationId xmlns:a16="http://schemas.microsoft.com/office/drawing/2014/main" id="{FAD27429-C6F6-4543-874B-D46D9C47203C}"/>
              </a:ext>
            </a:extLst>
          </p:cNvPr>
          <p:cNvSpPr>
            <a:spLocks noGrp="1"/>
          </p:cNvSpPr>
          <p:nvPr>
            <p:ph sz="quarter" idx="11"/>
          </p:nvPr>
        </p:nvSpPr>
        <p:spPr>
          <a:xfrm>
            <a:off x="540327" y="1200797"/>
            <a:ext cx="10914387" cy="5464920"/>
          </a:xfrm>
        </p:spPr>
        <p:txBody>
          <a:bodyPr>
            <a:normAutofit/>
          </a:bodyPr>
          <a:lstStyle/>
          <a:p>
            <a:pPr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解散清算后，买方团股东、周鸿祎、胡欢，将共享股东减持额度，在任意连续</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90</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个自然日共可减持</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的三六零股份。（其中，通过集中竞价交易方式总计减持的股份总数不超过三六零公司股份总数的</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；通过大宗交易方式总计减持的股份总数不超过三六零股份总数的</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在减持额度分配方面，周鸿祎和买方团股东，将按比例共分得</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89.1554%</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，其中，周鸿祎和欣新盛分别拥有</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23.0138%</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10.5127%</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的减持额度。剩余</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10.8446%</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的减持额度，由胡欢按其在上市公司直接持股数量获配。</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1800" dirty="0"/>
          </a:p>
        </p:txBody>
      </p:sp>
    </p:spTree>
    <p:extLst>
      <p:ext uri="{BB962C8B-B14F-4D97-AF65-F5344CB8AC3E}">
        <p14:creationId xmlns:p14="http://schemas.microsoft.com/office/powerpoint/2010/main" val="302053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BA543-A871-4591-A44B-028220BD505E}"/>
              </a:ext>
            </a:extLst>
          </p:cNvPr>
          <p:cNvSpPr>
            <a:spLocks noGrp="1"/>
          </p:cNvSpPr>
          <p:nvPr>
            <p:ph type="title"/>
          </p:nvPr>
        </p:nvSpPr>
        <p:spPr>
          <a:xfrm>
            <a:off x="939113" y="365126"/>
            <a:ext cx="8786777" cy="821124"/>
          </a:xfrm>
        </p:spPr>
        <p:txBody>
          <a:bodyPr>
            <a:noAutofit/>
          </a:bodyPr>
          <a:lstStyle/>
          <a:p>
            <a:r>
              <a:rPr lang="zh-CN" altLang="en-US" sz="4400" dirty="0"/>
              <a:t>案例引入</a:t>
            </a:r>
            <a:r>
              <a:rPr lang="en-US" altLang="zh-CN" sz="4400" dirty="0"/>
              <a:t>10</a:t>
            </a:r>
            <a:r>
              <a:rPr lang="zh-CN" altLang="en-US" sz="4400" dirty="0"/>
              <a:t>：奇信志成解散清算</a:t>
            </a:r>
          </a:p>
        </p:txBody>
      </p:sp>
      <p:sp>
        <p:nvSpPr>
          <p:cNvPr id="3" name="灯片编号占位符 2">
            <a:extLst>
              <a:ext uri="{FF2B5EF4-FFF2-40B4-BE49-F238E27FC236}">
                <a16:creationId xmlns:a16="http://schemas.microsoft.com/office/drawing/2014/main" id="{ECB4C4DB-AB2D-475B-98A8-EC150ED290B5}"/>
              </a:ext>
            </a:extLst>
          </p:cNvPr>
          <p:cNvSpPr>
            <a:spLocks noGrp="1"/>
          </p:cNvSpPr>
          <p:nvPr>
            <p:ph type="sldNum" sz="quarter" idx="10"/>
          </p:nvPr>
        </p:nvSpPr>
        <p:spPr/>
        <p:txBody>
          <a:bodyPr/>
          <a:lstStyle/>
          <a:p>
            <a:fld id="{F56ABC50-C693-6145-8FE9-48A83A944B62}" type="slidenum">
              <a:rPr kumimoji="1" lang="zh-CN" altLang="en-US" smtClean="0"/>
              <a:pPr/>
              <a:t>32</a:t>
            </a:fld>
            <a:endParaRPr kumimoji="1" lang="zh-CN" altLang="en-US"/>
          </a:p>
        </p:txBody>
      </p:sp>
      <p:sp>
        <p:nvSpPr>
          <p:cNvPr id="4" name="内容占位符 3">
            <a:extLst>
              <a:ext uri="{FF2B5EF4-FFF2-40B4-BE49-F238E27FC236}">
                <a16:creationId xmlns:a16="http://schemas.microsoft.com/office/drawing/2014/main" id="{FAD27429-C6F6-4543-874B-D46D9C47203C}"/>
              </a:ext>
            </a:extLst>
          </p:cNvPr>
          <p:cNvSpPr>
            <a:spLocks noGrp="1"/>
          </p:cNvSpPr>
          <p:nvPr>
            <p:ph sz="quarter" idx="11"/>
          </p:nvPr>
        </p:nvSpPr>
        <p:spPr>
          <a:xfrm>
            <a:off x="540327" y="1200797"/>
            <a:ext cx="10914387" cy="5464920"/>
          </a:xfrm>
        </p:spPr>
        <p:txBody>
          <a:bodyPr>
            <a:normAutofit/>
          </a:bodyPr>
          <a:lstStyle/>
          <a:p>
            <a:r>
              <a:rPr lang="zh-CN" altLang="en-US" sz="2000" dirty="0"/>
              <a:t>不过，周鸿祎承诺，在奇信志成关于解散清算的股东会决议作出之日起</a:t>
            </a:r>
            <a:r>
              <a:rPr lang="en-US" altLang="zh-CN" sz="2000" dirty="0"/>
              <a:t>12</a:t>
            </a:r>
            <a:r>
              <a:rPr lang="zh-CN" altLang="en-US" sz="2000" dirty="0"/>
              <a:t>个月不减持三六零股份。公告同时明确，若周鸿祎放弃其可分配的减持额度，买方团股东可以按各自可分配的相应比例继续分配。同时，股东之间（含任意两个及</a:t>
            </a:r>
            <a:r>
              <a:rPr lang="en-US" altLang="zh-CN" sz="2000" dirty="0"/>
              <a:t>/</a:t>
            </a:r>
            <a:r>
              <a:rPr lang="zh-CN" altLang="en-US" sz="2000" dirty="0"/>
              <a:t>或以上多个成员）可自愿协商，在其各自可减持额度范围内，相互调剂各自的减持额度。</a:t>
            </a:r>
          </a:p>
          <a:p>
            <a:r>
              <a:rPr lang="zh-CN" altLang="en-US" sz="2000" dirty="0"/>
              <a:t>即周鸿祎</a:t>
            </a:r>
            <a:r>
              <a:rPr lang="en-US" altLang="zh-CN" sz="2000" dirty="0"/>
              <a:t>12</a:t>
            </a:r>
            <a:r>
              <a:rPr lang="zh-CN" altLang="en-US" sz="2000" dirty="0"/>
              <a:t>个月不减持三六零股份如被视为放弃其可分配的减持额度，则其余</a:t>
            </a:r>
            <a:r>
              <a:rPr lang="en-US" altLang="zh-CN" sz="2000" dirty="0"/>
              <a:t>36</a:t>
            </a:r>
            <a:r>
              <a:rPr lang="zh-CN" altLang="en-US" sz="2000" dirty="0"/>
              <a:t>方买方团股东将可分享周鸿祎所空出的减持配额，且这</a:t>
            </a:r>
            <a:r>
              <a:rPr lang="en-US" altLang="zh-CN" sz="2000" dirty="0"/>
              <a:t>36</a:t>
            </a:r>
            <a:r>
              <a:rPr lang="zh-CN" altLang="en-US" sz="2000" dirty="0"/>
              <a:t>方股东之间还可就减持额度进行内部调剂。值得注意的是，证监部门正在开展私募股权创投基金实物分配股票试点，允许私募股权创投基金将持有的上市公司股票通过非交易过户方式向投资者进行分配，以此丰富退出渠道，缓解对市场的冲击。</a:t>
            </a:r>
            <a:endParaRPr lang="en-US" altLang="zh-CN" sz="2000" dirty="0"/>
          </a:p>
        </p:txBody>
      </p:sp>
    </p:spTree>
    <p:extLst>
      <p:ext uri="{BB962C8B-B14F-4D97-AF65-F5344CB8AC3E}">
        <p14:creationId xmlns:p14="http://schemas.microsoft.com/office/powerpoint/2010/main" val="2193474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4186F-1D45-4AC5-BBB9-2A92939FF523}"/>
              </a:ext>
            </a:extLst>
          </p:cNvPr>
          <p:cNvSpPr>
            <a:spLocks noGrp="1"/>
          </p:cNvSpPr>
          <p:nvPr>
            <p:ph type="title"/>
          </p:nvPr>
        </p:nvSpPr>
        <p:spPr/>
        <p:txBody>
          <a:bodyPr/>
          <a:lstStyle/>
          <a:p>
            <a:r>
              <a:rPr lang="zh-CN" altLang="en-US" dirty="0"/>
              <a:t>案例引入</a:t>
            </a:r>
            <a:r>
              <a:rPr lang="en-US" altLang="zh-CN" dirty="0"/>
              <a:t>11</a:t>
            </a:r>
            <a:r>
              <a:rPr lang="zh-CN" altLang="en-US" dirty="0"/>
              <a:t>：雪球产品</a:t>
            </a:r>
          </a:p>
        </p:txBody>
      </p:sp>
      <p:sp>
        <p:nvSpPr>
          <p:cNvPr id="3" name="灯片编号占位符 2">
            <a:extLst>
              <a:ext uri="{FF2B5EF4-FFF2-40B4-BE49-F238E27FC236}">
                <a16:creationId xmlns:a16="http://schemas.microsoft.com/office/drawing/2014/main" id="{A9A1EF4C-99CA-47D2-8D4B-97D53F318529}"/>
              </a:ext>
            </a:extLst>
          </p:cNvPr>
          <p:cNvSpPr>
            <a:spLocks noGrp="1"/>
          </p:cNvSpPr>
          <p:nvPr>
            <p:ph type="sldNum" sz="quarter" idx="10"/>
          </p:nvPr>
        </p:nvSpPr>
        <p:spPr/>
        <p:txBody>
          <a:bodyPr/>
          <a:lstStyle/>
          <a:p>
            <a:fld id="{F56ABC50-C693-6145-8FE9-48A83A944B62}" type="slidenum">
              <a:rPr kumimoji="1" lang="zh-CN" altLang="en-US" smtClean="0"/>
              <a:pPr/>
              <a:t>33</a:t>
            </a:fld>
            <a:endParaRPr kumimoji="1" lang="zh-CN" altLang="en-US"/>
          </a:p>
        </p:txBody>
      </p:sp>
      <p:sp>
        <p:nvSpPr>
          <p:cNvPr id="4" name="内容占位符 3">
            <a:extLst>
              <a:ext uri="{FF2B5EF4-FFF2-40B4-BE49-F238E27FC236}">
                <a16:creationId xmlns:a16="http://schemas.microsoft.com/office/drawing/2014/main" id="{C02EC203-3A91-4E68-8DF5-17E856145B84}"/>
              </a:ext>
            </a:extLst>
          </p:cNvPr>
          <p:cNvSpPr>
            <a:spLocks noGrp="1"/>
          </p:cNvSpPr>
          <p:nvPr>
            <p:ph sz="quarter" idx="11"/>
          </p:nvPr>
        </p:nvSpPr>
        <p:spPr/>
        <p:txBody>
          <a:bodyPr>
            <a:normAutofit/>
          </a:bodyPr>
          <a:lstStyle/>
          <a:p>
            <a:r>
              <a:rPr lang="zh-CN" altLang="en-US" sz="2000" dirty="0"/>
              <a:t>雪球产品是一种创新式的金融场外衍生品（即不在交易所交易）。购买雪球产品</a:t>
            </a:r>
            <a:r>
              <a:rPr lang="en-US" altLang="zh-CN" sz="2000" dirty="0"/>
              <a:t>=</a:t>
            </a:r>
            <a:r>
              <a:rPr lang="zh-CN" altLang="en-US" sz="2000" dirty="0"/>
              <a:t>卖出一个具有敲入和敲出条款的场外看跌期权（可以理解为投资者是看涨），是一种高风险的投资产品。</a:t>
            </a:r>
            <a:endParaRPr lang="en-US" altLang="zh-CN" sz="2000" dirty="0"/>
          </a:p>
        </p:txBody>
      </p:sp>
    </p:spTree>
    <p:extLst>
      <p:ext uri="{BB962C8B-B14F-4D97-AF65-F5344CB8AC3E}">
        <p14:creationId xmlns:p14="http://schemas.microsoft.com/office/powerpoint/2010/main" val="586989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4186F-1D45-4AC5-BBB9-2A92939FF523}"/>
              </a:ext>
            </a:extLst>
          </p:cNvPr>
          <p:cNvSpPr>
            <a:spLocks noGrp="1"/>
          </p:cNvSpPr>
          <p:nvPr>
            <p:ph type="title"/>
          </p:nvPr>
        </p:nvSpPr>
        <p:spPr/>
        <p:txBody>
          <a:bodyPr/>
          <a:lstStyle/>
          <a:p>
            <a:r>
              <a:rPr lang="zh-CN" altLang="en-US" dirty="0"/>
              <a:t>案例引入</a:t>
            </a:r>
            <a:r>
              <a:rPr lang="en-US" altLang="zh-CN" dirty="0"/>
              <a:t>11</a:t>
            </a:r>
            <a:r>
              <a:rPr lang="zh-CN" altLang="en-US" dirty="0"/>
              <a:t>：雪球产品</a:t>
            </a:r>
          </a:p>
        </p:txBody>
      </p:sp>
      <p:sp>
        <p:nvSpPr>
          <p:cNvPr id="3" name="灯片编号占位符 2">
            <a:extLst>
              <a:ext uri="{FF2B5EF4-FFF2-40B4-BE49-F238E27FC236}">
                <a16:creationId xmlns:a16="http://schemas.microsoft.com/office/drawing/2014/main" id="{A9A1EF4C-99CA-47D2-8D4B-97D53F318529}"/>
              </a:ext>
            </a:extLst>
          </p:cNvPr>
          <p:cNvSpPr>
            <a:spLocks noGrp="1"/>
          </p:cNvSpPr>
          <p:nvPr>
            <p:ph type="sldNum" sz="quarter" idx="10"/>
          </p:nvPr>
        </p:nvSpPr>
        <p:spPr/>
        <p:txBody>
          <a:bodyPr/>
          <a:lstStyle/>
          <a:p>
            <a:fld id="{F56ABC50-C693-6145-8FE9-48A83A944B62}" type="slidenum">
              <a:rPr kumimoji="1" lang="zh-CN" altLang="en-US" smtClean="0"/>
              <a:pPr/>
              <a:t>34</a:t>
            </a:fld>
            <a:endParaRPr kumimoji="1" lang="zh-CN" altLang="en-US"/>
          </a:p>
        </p:txBody>
      </p:sp>
      <p:sp>
        <p:nvSpPr>
          <p:cNvPr id="4" name="内容占位符 3">
            <a:extLst>
              <a:ext uri="{FF2B5EF4-FFF2-40B4-BE49-F238E27FC236}">
                <a16:creationId xmlns:a16="http://schemas.microsoft.com/office/drawing/2014/main" id="{C02EC203-3A91-4E68-8DF5-17E856145B84}"/>
              </a:ext>
            </a:extLst>
          </p:cNvPr>
          <p:cNvSpPr>
            <a:spLocks noGrp="1"/>
          </p:cNvSpPr>
          <p:nvPr>
            <p:ph sz="quarter" idx="11"/>
          </p:nvPr>
        </p:nvSpPr>
        <p:spPr>
          <a:xfrm>
            <a:off x="939114" y="1219834"/>
            <a:ext cx="10342880" cy="5077530"/>
          </a:xfrm>
        </p:spPr>
        <p:txBody>
          <a:bodyPr>
            <a:normAutofit/>
          </a:bodyPr>
          <a:lstStyle/>
          <a:p>
            <a:r>
              <a:rPr lang="zh-CN" altLang="en-US" sz="2000" dirty="0"/>
              <a:t>几个基本概念：</a:t>
            </a:r>
            <a:endParaRPr lang="en-US" altLang="zh-CN" sz="2000" dirty="0"/>
          </a:p>
          <a:p>
            <a:r>
              <a:rPr lang="zh-CN" altLang="en-US" sz="2000" dirty="0"/>
              <a:t>挂钩标的：目前市场上常见的挂钩标的为中证 </a:t>
            </a:r>
            <a:r>
              <a:rPr lang="en-US" altLang="zh-CN" sz="2000" dirty="0"/>
              <a:t>500</a:t>
            </a:r>
            <a:r>
              <a:rPr lang="zh-CN" altLang="en-US" sz="2000" dirty="0"/>
              <a:t>指数，投资者最后的损益情况完全取决于产品持有期内中证</a:t>
            </a:r>
            <a:r>
              <a:rPr lang="en-US" altLang="zh-CN" sz="2000" dirty="0"/>
              <a:t>500 </a:t>
            </a:r>
            <a:r>
              <a:rPr lang="zh-CN" altLang="en-US" sz="2000" dirty="0"/>
              <a:t>指数的表现情况。</a:t>
            </a:r>
            <a:endParaRPr lang="en-US" altLang="zh-CN" sz="2000" dirty="0"/>
          </a:p>
          <a:p>
            <a:r>
              <a:rPr lang="zh-CN" altLang="en-US" sz="2000" dirty="0"/>
              <a:t> 敲出价格和敲入价格：敲出价格和敲入价格是投资者和证券公司约定的一个价格，该价格的设定直接的影响到投资者能否获得约定收益的概率。   </a:t>
            </a:r>
            <a:endParaRPr lang="en-US" altLang="zh-CN" sz="2000" dirty="0"/>
          </a:p>
        </p:txBody>
      </p:sp>
    </p:spTree>
    <p:extLst>
      <p:ext uri="{BB962C8B-B14F-4D97-AF65-F5344CB8AC3E}">
        <p14:creationId xmlns:p14="http://schemas.microsoft.com/office/powerpoint/2010/main" val="4029764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4186F-1D45-4AC5-BBB9-2A92939FF523}"/>
              </a:ext>
            </a:extLst>
          </p:cNvPr>
          <p:cNvSpPr>
            <a:spLocks noGrp="1"/>
          </p:cNvSpPr>
          <p:nvPr>
            <p:ph type="title"/>
          </p:nvPr>
        </p:nvSpPr>
        <p:spPr/>
        <p:txBody>
          <a:bodyPr/>
          <a:lstStyle/>
          <a:p>
            <a:r>
              <a:rPr lang="zh-CN" altLang="en-US" dirty="0"/>
              <a:t>案例引入</a:t>
            </a:r>
            <a:r>
              <a:rPr lang="en-US" altLang="zh-CN" dirty="0"/>
              <a:t>11</a:t>
            </a:r>
            <a:r>
              <a:rPr lang="zh-CN" altLang="en-US" dirty="0"/>
              <a:t>：雪球产品</a:t>
            </a:r>
          </a:p>
        </p:txBody>
      </p:sp>
      <p:sp>
        <p:nvSpPr>
          <p:cNvPr id="3" name="灯片编号占位符 2">
            <a:extLst>
              <a:ext uri="{FF2B5EF4-FFF2-40B4-BE49-F238E27FC236}">
                <a16:creationId xmlns:a16="http://schemas.microsoft.com/office/drawing/2014/main" id="{A9A1EF4C-99CA-47D2-8D4B-97D53F318529}"/>
              </a:ext>
            </a:extLst>
          </p:cNvPr>
          <p:cNvSpPr>
            <a:spLocks noGrp="1"/>
          </p:cNvSpPr>
          <p:nvPr>
            <p:ph type="sldNum" sz="quarter" idx="10"/>
          </p:nvPr>
        </p:nvSpPr>
        <p:spPr/>
        <p:txBody>
          <a:bodyPr/>
          <a:lstStyle/>
          <a:p>
            <a:fld id="{F56ABC50-C693-6145-8FE9-48A83A944B62}" type="slidenum">
              <a:rPr kumimoji="1" lang="zh-CN" altLang="en-US" smtClean="0"/>
              <a:pPr/>
              <a:t>35</a:t>
            </a:fld>
            <a:endParaRPr kumimoji="1" lang="zh-CN" altLang="en-US"/>
          </a:p>
        </p:txBody>
      </p:sp>
      <p:sp>
        <p:nvSpPr>
          <p:cNvPr id="4" name="内容占位符 3">
            <a:extLst>
              <a:ext uri="{FF2B5EF4-FFF2-40B4-BE49-F238E27FC236}">
                <a16:creationId xmlns:a16="http://schemas.microsoft.com/office/drawing/2014/main" id="{C02EC203-3A91-4E68-8DF5-17E856145B84}"/>
              </a:ext>
            </a:extLst>
          </p:cNvPr>
          <p:cNvSpPr>
            <a:spLocks noGrp="1"/>
          </p:cNvSpPr>
          <p:nvPr>
            <p:ph sz="quarter" idx="11"/>
          </p:nvPr>
        </p:nvSpPr>
        <p:spPr>
          <a:xfrm>
            <a:off x="939114" y="1186250"/>
            <a:ext cx="10946714" cy="5351850"/>
          </a:xfrm>
        </p:spPr>
        <p:txBody>
          <a:bodyPr>
            <a:normAutofit/>
          </a:bodyPr>
          <a:lstStyle/>
          <a:p>
            <a:r>
              <a:rPr lang="zh-CN" altLang="en-US" sz="2000" dirty="0"/>
              <a:t>敲出行为发生在：若标的资产价格上涨到一定程度（敲出价），雪球产品则提前终止，投资者获得存续期间的固定收益，敲出价格以当天的收盘点位为准。  </a:t>
            </a:r>
            <a:endParaRPr lang="en-US" altLang="zh-CN" sz="2000" dirty="0"/>
          </a:p>
          <a:p>
            <a:r>
              <a:rPr lang="zh-CN" altLang="en-US" sz="2000" dirty="0"/>
              <a:t> 敲入行为发生在：若标的的资产价格下跌到一定程度（敲入价），则要根据到期日标底的资产价格决定损益情况，敲入价格以当天收盘的点位为准。  </a:t>
            </a:r>
            <a:endParaRPr lang="en-US" altLang="zh-CN" sz="2000" dirty="0"/>
          </a:p>
          <a:p>
            <a:r>
              <a:rPr lang="zh-CN" altLang="en-US" sz="2000" dirty="0"/>
              <a:t> 一般敲入线为</a:t>
            </a:r>
            <a:r>
              <a:rPr lang="en-US" altLang="zh-CN" sz="2000" dirty="0"/>
              <a:t>70-80%</a:t>
            </a:r>
            <a:r>
              <a:rPr lang="zh-CN" altLang="en-US" sz="2000" dirty="0"/>
              <a:t>，敲出线多位</a:t>
            </a:r>
            <a:r>
              <a:rPr lang="en-US" altLang="zh-CN" sz="2000" dirty="0"/>
              <a:t>100%-110%</a:t>
            </a:r>
          </a:p>
          <a:p>
            <a:r>
              <a:rPr lang="zh-CN" altLang="en-US" sz="2000" dirty="0"/>
              <a:t>观察日：即为观察挂钩标的与敲出价格和敲入价格相比较情况的日子。举个例子， 假设投资者购入中证</a:t>
            </a:r>
            <a:r>
              <a:rPr lang="en-US" altLang="zh-CN" sz="2000" dirty="0"/>
              <a:t>500</a:t>
            </a:r>
            <a:r>
              <a:rPr lang="zh-CN" altLang="en-US" sz="2000" dirty="0"/>
              <a:t>雪球，一年期年化票息收益定为</a:t>
            </a:r>
            <a:r>
              <a:rPr lang="en-US" altLang="zh-CN" sz="2000" dirty="0"/>
              <a:t>10%</a:t>
            </a:r>
            <a:r>
              <a:rPr lang="zh-CN" altLang="en-US" sz="2000" dirty="0"/>
              <a:t>，敲入制定为</a:t>
            </a:r>
            <a:r>
              <a:rPr lang="en-US" altLang="zh-CN" sz="2000" dirty="0"/>
              <a:t>80%</a:t>
            </a:r>
            <a:r>
              <a:rPr lang="zh-CN" altLang="en-US" sz="2000" dirty="0"/>
              <a:t>，只要中正</a:t>
            </a:r>
            <a:r>
              <a:rPr lang="en-US" altLang="zh-CN" sz="2000" dirty="0"/>
              <a:t>500</a:t>
            </a:r>
            <a:r>
              <a:rPr lang="zh-CN" altLang="en-US" sz="2000" dirty="0"/>
              <a:t>一年未跌超过</a:t>
            </a:r>
            <a:r>
              <a:rPr lang="en-US" altLang="zh-CN" sz="2000" dirty="0"/>
              <a:t>20%</a:t>
            </a:r>
            <a:r>
              <a:rPr lang="zh-CN" altLang="en-US" sz="2000" dirty="0"/>
              <a:t>，投资者则可获得</a:t>
            </a:r>
            <a:r>
              <a:rPr lang="en-US" altLang="zh-CN" sz="2000" dirty="0"/>
              <a:t>10%</a:t>
            </a:r>
            <a:r>
              <a:rPr lang="zh-CN" altLang="en-US" sz="2000" dirty="0"/>
              <a:t>的年化收益；如指数一年跌超</a:t>
            </a:r>
            <a:r>
              <a:rPr lang="en-US" altLang="zh-CN" sz="2000" dirty="0"/>
              <a:t>20%</a:t>
            </a:r>
            <a:r>
              <a:rPr lang="zh-CN" altLang="en-US" sz="2000" dirty="0"/>
              <a:t>触发敲入，投资者可能承担损失。</a:t>
            </a:r>
          </a:p>
        </p:txBody>
      </p:sp>
    </p:spTree>
    <p:extLst>
      <p:ext uri="{BB962C8B-B14F-4D97-AF65-F5344CB8AC3E}">
        <p14:creationId xmlns:p14="http://schemas.microsoft.com/office/powerpoint/2010/main" val="3500994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4186F-1D45-4AC5-BBB9-2A92939FF523}"/>
              </a:ext>
            </a:extLst>
          </p:cNvPr>
          <p:cNvSpPr>
            <a:spLocks noGrp="1"/>
          </p:cNvSpPr>
          <p:nvPr>
            <p:ph type="title"/>
          </p:nvPr>
        </p:nvSpPr>
        <p:spPr/>
        <p:txBody>
          <a:bodyPr/>
          <a:lstStyle/>
          <a:p>
            <a:r>
              <a:rPr lang="zh-CN" altLang="en-US" dirty="0"/>
              <a:t>案例引入</a:t>
            </a:r>
            <a:r>
              <a:rPr lang="en-US" altLang="zh-CN" dirty="0"/>
              <a:t>12</a:t>
            </a:r>
            <a:r>
              <a:rPr lang="zh-CN" altLang="en-US" dirty="0"/>
              <a:t>：</a:t>
            </a:r>
            <a:r>
              <a:rPr lang="en-US" altLang="zh-CN" dirty="0"/>
              <a:t>IPO</a:t>
            </a:r>
            <a:r>
              <a:rPr lang="zh-CN" altLang="en-US" dirty="0"/>
              <a:t>抑价</a:t>
            </a:r>
          </a:p>
        </p:txBody>
      </p:sp>
      <p:sp>
        <p:nvSpPr>
          <p:cNvPr id="3" name="灯片编号占位符 2">
            <a:extLst>
              <a:ext uri="{FF2B5EF4-FFF2-40B4-BE49-F238E27FC236}">
                <a16:creationId xmlns:a16="http://schemas.microsoft.com/office/drawing/2014/main" id="{A9A1EF4C-99CA-47D2-8D4B-97D53F318529}"/>
              </a:ext>
            </a:extLst>
          </p:cNvPr>
          <p:cNvSpPr>
            <a:spLocks noGrp="1"/>
          </p:cNvSpPr>
          <p:nvPr>
            <p:ph type="sldNum" sz="quarter" idx="10"/>
          </p:nvPr>
        </p:nvSpPr>
        <p:spPr/>
        <p:txBody>
          <a:bodyPr/>
          <a:lstStyle/>
          <a:p>
            <a:fld id="{F56ABC50-C693-6145-8FE9-48A83A944B62}" type="slidenum">
              <a:rPr kumimoji="1" lang="zh-CN" altLang="en-US" smtClean="0"/>
              <a:pPr/>
              <a:t>36</a:t>
            </a:fld>
            <a:endParaRPr kumimoji="1" lang="zh-CN" altLang="en-US"/>
          </a:p>
        </p:txBody>
      </p:sp>
      <p:sp>
        <p:nvSpPr>
          <p:cNvPr id="4" name="内容占位符 3">
            <a:extLst>
              <a:ext uri="{FF2B5EF4-FFF2-40B4-BE49-F238E27FC236}">
                <a16:creationId xmlns:a16="http://schemas.microsoft.com/office/drawing/2014/main" id="{C02EC203-3A91-4E68-8DF5-17E856145B84}"/>
              </a:ext>
            </a:extLst>
          </p:cNvPr>
          <p:cNvSpPr>
            <a:spLocks noGrp="1"/>
          </p:cNvSpPr>
          <p:nvPr>
            <p:ph sz="quarter" idx="11"/>
          </p:nvPr>
        </p:nvSpPr>
        <p:spPr>
          <a:xfrm>
            <a:off x="939114" y="1186250"/>
            <a:ext cx="10946714" cy="5351850"/>
          </a:xfrm>
        </p:spPr>
        <p:txBody>
          <a:bodyPr>
            <a:normAutofit/>
          </a:bodyPr>
          <a:lstStyle/>
          <a:p>
            <a:r>
              <a:rPr lang="zh-CN" altLang="en-US" sz="2000" dirty="0"/>
              <a:t>美国</a:t>
            </a:r>
            <a:r>
              <a:rPr lang="en-US" altLang="zh-CN" sz="2000" dirty="0"/>
              <a:t>IPO</a:t>
            </a:r>
            <a:r>
              <a:rPr lang="zh-CN" altLang="en-US" sz="2000" dirty="0"/>
              <a:t>股票的第一年市场表现，总体上普遍的弱于大盘指数。即使排除</a:t>
            </a:r>
            <a:r>
              <a:rPr lang="en-US" altLang="zh-CN" sz="2000" dirty="0"/>
              <a:t>reverted yield curve </a:t>
            </a:r>
            <a:r>
              <a:rPr lang="zh-CN" altLang="en-US" sz="2000" dirty="0"/>
              <a:t>等宏观因素，单单比较个体差异，也会发现新</a:t>
            </a:r>
            <a:r>
              <a:rPr lang="en-US" altLang="zh-CN" sz="2000" dirty="0"/>
              <a:t>IPO</a:t>
            </a:r>
            <a:r>
              <a:rPr lang="zh-CN" altLang="en-US" sz="2000" dirty="0"/>
              <a:t>股票市场表现弱于既有股指。这个就是金融文献上著名的</a:t>
            </a:r>
            <a:r>
              <a:rPr lang="en-US" altLang="zh-CN" sz="2000" dirty="0"/>
              <a:t>IPO underpricing</a:t>
            </a:r>
            <a:r>
              <a:rPr lang="zh-CN" altLang="en-US" sz="2000" dirty="0"/>
              <a:t>之谜。</a:t>
            </a:r>
          </a:p>
          <a:p>
            <a:r>
              <a:rPr lang="zh-CN" altLang="en-US" sz="2000" dirty="0"/>
              <a:t>可能的解释是</a:t>
            </a:r>
            <a:r>
              <a:rPr lang="en-US" altLang="zh-CN" sz="2000" dirty="0"/>
              <a:t>IPO</a:t>
            </a:r>
            <a:r>
              <a:rPr lang="zh-CN" altLang="en-US" sz="2000" dirty="0"/>
              <a:t>上市时被定价太高，又叫赢者诅咒（</a:t>
            </a:r>
            <a:r>
              <a:rPr lang="en-US" altLang="zh-CN" sz="2000" dirty="0"/>
              <a:t>winner cursing</a:t>
            </a:r>
            <a:r>
              <a:rPr lang="zh-CN" altLang="en-US" sz="2000" dirty="0"/>
              <a:t>），即在抽签打新买股票的中签者，中签后由于破发而亏钱。也可能是因为投行在组织路演时，把这种“逊票”分配给了非专业机构或个人投资者，即非对称信息含量”。</a:t>
            </a:r>
          </a:p>
          <a:p>
            <a:r>
              <a:rPr lang="zh-CN" altLang="en-US" sz="2000" dirty="0"/>
              <a:t>总之 新股的抑价表现，抛去宏观因素外，充满了信息。</a:t>
            </a:r>
          </a:p>
          <a:p>
            <a:r>
              <a:rPr lang="zh-CN" altLang="en-US" sz="2000" dirty="0"/>
              <a:t>所以，作为</a:t>
            </a:r>
            <a:r>
              <a:rPr lang="en-US" altLang="zh-CN" sz="2000" dirty="0"/>
              <a:t>IPO</a:t>
            </a:r>
            <a:r>
              <a:rPr lang="zh-CN" altLang="en-US" sz="2000" dirty="0"/>
              <a:t>企业的股东 你最清楚自己的价值含量。因此，华尔街要求</a:t>
            </a:r>
            <a:r>
              <a:rPr lang="en-US" altLang="zh-CN" sz="2000" dirty="0"/>
              <a:t>IPO</a:t>
            </a:r>
            <a:r>
              <a:rPr lang="zh-CN" altLang="en-US" sz="2000" dirty="0"/>
              <a:t>公司自己寻找锚定投资者，或者自己买自己，以此减少信息不对称。虽然这并不能从根本上解决注册制中的以次充好、滥竽充数，但的确一定程度上可以缓释信息不对称因素造成的定价困惑。</a:t>
            </a:r>
          </a:p>
        </p:txBody>
      </p:sp>
    </p:spTree>
    <p:extLst>
      <p:ext uri="{BB962C8B-B14F-4D97-AF65-F5344CB8AC3E}">
        <p14:creationId xmlns:p14="http://schemas.microsoft.com/office/powerpoint/2010/main" val="128285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4186F-1D45-4AC5-BBB9-2A92939FF523}"/>
              </a:ext>
            </a:extLst>
          </p:cNvPr>
          <p:cNvSpPr>
            <a:spLocks noGrp="1"/>
          </p:cNvSpPr>
          <p:nvPr>
            <p:ph type="title"/>
          </p:nvPr>
        </p:nvSpPr>
        <p:spPr/>
        <p:txBody>
          <a:bodyPr>
            <a:normAutofit fontScale="90000"/>
          </a:bodyPr>
          <a:lstStyle/>
          <a:p>
            <a:r>
              <a:rPr lang="zh-CN" altLang="en-US" dirty="0"/>
              <a:t>案例引入</a:t>
            </a:r>
            <a:r>
              <a:rPr lang="en-US" altLang="zh-CN" dirty="0"/>
              <a:t>13</a:t>
            </a:r>
            <a:r>
              <a:rPr lang="zh-CN" altLang="en-US" dirty="0"/>
              <a:t>：上市公司收购与中药国资化</a:t>
            </a:r>
          </a:p>
        </p:txBody>
      </p:sp>
      <p:sp>
        <p:nvSpPr>
          <p:cNvPr id="3" name="灯片编号占位符 2">
            <a:extLst>
              <a:ext uri="{FF2B5EF4-FFF2-40B4-BE49-F238E27FC236}">
                <a16:creationId xmlns:a16="http://schemas.microsoft.com/office/drawing/2014/main" id="{A9A1EF4C-99CA-47D2-8D4B-97D53F318529}"/>
              </a:ext>
            </a:extLst>
          </p:cNvPr>
          <p:cNvSpPr>
            <a:spLocks noGrp="1"/>
          </p:cNvSpPr>
          <p:nvPr>
            <p:ph type="sldNum" sz="quarter" idx="10"/>
          </p:nvPr>
        </p:nvSpPr>
        <p:spPr/>
        <p:txBody>
          <a:bodyPr/>
          <a:lstStyle/>
          <a:p>
            <a:fld id="{F56ABC50-C693-6145-8FE9-48A83A944B62}" type="slidenum">
              <a:rPr kumimoji="1" lang="zh-CN" altLang="en-US" smtClean="0"/>
              <a:pPr/>
              <a:t>37</a:t>
            </a:fld>
            <a:endParaRPr kumimoji="1" lang="zh-CN" altLang="en-US"/>
          </a:p>
        </p:txBody>
      </p:sp>
      <p:sp>
        <p:nvSpPr>
          <p:cNvPr id="4" name="内容占位符 3">
            <a:extLst>
              <a:ext uri="{FF2B5EF4-FFF2-40B4-BE49-F238E27FC236}">
                <a16:creationId xmlns:a16="http://schemas.microsoft.com/office/drawing/2014/main" id="{C02EC203-3A91-4E68-8DF5-17E856145B84}"/>
              </a:ext>
            </a:extLst>
          </p:cNvPr>
          <p:cNvSpPr>
            <a:spLocks noGrp="1"/>
          </p:cNvSpPr>
          <p:nvPr>
            <p:ph sz="quarter" idx="11"/>
          </p:nvPr>
        </p:nvSpPr>
        <p:spPr>
          <a:xfrm>
            <a:off x="939114" y="1186250"/>
            <a:ext cx="10946714" cy="5351850"/>
          </a:xfrm>
        </p:spPr>
        <p:txBody>
          <a:bodyPr>
            <a:normAutofit/>
          </a:bodyPr>
          <a:lstStyle/>
          <a:p>
            <a:r>
              <a:rPr lang="en-US" altLang="zh-CN" sz="2000" dirty="0"/>
              <a:t>8</a:t>
            </a:r>
            <a:r>
              <a:rPr lang="zh-CN" altLang="en-US" sz="2000" dirty="0"/>
              <a:t>月</a:t>
            </a:r>
            <a:r>
              <a:rPr lang="en-US" altLang="zh-CN" sz="2000" dirty="0"/>
              <a:t>4</a:t>
            </a:r>
            <a:r>
              <a:rPr lang="zh-CN" altLang="en-US" sz="2000" dirty="0"/>
              <a:t>日下午，天士力宣布，天士力集团向华润三九转让天士力</a:t>
            </a:r>
            <a:r>
              <a:rPr lang="en-US" altLang="zh-CN" sz="2000" dirty="0"/>
              <a:t>28%</a:t>
            </a:r>
            <a:r>
              <a:rPr lang="zh-CN" altLang="en-US" sz="2000" dirty="0"/>
              <a:t>的股份、向国新投资转让</a:t>
            </a:r>
            <a:r>
              <a:rPr lang="en-US" altLang="zh-CN" sz="2000" dirty="0"/>
              <a:t>5%</a:t>
            </a:r>
            <a:r>
              <a:rPr lang="zh-CN" altLang="en-US" sz="2000" dirty="0"/>
              <a:t>，中国华润成为天士力新的实控人。业内分析，国新投资的加入，主要是为了使华润三九持股不超过</a:t>
            </a:r>
            <a:r>
              <a:rPr lang="en-US" altLang="zh-CN" sz="2000" dirty="0"/>
              <a:t>30%</a:t>
            </a:r>
            <a:r>
              <a:rPr lang="zh-CN" altLang="en-US" sz="2000" dirty="0"/>
              <a:t>，以免触发全面收购要约，这会使得收购流程更为繁琐。</a:t>
            </a:r>
          </a:p>
          <a:p>
            <a:r>
              <a:rPr lang="zh-CN" altLang="en-US" sz="2000" dirty="0"/>
              <a:t>至此，天士力这家企业仍在，但作为民营企业的天士力，已退出历史舞台。</a:t>
            </a:r>
          </a:p>
          <a:p>
            <a:r>
              <a:rPr lang="zh-CN" altLang="en-US" sz="2000" dirty="0"/>
              <a:t>此前，天士力集团持股比例</a:t>
            </a:r>
            <a:r>
              <a:rPr lang="en-US" altLang="zh-CN" sz="2000" dirty="0"/>
              <a:t>45.75%</a:t>
            </a:r>
            <a:r>
              <a:rPr lang="zh-CN" altLang="en-US" sz="2000" dirty="0"/>
              <a:t>。通过此次交易，天士力集团可获人民币超过</a:t>
            </a:r>
            <a:r>
              <a:rPr lang="en-US" altLang="zh-CN" sz="2000" dirty="0"/>
              <a:t>73</a:t>
            </a:r>
            <a:r>
              <a:rPr lang="zh-CN" altLang="en-US" sz="2000" dirty="0"/>
              <a:t>亿元，包括来自华润三九的</a:t>
            </a:r>
            <a:r>
              <a:rPr lang="en-US" altLang="zh-CN" sz="2000" dirty="0"/>
              <a:t>62</a:t>
            </a:r>
            <a:r>
              <a:rPr lang="zh-CN" altLang="en-US" sz="2000" dirty="0"/>
              <a:t>亿元和国新投资的</a:t>
            </a:r>
            <a:r>
              <a:rPr lang="en-US" altLang="zh-CN" sz="2000" dirty="0"/>
              <a:t>11</a:t>
            </a:r>
            <a:r>
              <a:rPr lang="zh-CN" altLang="en-US" sz="2000" dirty="0"/>
              <a:t>亿元。</a:t>
            </a:r>
          </a:p>
          <a:p>
            <a:r>
              <a:rPr lang="zh-CN" altLang="en-US" sz="2000" dirty="0"/>
              <a:t>天士力曾在</a:t>
            </a:r>
            <a:r>
              <a:rPr lang="en-US" altLang="zh-CN" sz="2000" dirty="0"/>
              <a:t>8</a:t>
            </a:r>
            <a:r>
              <a:rPr lang="zh-CN" altLang="en-US" sz="2000" dirty="0"/>
              <a:t>月</a:t>
            </a:r>
            <a:r>
              <a:rPr lang="en-US" altLang="zh-CN" sz="2000" dirty="0"/>
              <a:t>1</a:t>
            </a:r>
            <a:r>
              <a:rPr lang="zh-CN" altLang="en-US" sz="2000" dirty="0"/>
              <a:t>日宣布停牌</a:t>
            </a:r>
            <a:r>
              <a:rPr lang="en-US" altLang="zh-CN" sz="2000" dirty="0"/>
              <a:t>2</a:t>
            </a:r>
            <a:r>
              <a:rPr lang="zh-CN" altLang="en-US" sz="2000" dirty="0"/>
              <a:t>日，因公司的实控人可能将发生变化。业内一度猜测，有能力收购</a:t>
            </a:r>
            <a:r>
              <a:rPr lang="en-US" altLang="zh-CN" sz="2000" dirty="0"/>
              <a:t>200</a:t>
            </a:r>
            <a:r>
              <a:rPr lang="zh-CN" altLang="en-US" sz="2000" dirty="0"/>
              <a:t>多亿市值天士力的，唯有华润系和国药系两种可能</a:t>
            </a:r>
          </a:p>
        </p:txBody>
      </p:sp>
    </p:spTree>
    <p:extLst>
      <p:ext uri="{BB962C8B-B14F-4D97-AF65-F5344CB8AC3E}">
        <p14:creationId xmlns:p14="http://schemas.microsoft.com/office/powerpoint/2010/main" val="3989413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lstStyle/>
          <a:p>
            <a:r>
              <a:rPr lang="zh-CN" altLang="en-US" dirty="0"/>
              <a:t>案例引入</a:t>
            </a:r>
            <a:r>
              <a:rPr lang="en-US" altLang="zh-CN" dirty="0"/>
              <a:t>14</a:t>
            </a:r>
            <a:r>
              <a:rPr lang="zh-CN" altLang="en-US" dirty="0"/>
              <a:t>：印花税大幅下行</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38</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en-US" altLang="zh-CN" sz="2000" dirty="0"/>
              <a:t>7</a:t>
            </a:r>
            <a:r>
              <a:rPr lang="zh-CN" altLang="en-US" sz="2000" dirty="0"/>
              <a:t>月</a:t>
            </a:r>
            <a:r>
              <a:rPr lang="en-US" altLang="zh-CN" sz="2000" dirty="0"/>
              <a:t>22</a:t>
            </a:r>
            <a:r>
              <a:rPr lang="zh-CN" altLang="en-US" sz="2000" dirty="0"/>
              <a:t>日，财政部公布了</a:t>
            </a:r>
            <a:r>
              <a:rPr lang="en-US" altLang="zh-CN" sz="2000" dirty="0"/>
              <a:t>2024</a:t>
            </a:r>
            <a:r>
              <a:rPr lang="zh-CN" altLang="en-US" sz="2000" dirty="0"/>
              <a:t>年上半年税收的数据全国税收收入数据，其中证券交易印花税</a:t>
            </a:r>
            <a:r>
              <a:rPr lang="en-US" altLang="zh-CN" sz="2000" dirty="0"/>
              <a:t>509</a:t>
            </a:r>
            <a:r>
              <a:rPr lang="zh-CN" altLang="en-US" sz="2000" dirty="0"/>
              <a:t>亿元，同比下降</a:t>
            </a:r>
            <a:r>
              <a:rPr lang="en-US" altLang="zh-CN" sz="2000" dirty="0"/>
              <a:t>54%</a:t>
            </a:r>
            <a:r>
              <a:rPr lang="zh-CN" altLang="en-US" sz="2000" dirty="0"/>
              <a:t>，股民们已经都不炒股了吗？</a:t>
            </a:r>
            <a:endParaRPr lang="zh-CN" altLang="en-US" sz="1800" dirty="0"/>
          </a:p>
        </p:txBody>
      </p:sp>
      <p:graphicFrame>
        <p:nvGraphicFramePr>
          <p:cNvPr id="5" name="图表 4">
            <a:extLst>
              <a:ext uri="{FF2B5EF4-FFF2-40B4-BE49-F238E27FC236}">
                <a16:creationId xmlns:a16="http://schemas.microsoft.com/office/drawing/2014/main" id="{8FB3ACBC-C2BC-3627-E35E-3292CCB1BD69}"/>
              </a:ext>
            </a:extLst>
          </p:cNvPr>
          <p:cNvGraphicFramePr>
            <a:graphicFrameLocks/>
          </p:cNvGraphicFramePr>
          <p:nvPr>
            <p:extLst>
              <p:ext uri="{D42A27DB-BD31-4B8C-83A1-F6EECF244321}">
                <p14:modId xmlns:p14="http://schemas.microsoft.com/office/powerpoint/2010/main" val="1495408631"/>
              </p:ext>
            </p:extLst>
          </p:nvPr>
        </p:nvGraphicFramePr>
        <p:xfrm>
          <a:off x="1147238" y="2953519"/>
          <a:ext cx="9461881" cy="39044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6006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lstStyle/>
          <a:p>
            <a:r>
              <a:rPr lang="zh-CN" altLang="en-US" dirty="0"/>
              <a:t>案例引入</a:t>
            </a:r>
            <a:r>
              <a:rPr lang="en-US" altLang="zh-CN" dirty="0"/>
              <a:t>15</a:t>
            </a:r>
            <a:r>
              <a:rPr lang="zh-CN" altLang="en-US" dirty="0"/>
              <a:t>：</a:t>
            </a:r>
            <a:r>
              <a:rPr lang="en-US" altLang="zh-CN" dirty="0"/>
              <a:t>SHEIN</a:t>
            </a:r>
            <a:r>
              <a:rPr lang="zh-CN" altLang="en-US" dirty="0"/>
              <a:t>希音伦敦上市</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39</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a:xfrm>
            <a:off x="939114" y="1388330"/>
            <a:ext cx="10515600" cy="5012470"/>
          </a:xfrm>
        </p:spPr>
        <p:txBody>
          <a:bodyPr>
            <a:normAutofit fontScale="92500" lnSpcReduction="10000"/>
          </a:bodyPr>
          <a:lstStyle/>
          <a:p>
            <a:r>
              <a:rPr lang="zh-CN" altLang="en-US" sz="2000" dirty="0"/>
              <a:t>据环球时报援引英国天空电视台、彭博社、路透社等外媒消息报道，中国跨境快时尚平台</a:t>
            </a:r>
            <a:r>
              <a:rPr lang="en-US" altLang="zh-CN" sz="2000" dirty="0"/>
              <a:t>SHEIN</a:t>
            </a:r>
            <a:r>
              <a:rPr lang="zh-CN" altLang="en-US" sz="2000" dirty="0"/>
              <a:t>将于近期在伦敦申请首次公开募股（</a:t>
            </a:r>
            <a:r>
              <a:rPr lang="en-US" altLang="zh-CN" sz="2000" dirty="0"/>
              <a:t>IPO</a:t>
            </a:r>
            <a:r>
              <a:rPr lang="zh-CN" altLang="en-US" sz="2000" dirty="0"/>
              <a:t>），该公司的估值约为</a:t>
            </a:r>
            <a:r>
              <a:rPr lang="en-US" altLang="zh-CN" sz="2000" dirty="0"/>
              <a:t>500</a:t>
            </a:r>
            <a:r>
              <a:rPr lang="zh-CN" altLang="en-US" sz="2000" dirty="0"/>
              <a:t>亿英镑（合</a:t>
            </a:r>
            <a:r>
              <a:rPr lang="en-US" altLang="zh-CN" sz="2000" dirty="0"/>
              <a:t>640</a:t>
            </a:r>
            <a:r>
              <a:rPr lang="zh-CN" altLang="en-US" sz="2000" dirty="0"/>
              <a:t>亿美元），</a:t>
            </a:r>
            <a:r>
              <a:rPr lang="en-US" altLang="zh-CN" sz="2000" dirty="0"/>
              <a:t>SHEIN IPO</a:t>
            </a:r>
            <a:r>
              <a:rPr lang="zh-CN" altLang="en-US" sz="2000" dirty="0"/>
              <a:t>可能成为英国有史以来规模第二大</a:t>
            </a:r>
            <a:r>
              <a:rPr lang="en-US" altLang="zh-CN" sz="2000" dirty="0"/>
              <a:t>IPO</a:t>
            </a:r>
            <a:r>
              <a:rPr lang="zh-CN" altLang="en-US" sz="2000" dirty="0"/>
              <a:t>。</a:t>
            </a:r>
          </a:p>
          <a:p>
            <a:r>
              <a:rPr lang="en-US" altLang="zh-CN" sz="2000" dirty="0"/>
              <a:t>SHEIN</a:t>
            </a:r>
            <a:r>
              <a:rPr lang="zh-CN" altLang="en-US" sz="2000" dirty="0"/>
              <a:t>成立于</a:t>
            </a:r>
            <a:r>
              <a:rPr lang="en-US" altLang="zh-CN" sz="2000" dirty="0"/>
              <a:t>2008</a:t>
            </a:r>
            <a:r>
              <a:rPr lang="zh-CN" altLang="en-US" sz="2000" dirty="0"/>
              <a:t>年，与超过</a:t>
            </a:r>
            <a:r>
              <a:rPr lang="en-US" altLang="zh-CN" sz="2000" dirty="0"/>
              <a:t>2</a:t>
            </a:r>
            <a:r>
              <a:rPr lang="zh-CN" altLang="en-US" sz="2000" dirty="0"/>
              <a:t>万家中小型服装加工厂合作，它以数据驱动量产分析、柔性供应链以及日增惊人的六千种新品等 “杀手级”技能，颠覆了传统商业模式，并迅速成为超越其他国际品牌的快时尚电商品牌。目前，其在全球</a:t>
            </a:r>
            <a:r>
              <a:rPr lang="en-US" altLang="zh-CN" sz="2000" dirty="0"/>
              <a:t>150</a:t>
            </a:r>
            <a:r>
              <a:rPr lang="zh-CN" altLang="en-US" sz="2000" dirty="0"/>
              <a:t>多个国家运营，拥有</a:t>
            </a:r>
            <a:r>
              <a:rPr lang="en-US" altLang="zh-CN" sz="2000" dirty="0"/>
              <a:t>1.5</a:t>
            </a:r>
            <a:r>
              <a:rPr lang="zh-CN" altLang="en-US" sz="2000" dirty="0"/>
              <a:t>亿用户。</a:t>
            </a:r>
          </a:p>
          <a:p>
            <a:r>
              <a:rPr lang="en-US" altLang="zh-CN" sz="2000" dirty="0"/>
              <a:t>2020</a:t>
            </a:r>
            <a:r>
              <a:rPr lang="zh-CN" altLang="en-US" sz="2000" dirty="0"/>
              <a:t>年，</a:t>
            </a:r>
            <a:r>
              <a:rPr lang="en-US" altLang="zh-CN" sz="2000" dirty="0"/>
              <a:t>SHEIN</a:t>
            </a:r>
            <a:r>
              <a:rPr lang="zh-CN" altLang="en-US" sz="2000" dirty="0"/>
              <a:t>曾创造了</a:t>
            </a:r>
            <a:r>
              <a:rPr lang="en-US" altLang="zh-CN" sz="2000" dirty="0"/>
              <a:t>250%</a:t>
            </a:r>
            <a:r>
              <a:rPr lang="zh-CN" altLang="en-US" sz="2000" dirty="0"/>
              <a:t>的收入增速，而随着全球消费疲软，</a:t>
            </a:r>
            <a:r>
              <a:rPr lang="en-US" altLang="zh-CN" sz="2000" dirty="0"/>
              <a:t>2021</a:t>
            </a:r>
            <a:r>
              <a:rPr lang="zh-CN" altLang="en-US" sz="2000" dirty="0"/>
              <a:t>年其收入增速缩水至</a:t>
            </a:r>
            <a:r>
              <a:rPr lang="en-US" altLang="zh-CN" sz="2000" dirty="0"/>
              <a:t>60%</a:t>
            </a:r>
            <a:r>
              <a:rPr lang="zh-CN" altLang="en-US" sz="2000" dirty="0"/>
              <a:t>左右，到</a:t>
            </a:r>
            <a:r>
              <a:rPr lang="en-US" altLang="zh-CN" sz="2000" dirty="0"/>
              <a:t>2022</a:t>
            </a:r>
            <a:r>
              <a:rPr lang="zh-CN" altLang="en-US" sz="2000" dirty="0"/>
              <a:t>年更是下滑至不到</a:t>
            </a:r>
            <a:r>
              <a:rPr lang="en-US" altLang="zh-CN" sz="2000" dirty="0"/>
              <a:t>50%</a:t>
            </a:r>
            <a:r>
              <a:rPr lang="zh-CN" altLang="en-US" sz="2000" dirty="0"/>
              <a:t>，增速放缓。据公开数据显示，</a:t>
            </a:r>
            <a:r>
              <a:rPr lang="en-US" altLang="zh-CN" sz="2000" dirty="0"/>
              <a:t>2023</a:t>
            </a:r>
            <a:r>
              <a:rPr lang="zh-CN" altLang="en-US" sz="2000" dirty="0"/>
              <a:t>年，</a:t>
            </a:r>
            <a:r>
              <a:rPr lang="en-US" altLang="zh-CN" sz="2000" dirty="0"/>
              <a:t>SHEIN</a:t>
            </a:r>
            <a:r>
              <a:rPr lang="zh-CN" altLang="en-US" sz="2000" dirty="0"/>
              <a:t>实现约</a:t>
            </a:r>
            <a:r>
              <a:rPr lang="en-US" altLang="zh-CN" sz="2000" dirty="0"/>
              <a:t>40%</a:t>
            </a:r>
            <a:r>
              <a:rPr lang="zh-CN" altLang="en-US" sz="2000" dirty="0"/>
              <a:t>的收入增速，达到</a:t>
            </a:r>
            <a:r>
              <a:rPr lang="en-US" altLang="zh-CN" sz="2000" dirty="0"/>
              <a:t>322</a:t>
            </a:r>
            <a:r>
              <a:rPr lang="zh-CN" altLang="en-US" sz="2000" dirty="0"/>
              <a:t>亿美元。</a:t>
            </a:r>
            <a:r>
              <a:rPr lang="en-US" altLang="zh-CN" sz="2000" dirty="0"/>
              <a:t>2022</a:t>
            </a:r>
            <a:r>
              <a:rPr lang="zh-CN" altLang="en-US" sz="2000" dirty="0"/>
              <a:t>年</a:t>
            </a:r>
            <a:r>
              <a:rPr lang="en-US" altLang="zh-CN" sz="2000" dirty="0"/>
              <a:t>F</a:t>
            </a:r>
            <a:r>
              <a:rPr lang="zh-CN" altLang="en-US" sz="2000" dirty="0"/>
              <a:t>轮融资时，</a:t>
            </a:r>
            <a:r>
              <a:rPr lang="en-US" altLang="zh-CN" sz="2000" dirty="0"/>
              <a:t>SHEIN</a:t>
            </a:r>
            <a:r>
              <a:rPr lang="zh-CN" altLang="en-US" sz="2000" dirty="0"/>
              <a:t>的估值一度曾超</a:t>
            </a:r>
            <a:r>
              <a:rPr lang="en-US" altLang="zh-CN" sz="2000" dirty="0"/>
              <a:t>1000</a:t>
            </a:r>
            <a:r>
              <a:rPr lang="zh-CN" altLang="en-US" sz="2000" dirty="0"/>
              <a:t>亿美元，价值超过了当时</a:t>
            </a:r>
            <a:r>
              <a:rPr lang="en-US" altLang="zh-CN" sz="2000" dirty="0"/>
              <a:t>H&amp;M</a:t>
            </a:r>
            <a:r>
              <a:rPr lang="zh-CN" altLang="en-US" sz="2000" dirty="0"/>
              <a:t>和</a:t>
            </a:r>
            <a:r>
              <a:rPr lang="en-US" altLang="zh-CN" sz="2000" dirty="0"/>
              <a:t>ZARA</a:t>
            </a:r>
            <a:r>
              <a:rPr lang="zh-CN" altLang="en-US" sz="2000" dirty="0"/>
              <a:t>母公司</a:t>
            </a:r>
            <a:r>
              <a:rPr lang="en-US" altLang="zh-CN" sz="2000" dirty="0"/>
              <a:t>Inditex</a:t>
            </a:r>
            <a:r>
              <a:rPr lang="zh-CN" altLang="en-US" sz="2000" dirty="0"/>
              <a:t>的总和，但</a:t>
            </a:r>
            <a:r>
              <a:rPr lang="en-US" altLang="zh-CN" sz="2000" dirty="0"/>
              <a:t>2023</a:t>
            </a:r>
            <a:r>
              <a:rPr lang="zh-CN" altLang="en-US" sz="2000" dirty="0"/>
              <a:t>年</a:t>
            </a:r>
            <a:r>
              <a:rPr lang="en-US" altLang="zh-CN" sz="2000" dirty="0"/>
              <a:t>5</a:t>
            </a:r>
            <a:r>
              <a:rPr lang="zh-CN" altLang="en-US" sz="2000" dirty="0"/>
              <a:t>月</a:t>
            </a:r>
            <a:r>
              <a:rPr lang="en-US" altLang="zh-CN" sz="2000" dirty="0"/>
              <a:t>G</a:t>
            </a:r>
            <a:r>
              <a:rPr lang="zh-CN" altLang="en-US" sz="2000" dirty="0"/>
              <a:t>轮融资中，其估值跌至</a:t>
            </a:r>
            <a:r>
              <a:rPr lang="en-US" altLang="zh-CN" sz="2000" dirty="0"/>
              <a:t>600</a:t>
            </a:r>
            <a:r>
              <a:rPr lang="zh-CN" altLang="en-US" sz="2000" dirty="0"/>
              <a:t>亿美元，缩水近</a:t>
            </a:r>
            <a:r>
              <a:rPr lang="en-US" altLang="zh-CN" sz="2000" dirty="0"/>
              <a:t>40%</a:t>
            </a:r>
            <a:r>
              <a:rPr lang="zh-CN" altLang="en-US" sz="2000" dirty="0"/>
              <a:t>。</a:t>
            </a:r>
            <a:endParaRPr lang="zh-CN" altLang="en-US" sz="1600" dirty="0"/>
          </a:p>
        </p:txBody>
      </p:sp>
    </p:spTree>
    <p:extLst>
      <p:ext uri="{BB962C8B-B14F-4D97-AF65-F5344CB8AC3E}">
        <p14:creationId xmlns:p14="http://schemas.microsoft.com/office/powerpoint/2010/main" val="377478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E91D3B-E796-E64F-AA1C-4D337A2C9D5B}"/>
              </a:ext>
            </a:extLst>
          </p:cNvPr>
          <p:cNvSpPr>
            <a:spLocks noGrp="1"/>
          </p:cNvSpPr>
          <p:nvPr>
            <p:ph idx="1"/>
          </p:nvPr>
        </p:nvSpPr>
        <p:spPr>
          <a:xfrm>
            <a:off x="838200" y="1253331"/>
            <a:ext cx="10515600" cy="4351338"/>
          </a:xfrm>
        </p:spPr>
        <p:txBody>
          <a:bodyPr>
            <a:noAutofit/>
          </a:bodyPr>
          <a:lstStyle/>
          <a:p>
            <a:pPr>
              <a:lnSpc>
                <a:spcPct val="170000"/>
              </a:lnSpc>
              <a:buFont typeface="Wingdings" pitchFamily="2" charset="2"/>
              <a:buChar char="Ø"/>
            </a:pPr>
            <a:r>
              <a:rPr kumimoji="1" lang="zh-CN" altLang="en-US" sz="2000" dirty="0">
                <a:latin typeface="Times New Roman" panose="02020603050405020304" pitchFamily="18" charset="0"/>
                <a:ea typeface="SimSun" panose="02010600030101010101" pitchFamily="2" charset="-122"/>
                <a:cs typeface="Times New Roman" panose="02020603050405020304" pitchFamily="18" charset="0"/>
              </a:rPr>
              <a:t>券商属于强周期行业，业绩和股价的波动与宏观形势的关联度很大。</a:t>
            </a:r>
            <a:endParaRPr kumimoji="1"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buFont typeface="Wingdings" pitchFamily="2" charset="2"/>
              <a:buChar char="Ø"/>
            </a:pPr>
            <a:r>
              <a:rPr kumimoji="1" lang="zh-CN" altLang="en-US" sz="2000" dirty="0">
                <a:latin typeface="Times New Roman" panose="02020603050405020304" pitchFamily="18" charset="0"/>
                <a:ea typeface="SimSun" panose="02010600030101010101" pitchFamily="2" charset="-122"/>
                <a:cs typeface="Times New Roman" panose="02020603050405020304" pitchFamily="18" charset="0"/>
              </a:rPr>
              <a:t>分析券商股主要看两点：</a:t>
            </a:r>
          </a:p>
          <a:p>
            <a:pPr lvl="1">
              <a:lnSpc>
                <a:spcPct val="170000"/>
              </a:lnSpc>
            </a:pPr>
            <a:r>
              <a:rPr kumimoji="1" lang="zh-CN" altLang="en-US" sz="2000" dirty="0">
                <a:latin typeface="Times New Roman" panose="02020603050405020304" pitchFamily="18" charset="0"/>
                <a:ea typeface="SimSun" panose="02010600030101010101" pitchFamily="2" charset="-122"/>
                <a:cs typeface="Times New Roman" panose="02020603050405020304" pitchFamily="18" charset="0"/>
              </a:rPr>
              <a:t>首先看政策，要看监管层有没有出台一些有利于券商行业的政策。比如去年券商另类“降准”的落地，把股票类业务最低结算备付金收取比例从</a:t>
            </a:r>
            <a:r>
              <a:rPr kumimoji="1" lang="en-US" altLang="zh-CN" sz="2000" dirty="0">
                <a:latin typeface="Times New Roman" panose="02020603050405020304" pitchFamily="18" charset="0"/>
                <a:ea typeface="SimSun" panose="02010600030101010101" pitchFamily="2" charset="-122"/>
                <a:cs typeface="Times New Roman" panose="02020603050405020304" pitchFamily="18" charset="0"/>
              </a:rPr>
              <a:t>20%</a:t>
            </a:r>
            <a:r>
              <a:rPr kumimoji="1" lang="zh-CN" altLang="en-US" sz="2000" dirty="0">
                <a:latin typeface="Times New Roman" panose="02020603050405020304" pitchFamily="18" charset="0"/>
                <a:ea typeface="SimSun" panose="02010600030101010101" pitchFamily="2" charset="-122"/>
                <a:cs typeface="Times New Roman" panose="02020603050405020304" pitchFamily="18" charset="0"/>
              </a:rPr>
              <a:t>降到了</a:t>
            </a:r>
            <a:r>
              <a:rPr kumimoji="1" lang="en-US" altLang="zh-CN" sz="2000" dirty="0">
                <a:latin typeface="Times New Roman" panose="02020603050405020304" pitchFamily="18" charset="0"/>
                <a:ea typeface="SimSun" panose="02010600030101010101" pitchFamily="2" charset="-122"/>
                <a:cs typeface="Times New Roman" panose="02020603050405020304" pitchFamily="18" charset="0"/>
              </a:rPr>
              <a:t>18%</a:t>
            </a:r>
            <a:r>
              <a:rPr kumimoji="1" lang="zh-CN" altLang="en-US" sz="2000" dirty="0">
                <a:latin typeface="Times New Roman" panose="02020603050405020304" pitchFamily="18" charset="0"/>
                <a:ea typeface="SimSun" panose="02010600030101010101" pitchFamily="2" charset="-122"/>
                <a:cs typeface="Times New Roman" panose="02020603050405020304" pitchFamily="18" charset="0"/>
              </a:rPr>
              <a:t>，就有利于提高券商的资金使用效率和杠杆率。</a:t>
            </a:r>
          </a:p>
          <a:p>
            <a:pPr lvl="1">
              <a:lnSpc>
                <a:spcPct val="170000"/>
              </a:lnSpc>
            </a:pPr>
            <a:r>
              <a:rPr kumimoji="1" lang="zh-CN" altLang="en-US" sz="2000" dirty="0">
                <a:latin typeface="Times New Roman" panose="02020603050405020304" pitchFamily="18" charset="0"/>
                <a:ea typeface="SimSun" panose="02010600030101010101" pitchFamily="2" charset="-122"/>
                <a:cs typeface="Times New Roman" panose="02020603050405020304" pitchFamily="18" charset="0"/>
              </a:rPr>
              <a:t>其次看流动性，要看流动性有没有改善，交易量有没有放大。</a:t>
            </a:r>
          </a:p>
        </p:txBody>
      </p:sp>
      <p:sp>
        <p:nvSpPr>
          <p:cNvPr id="4" name="灯片编号占位符 3">
            <a:extLst>
              <a:ext uri="{FF2B5EF4-FFF2-40B4-BE49-F238E27FC236}">
                <a16:creationId xmlns:a16="http://schemas.microsoft.com/office/drawing/2014/main" id="{AACD055C-21D0-EB06-B200-365AA6D32FE1}"/>
              </a:ext>
            </a:extLst>
          </p:cNvPr>
          <p:cNvSpPr>
            <a:spLocks noGrp="1"/>
          </p:cNvSpPr>
          <p:nvPr>
            <p:ph type="sldNum" sz="quarter" idx="12"/>
          </p:nvPr>
        </p:nvSpPr>
        <p:spPr/>
        <p:txBody>
          <a:bodyPr/>
          <a:lstStyle/>
          <a:p>
            <a:fld id="{12A23114-081F-834E-85E1-95956C796665}" type="slidenum">
              <a:rPr kumimoji="1" lang="zh-CN" altLang="en-US" sz="1400" smtClean="0">
                <a:latin typeface="Times New Roman" panose="02020603050405020304" pitchFamily="18" charset="0"/>
                <a:cs typeface="Times New Roman" panose="02020603050405020304" pitchFamily="18" charset="0"/>
              </a:rPr>
              <a:t>4</a:t>
            </a:fld>
            <a:endParaRPr kumimoji="1" lang="zh-CN" altLang="en-US" sz="140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61A0CD8C-207A-1548-ACC2-414F50C41CFA}"/>
              </a:ext>
            </a:extLst>
          </p:cNvPr>
          <p:cNvSpPr txBox="1">
            <a:spLocks/>
          </p:cNvSpPr>
          <p:nvPr/>
        </p:nvSpPr>
        <p:spPr>
          <a:xfrm>
            <a:off x="838200" y="365126"/>
            <a:ext cx="10515600" cy="6936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4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9" name="燕尾形 8">
            <a:extLst>
              <a:ext uri="{FF2B5EF4-FFF2-40B4-BE49-F238E27FC236}">
                <a16:creationId xmlns:a16="http://schemas.microsoft.com/office/drawing/2014/main" id="{512D9CB9-8F40-8B30-D589-996185F7A10B}"/>
              </a:ext>
            </a:extLst>
          </p:cNvPr>
          <p:cNvSpPr/>
          <p:nvPr/>
        </p:nvSpPr>
        <p:spPr>
          <a:xfrm>
            <a:off x="0" y="347867"/>
            <a:ext cx="838200" cy="693654"/>
          </a:xfrm>
          <a:prstGeom prst="chevron">
            <a:avLst/>
          </a:prstGeom>
          <a:solidFill>
            <a:srgbClr val="8B001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7743B32-8848-1DA5-6380-FA3478784E3B}"/>
              </a:ext>
            </a:extLst>
          </p:cNvPr>
          <p:cNvSpPr/>
          <p:nvPr/>
        </p:nvSpPr>
        <p:spPr>
          <a:xfrm>
            <a:off x="11976000" y="346599"/>
            <a:ext cx="216000" cy="693654"/>
          </a:xfrm>
          <a:prstGeom prst="rect">
            <a:avLst/>
          </a:prstGeom>
          <a:solidFill>
            <a:srgbClr val="8B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BEF2FB3E-1641-D2A5-F451-DD83E9B44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8956" y="168794"/>
            <a:ext cx="2787044" cy="1049263"/>
          </a:xfrm>
          <a:prstGeom prst="rect">
            <a:avLst/>
          </a:prstGeom>
        </p:spPr>
      </p:pic>
      <p:sp>
        <p:nvSpPr>
          <p:cNvPr id="2" name="标题 1">
            <a:extLst>
              <a:ext uri="{FF2B5EF4-FFF2-40B4-BE49-F238E27FC236}">
                <a16:creationId xmlns:a16="http://schemas.microsoft.com/office/drawing/2014/main" id="{9285159F-2A27-C5ED-AD47-3B17489B0CF3}"/>
              </a:ext>
            </a:extLst>
          </p:cNvPr>
          <p:cNvSpPr txBox="1">
            <a:spLocks/>
          </p:cNvSpPr>
          <p:nvPr/>
        </p:nvSpPr>
        <p:spPr>
          <a:xfrm>
            <a:off x="990600" y="517526"/>
            <a:ext cx="10515600" cy="6936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000" dirty="0">
                <a:latin typeface="Times New Roman" panose="02020603050405020304" pitchFamily="18" charset="0"/>
                <a:ea typeface="SimSun" panose="02010600030101010101" pitchFamily="2" charset="-122"/>
                <a:cs typeface="Times New Roman" panose="02020603050405020304" pitchFamily="18" charset="0"/>
              </a:rPr>
              <a:t>案例</a:t>
            </a:r>
            <a:r>
              <a:rPr kumimoji="1" lang="en-US" altLang="zh-CN" sz="4000" dirty="0">
                <a:latin typeface="Times New Roman" panose="02020603050405020304" pitchFamily="18" charset="0"/>
                <a:ea typeface="SimSun" panose="02010600030101010101" pitchFamily="2" charset="-122"/>
                <a:cs typeface="Times New Roman" panose="02020603050405020304" pitchFamily="18" charset="0"/>
              </a:rPr>
              <a:t>1</a:t>
            </a:r>
            <a:r>
              <a:rPr kumimoji="1" lang="zh-CN" altLang="en-US" sz="40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4000" dirty="0"/>
              <a:t>券商股是周期股吗？</a:t>
            </a:r>
          </a:p>
        </p:txBody>
      </p:sp>
    </p:spTree>
    <p:extLst>
      <p:ext uri="{BB962C8B-B14F-4D97-AF65-F5344CB8AC3E}">
        <p14:creationId xmlns:p14="http://schemas.microsoft.com/office/powerpoint/2010/main" val="2383300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lstStyle/>
          <a:p>
            <a:r>
              <a:rPr lang="zh-CN" altLang="en-US" dirty="0"/>
              <a:t>案例引入</a:t>
            </a:r>
            <a:r>
              <a:rPr lang="en-US" altLang="zh-CN" dirty="0"/>
              <a:t>15</a:t>
            </a:r>
            <a:r>
              <a:rPr lang="zh-CN" altLang="en-US" dirty="0"/>
              <a:t>：</a:t>
            </a:r>
            <a:r>
              <a:rPr lang="en-US" altLang="zh-CN" dirty="0"/>
              <a:t>SHEIN</a:t>
            </a:r>
            <a:r>
              <a:rPr lang="zh-CN" altLang="en-US" dirty="0"/>
              <a:t>希音伦敦上市</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40</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据路透社报道，今年初，</a:t>
            </a:r>
            <a:r>
              <a:rPr lang="en-US" altLang="zh-CN" sz="2000" dirty="0"/>
              <a:t>SHEIN</a:t>
            </a:r>
            <a:r>
              <a:rPr lang="zh-CN" altLang="en-US" sz="2000" dirty="0"/>
              <a:t>与伦敦的财务和法律顾问团队接触，探讨在伦敦证券交易所上市事宜。</a:t>
            </a:r>
            <a:r>
              <a:rPr lang="en-US" altLang="zh-CN" sz="2000" dirty="0"/>
              <a:t>SHEIN</a:t>
            </a:r>
            <a:r>
              <a:rPr lang="zh-CN" altLang="en-US" sz="2000" dirty="0"/>
              <a:t>的上市计划得到了英国政府的高度关注。</a:t>
            </a:r>
            <a:r>
              <a:rPr lang="en-US" altLang="zh-CN" sz="2000" dirty="0"/>
              <a:t>SHEIN</a:t>
            </a:r>
            <a:r>
              <a:rPr lang="zh-CN" altLang="en-US" sz="2000" dirty="0"/>
              <a:t>量级的独角兽若实现伦敦证券交易所上市，有可能成为伦敦证券交易所历史上第二大</a:t>
            </a:r>
            <a:r>
              <a:rPr lang="en-US" altLang="zh-CN" sz="2000" dirty="0"/>
              <a:t>IPO</a:t>
            </a:r>
            <a:r>
              <a:rPr lang="zh-CN" altLang="en-US" sz="2000" dirty="0"/>
              <a:t>，第一是</a:t>
            </a:r>
            <a:r>
              <a:rPr lang="en-US" altLang="zh-CN" sz="2000" dirty="0"/>
              <a:t>2011</a:t>
            </a:r>
            <a:r>
              <a:rPr lang="zh-CN" altLang="en-US" sz="2000" dirty="0"/>
              <a:t>年上市的大宗商品交易和矿业巨头</a:t>
            </a:r>
            <a:r>
              <a:rPr lang="en-US" altLang="zh-CN" sz="2000" dirty="0" err="1"/>
              <a:t>GlencoreInternational</a:t>
            </a:r>
            <a:r>
              <a:rPr lang="zh-CN" altLang="en-US" sz="2000" dirty="0"/>
              <a:t>嘉能可。</a:t>
            </a:r>
          </a:p>
          <a:p>
            <a:r>
              <a:rPr lang="zh-CN" altLang="en-US" sz="2000" dirty="0"/>
              <a:t>电商观察学者李杰认为，</a:t>
            </a:r>
            <a:r>
              <a:rPr lang="en-US" altLang="zh-CN" sz="2000" dirty="0"/>
              <a:t>SHEIN</a:t>
            </a:r>
            <a:r>
              <a:rPr lang="zh-CN" altLang="en-US" sz="2000" dirty="0"/>
              <a:t>去英国申请上市，是希望可以为早期投资的股东提供回报。同时，</a:t>
            </a:r>
            <a:r>
              <a:rPr lang="en-US" altLang="zh-CN" sz="2000" dirty="0"/>
              <a:t>SHEIN</a:t>
            </a:r>
            <a:r>
              <a:rPr lang="zh-CN" altLang="en-US" sz="2000" dirty="0"/>
              <a:t>也期待能够逐渐成为新互联网时代女装快销品牌代表，取代</a:t>
            </a:r>
            <a:r>
              <a:rPr lang="en-US" altLang="zh-CN" sz="2000" dirty="0"/>
              <a:t>ZARA</a:t>
            </a:r>
            <a:r>
              <a:rPr lang="zh-CN" altLang="en-US" sz="2000" dirty="0"/>
              <a:t>和优衣库。但目前，各国都会考虑到自己底层民众的需求，希望将制造业留在本国，为本国增加就业机会，这可能是</a:t>
            </a:r>
            <a:r>
              <a:rPr lang="en-US" altLang="zh-CN" sz="2000" dirty="0"/>
              <a:t>SHEIN</a:t>
            </a:r>
            <a:r>
              <a:rPr lang="zh-CN" altLang="en-US" sz="2000" dirty="0"/>
              <a:t>未来面临最大的挑战。</a:t>
            </a:r>
            <a:endParaRPr lang="zh-CN" altLang="en-US" sz="1600" dirty="0"/>
          </a:p>
        </p:txBody>
      </p:sp>
    </p:spTree>
    <p:extLst>
      <p:ext uri="{BB962C8B-B14F-4D97-AF65-F5344CB8AC3E}">
        <p14:creationId xmlns:p14="http://schemas.microsoft.com/office/powerpoint/2010/main" val="3523783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rmAutofit fontScale="90000"/>
          </a:bodyPr>
          <a:lstStyle/>
          <a:p>
            <a:r>
              <a:rPr lang="zh-CN" altLang="en-US" dirty="0"/>
              <a:t>案例引入</a:t>
            </a:r>
            <a:r>
              <a:rPr lang="en-US" altLang="zh-CN" dirty="0"/>
              <a:t>15</a:t>
            </a:r>
            <a:r>
              <a:rPr lang="zh-CN" altLang="en-US" dirty="0"/>
              <a:t>：</a:t>
            </a:r>
            <a:r>
              <a:rPr lang="en-US" altLang="zh-CN" dirty="0"/>
              <a:t>SHEIN</a:t>
            </a:r>
            <a:r>
              <a:rPr lang="zh-CN" altLang="en-US" dirty="0"/>
              <a:t>希音考虑从</a:t>
            </a:r>
            <a:r>
              <a:rPr lang="en-US" altLang="zh-CN" dirty="0"/>
              <a:t>IPO</a:t>
            </a:r>
            <a:r>
              <a:rPr lang="zh-CN" altLang="en-US" dirty="0"/>
              <a:t>转向</a:t>
            </a:r>
            <a:r>
              <a:rPr lang="en-US" altLang="zh-CN" dirty="0"/>
              <a:t>DPO</a:t>
            </a:r>
            <a:endParaRPr lang="zh-CN" altLang="en-US" dirty="0"/>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41</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en-US" altLang="zh-CN" sz="2000" dirty="0"/>
              <a:t>2024</a:t>
            </a:r>
            <a:r>
              <a:rPr lang="zh-CN" altLang="en-US" sz="2000" dirty="0"/>
              <a:t>年</a:t>
            </a:r>
            <a:r>
              <a:rPr lang="en-US" altLang="zh-CN" sz="2000" dirty="0"/>
              <a:t>8</a:t>
            </a:r>
            <a:r>
              <a:rPr lang="zh-CN" altLang="en-US" sz="2000" dirty="0"/>
              <a:t>月，据</a:t>
            </a:r>
            <a:r>
              <a:rPr lang="en-US" altLang="zh-CN" sz="2000" dirty="0"/>
              <a:t>《</a:t>
            </a:r>
            <a:r>
              <a:rPr lang="zh-CN" altLang="en-US" sz="2000" dirty="0"/>
              <a:t>环球时报</a:t>
            </a:r>
            <a:r>
              <a:rPr lang="en-US" altLang="zh-CN" sz="2000" dirty="0"/>
              <a:t>》</a:t>
            </a:r>
            <a:r>
              <a:rPr lang="zh-CN" altLang="en-US" sz="2000" dirty="0"/>
              <a:t>援引英媒报道，</a:t>
            </a:r>
            <a:r>
              <a:rPr lang="en-US" altLang="zh-CN" sz="2000" dirty="0"/>
              <a:t>SHEIN</a:t>
            </a:r>
            <a:r>
              <a:rPr lang="zh-CN" altLang="en-US" sz="2000" dirty="0"/>
              <a:t>正计划直接向英国公众出售股票，其中包括散户投资者和专业投资机构。这意味着，</a:t>
            </a:r>
            <a:r>
              <a:rPr lang="en-US" altLang="zh-CN" sz="2000" dirty="0"/>
              <a:t>SHEIN</a:t>
            </a:r>
            <a:r>
              <a:rPr lang="zh-CN" altLang="en-US" sz="2000" dirty="0"/>
              <a:t>或以</a:t>
            </a:r>
            <a:r>
              <a:rPr lang="en-US" altLang="zh-CN" sz="2000" dirty="0"/>
              <a:t>DPO</a:t>
            </a:r>
            <a:r>
              <a:rPr lang="zh-CN" altLang="en-US" sz="2000" dirty="0"/>
              <a:t>替代</a:t>
            </a:r>
            <a:r>
              <a:rPr lang="en-US" altLang="zh-CN" sz="2000" dirty="0"/>
              <a:t>IPO</a:t>
            </a:r>
            <a:r>
              <a:rPr lang="zh-CN" altLang="en-US" sz="2000" dirty="0"/>
              <a:t>，以不走寻常路方式完成上市。</a:t>
            </a:r>
            <a:endParaRPr lang="en-US" altLang="zh-CN" sz="2000" dirty="0"/>
          </a:p>
          <a:p>
            <a:r>
              <a:rPr lang="zh-CN" altLang="en-US" sz="2000" dirty="0"/>
              <a:t>目前在</a:t>
            </a:r>
            <a:r>
              <a:rPr lang="en-US" altLang="zh-CN" sz="2000" dirty="0"/>
              <a:t>SEC</a:t>
            </a:r>
            <a:r>
              <a:rPr lang="zh-CN" altLang="en-US" sz="2000" dirty="0"/>
              <a:t>的框架下，公开发行股份上市的方法，其实远比普通投资者认知的多得多。以主流玩法计，至少涉及六种：最常见的的</a:t>
            </a:r>
            <a:r>
              <a:rPr lang="en-US" altLang="zh-CN" sz="2000" dirty="0"/>
              <a:t>IPO</a:t>
            </a:r>
            <a:r>
              <a:rPr lang="zh-CN" altLang="en-US" sz="2000" dirty="0"/>
              <a:t>，此外还包括美国存托股证上市</a:t>
            </a:r>
            <a:r>
              <a:rPr lang="en-US" altLang="zh-CN" sz="2000" dirty="0"/>
              <a:t>(ADR)</a:t>
            </a:r>
            <a:r>
              <a:rPr lang="zh-CN" altLang="en-US" sz="2000" dirty="0"/>
              <a:t>、私募资金</a:t>
            </a:r>
            <a:r>
              <a:rPr lang="en-US" altLang="zh-CN" sz="2000" dirty="0"/>
              <a:t>QIB</a:t>
            </a:r>
            <a:r>
              <a:rPr lang="zh-CN" altLang="en-US" sz="2000" dirty="0"/>
              <a:t>上市、反向并购上市</a:t>
            </a:r>
            <a:r>
              <a:rPr lang="en-US" altLang="zh-CN" sz="2000" dirty="0"/>
              <a:t>(RTO)</a:t>
            </a:r>
            <a:r>
              <a:rPr lang="zh-CN" altLang="en-US" sz="2000" dirty="0"/>
              <a:t>、直接上市</a:t>
            </a:r>
            <a:r>
              <a:rPr lang="en-US" altLang="zh-CN" sz="2000" dirty="0"/>
              <a:t>(DPO)</a:t>
            </a:r>
            <a:r>
              <a:rPr lang="zh-CN" altLang="en-US" sz="2000" dirty="0"/>
              <a:t>，以及前两年爆火的特殊目地收购上市</a:t>
            </a:r>
            <a:r>
              <a:rPr lang="en-US" altLang="zh-CN" sz="2000" dirty="0"/>
              <a:t>(SPAC)</a:t>
            </a:r>
            <a:r>
              <a:rPr lang="zh-CN" altLang="en-US" sz="2000" dirty="0"/>
              <a:t>。</a:t>
            </a:r>
          </a:p>
        </p:txBody>
      </p:sp>
    </p:spTree>
    <p:extLst>
      <p:ext uri="{BB962C8B-B14F-4D97-AF65-F5344CB8AC3E}">
        <p14:creationId xmlns:p14="http://schemas.microsoft.com/office/powerpoint/2010/main" val="2089869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rmAutofit fontScale="90000"/>
          </a:bodyPr>
          <a:lstStyle/>
          <a:p>
            <a:r>
              <a:rPr lang="zh-CN" altLang="en-US" dirty="0"/>
              <a:t>案例引入</a:t>
            </a:r>
            <a:r>
              <a:rPr lang="en-US" altLang="zh-CN" dirty="0"/>
              <a:t>15</a:t>
            </a:r>
            <a:r>
              <a:rPr lang="zh-CN" altLang="en-US" dirty="0"/>
              <a:t>：</a:t>
            </a:r>
            <a:r>
              <a:rPr lang="en-US" altLang="zh-CN" dirty="0"/>
              <a:t>SHEIN</a:t>
            </a:r>
            <a:r>
              <a:rPr lang="zh-CN" altLang="en-US" dirty="0"/>
              <a:t>希音考虑从</a:t>
            </a:r>
            <a:r>
              <a:rPr lang="en-US" altLang="zh-CN" dirty="0"/>
              <a:t>IPO</a:t>
            </a:r>
            <a:r>
              <a:rPr lang="zh-CN" altLang="en-US" dirty="0"/>
              <a:t>转向</a:t>
            </a:r>
            <a:r>
              <a:rPr lang="en-US" altLang="zh-CN" dirty="0"/>
              <a:t>DPO</a:t>
            </a:r>
            <a:endParaRPr lang="zh-CN" altLang="en-US" dirty="0"/>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42</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en-US" altLang="zh-CN" sz="2000" dirty="0"/>
              <a:t>DPO</a:t>
            </a:r>
            <a:r>
              <a:rPr lang="zh-CN" altLang="en-US" sz="2000" dirty="0"/>
              <a:t>的优势在于：</a:t>
            </a:r>
            <a:endParaRPr lang="en-US" altLang="zh-CN" sz="2000" dirty="0"/>
          </a:p>
          <a:p>
            <a:pPr lvl="1"/>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上市流程快，环节短相对应机构投资者参与的尽调、审查也比较少。</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lvl="1"/>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老股东没有限售期，上市后可立即变现交易。</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dirty="0"/>
              <a:t>DPO</a:t>
            </a:r>
            <a:r>
              <a:rPr lang="zh-CN" altLang="en-US" sz="2000" dirty="0"/>
              <a:t>的劣势在于：</a:t>
            </a:r>
            <a:endParaRPr lang="en-US" altLang="zh-CN" sz="2000" dirty="0"/>
          </a:p>
          <a:p>
            <a:pPr lvl="1"/>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没有投行承销包销等中间环节，股价没有托底护盘的能力。</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lvl="1"/>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大多数不发行新股，因此不能融资</a:t>
            </a:r>
          </a:p>
        </p:txBody>
      </p:sp>
    </p:spTree>
    <p:extLst>
      <p:ext uri="{BB962C8B-B14F-4D97-AF65-F5344CB8AC3E}">
        <p14:creationId xmlns:p14="http://schemas.microsoft.com/office/powerpoint/2010/main" val="323205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Autofit/>
          </a:bodyPr>
          <a:lstStyle/>
          <a:p>
            <a:r>
              <a:rPr lang="zh-CN" altLang="en-US" sz="4400" dirty="0"/>
              <a:t>案例引入</a:t>
            </a:r>
            <a:r>
              <a:rPr lang="en-US" altLang="zh-CN" sz="4400" dirty="0"/>
              <a:t>16</a:t>
            </a:r>
            <a:r>
              <a:rPr lang="zh-CN" altLang="en-US" sz="4400" dirty="0"/>
              <a:t>：蓝筹股，成长股，周期股，概念股</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43</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蓝筹股：稳定</a:t>
            </a:r>
            <a:r>
              <a:rPr lang="en-US" altLang="zh-CN" sz="2000" dirty="0"/>
              <a:t>+</a:t>
            </a:r>
            <a:r>
              <a:rPr lang="zh-CN" altLang="en-US" sz="2000" dirty="0"/>
              <a:t>现金分红。蓝筹股指那些业绩稳定的大公司的股票，这些公司行业景气和不景气的时候都有能力赚取利润。一来说，它们是各个行业的龙头企业，基本上倒闭的可能。观察蓝筹股，可以发现两个最的特点。首先，蓝筹股的总股本往往很大。总股本是上市公司发行的全部股票所占股份的总数。一般来，蓝筹股的股本都在</a:t>
            </a:r>
            <a:r>
              <a:rPr lang="en-US" altLang="zh-CN" sz="2000" dirty="0"/>
              <a:t>100</a:t>
            </a:r>
            <a:r>
              <a:rPr lang="zh-CN" altLang="en-US" sz="2000" dirty="0"/>
              <a:t>亿以上。因为蓝筹代表大公司，实力雄厚，所以对应的总股就会很大。其次，蓝筹股普遍有稳定现金分红。相较于其他类型的股票，蓝筹股现金分红比较普遍。这意味着投资者持蓝筹股可以享受相对稳定的现金分红收。此外，蓝筹股由于关注度高，研究的人比较多，因此各个方面的分析资料都比较齐全，一般不需要投资者花费多功夫去研究。</a:t>
            </a:r>
            <a:endParaRPr lang="zh-CN" altLang="en-US" sz="1600" dirty="0"/>
          </a:p>
        </p:txBody>
      </p:sp>
    </p:spTree>
    <p:extLst>
      <p:ext uri="{BB962C8B-B14F-4D97-AF65-F5344CB8AC3E}">
        <p14:creationId xmlns:p14="http://schemas.microsoft.com/office/powerpoint/2010/main" val="3329554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Autofit/>
          </a:bodyPr>
          <a:lstStyle/>
          <a:p>
            <a:r>
              <a:rPr lang="zh-CN" altLang="en-US" sz="4400" dirty="0"/>
              <a:t>案例引入</a:t>
            </a:r>
            <a:r>
              <a:rPr lang="en-US" altLang="zh-CN" sz="4400" dirty="0"/>
              <a:t>16</a:t>
            </a:r>
            <a:r>
              <a:rPr lang="zh-CN" altLang="en-US" sz="4400" dirty="0"/>
              <a:t>：蓝筹股，成长股，周期股，概念股</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44</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成长股：长期持有。成长股是指那些公司处于速发展阶段、业绩高速增长的股票。不经济大环境好坏，这类公司的业绩增长速度远超过整个行业的增长速度。与蓝筹股相，成长股有两个主要特点。首先，成长股的公司规较小，所以总股本往往也不。其次，在红方面，成长股的现金分红相对较少，他们更倾向于将赚到的钱投入到公司未来的发展。当然，也有一些愿意分享利润的中小公司会进行现金分红。总的来说，成长股的分红并不如筹股普遍。成长股的投资逻辑也相对容易解，因为这类公司正处于发展阶段，所以股价可能会明显上涨。如果我们成长股低谷时买入并在行业高峰之前卖出，就可以获得不错的收益。然而，如何判断些公司具有持续成长的能力，需要投资者有较高的选股能。</a:t>
            </a:r>
            <a:endParaRPr lang="zh-CN" altLang="en-US" sz="1600" dirty="0"/>
          </a:p>
        </p:txBody>
      </p:sp>
    </p:spTree>
    <p:extLst>
      <p:ext uri="{BB962C8B-B14F-4D97-AF65-F5344CB8AC3E}">
        <p14:creationId xmlns:p14="http://schemas.microsoft.com/office/powerpoint/2010/main" val="176735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Autofit/>
          </a:bodyPr>
          <a:lstStyle/>
          <a:p>
            <a:r>
              <a:rPr lang="zh-CN" altLang="en-US" sz="4400" dirty="0"/>
              <a:t>案例引入</a:t>
            </a:r>
            <a:r>
              <a:rPr lang="en-US" altLang="zh-CN" sz="4400" dirty="0"/>
              <a:t>16</a:t>
            </a:r>
            <a:r>
              <a:rPr lang="zh-CN" altLang="en-US" sz="4400" dirty="0"/>
              <a:t>：蓝筹股，成长股，周期股，概念股</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45</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周期股：阶段性参与。周期股是指那些公司经营业绩明显受到经济周期影响的股票。这些股票所处的行业和宏观经密切相关。经济繁荣时，市场对这些行业的产品需求上升，公司的业绩大幅长；到了经济萧条时，市场需求减弱，公司的业绩大幅下滑甚至出现亏损。因此，周期的股价也呈现出明显的周期性规律。周期股的投资逻也比较容易想到，买入周期股的最佳时机在行业最低谷，而在行业最高峰之前卖。然而，判断恰当的买卖时机对投资者很有挑战性的。</a:t>
            </a:r>
            <a:endParaRPr lang="zh-CN" altLang="en-US" sz="1800" dirty="0"/>
          </a:p>
        </p:txBody>
      </p:sp>
    </p:spTree>
    <p:extLst>
      <p:ext uri="{BB962C8B-B14F-4D97-AF65-F5344CB8AC3E}">
        <p14:creationId xmlns:p14="http://schemas.microsoft.com/office/powerpoint/2010/main" val="1298381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Autofit/>
          </a:bodyPr>
          <a:lstStyle/>
          <a:p>
            <a:r>
              <a:rPr lang="zh-CN" altLang="en-US" sz="4400" dirty="0"/>
              <a:t>案例引入</a:t>
            </a:r>
            <a:r>
              <a:rPr lang="en-US" altLang="zh-CN" sz="4400" dirty="0"/>
              <a:t>16</a:t>
            </a:r>
            <a:r>
              <a:rPr lang="zh-CN" altLang="en-US" sz="4400" dirty="0"/>
              <a:t>：蓝筹股，成长股，周期股，概念股</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46</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概念股：短线交易。概股是具有某种特殊共性的股票，例如与苹有关的股票被称为“苹果概念股”。当一个概念还未被市场炒作或刚开始被市场关注时，对应的股票价格相对较低，适买入；而在市场概念最热的时候卖出，为情绪高涨的股民会争相买入，此时卖出往往能够赚到。投资概念股要时刻关注国家政策的最动向和热点事件。然而，概念股的情绪波动本身存在着极的不确定性，同时概念股也往往没有实质性的业绩支撑，一旦股价上涨过多，往往会出现回调所以，投资概念股要有严格的止盈止损的规。</a:t>
            </a:r>
            <a:endParaRPr lang="zh-CN" altLang="en-US" sz="1800" dirty="0"/>
          </a:p>
        </p:txBody>
      </p:sp>
    </p:spTree>
    <p:extLst>
      <p:ext uri="{BB962C8B-B14F-4D97-AF65-F5344CB8AC3E}">
        <p14:creationId xmlns:p14="http://schemas.microsoft.com/office/powerpoint/2010/main" val="2935318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Autofit/>
          </a:bodyPr>
          <a:lstStyle/>
          <a:p>
            <a:r>
              <a:rPr lang="zh-CN" altLang="en-US" sz="4400" dirty="0"/>
              <a:t>案例引入</a:t>
            </a:r>
            <a:r>
              <a:rPr lang="en-US" altLang="zh-CN" sz="4400" dirty="0"/>
              <a:t>17</a:t>
            </a:r>
            <a:r>
              <a:rPr lang="zh-CN" altLang="en-US" sz="4400" dirty="0"/>
              <a:t>：阿里巴巴自愿转换</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47</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阿里巴巴在公告中表示，公司于香港联交所第二上市变更为主要上市的转换将于</a:t>
            </a:r>
            <a:r>
              <a:rPr lang="en-US" altLang="zh-CN" sz="2000" dirty="0"/>
              <a:t>2024</a:t>
            </a:r>
            <a:r>
              <a:rPr lang="zh-CN" altLang="en-US" sz="2000" dirty="0"/>
              <a:t>年</a:t>
            </a:r>
            <a:r>
              <a:rPr lang="en-US" altLang="zh-CN" sz="2000" dirty="0"/>
              <a:t>8</a:t>
            </a:r>
            <a:r>
              <a:rPr lang="zh-CN" altLang="en-US" sz="2000" dirty="0"/>
              <a:t>月</a:t>
            </a:r>
            <a:r>
              <a:rPr lang="en-US" altLang="zh-CN" sz="2000" dirty="0"/>
              <a:t>28</a:t>
            </a:r>
            <a:r>
              <a:rPr lang="zh-CN" altLang="en-US" sz="2000" dirty="0"/>
              <a:t>日生效。于生效日期，公司将于香港联交所及纽交所双重主要上市，且股票标记“</a:t>
            </a:r>
            <a:r>
              <a:rPr lang="en-US" altLang="zh-CN" sz="2000" dirty="0"/>
              <a:t>S”</a:t>
            </a:r>
            <a:r>
              <a:rPr lang="zh-CN" altLang="en-US" sz="2000" dirty="0"/>
              <a:t>将自公司于香港联交所港币及人民币柜台的股票简称中删除。此次自愿转换为双重主要上市，并不涉及公司的新股发行和融资。此外，阿里巴巴股东大会批准委聘普华永道中天和罗兵咸永道为会计师事务所。</a:t>
            </a:r>
            <a:endParaRPr lang="en-US" altLang="zh-CN" sz="2000" dirty="0"/>
          </a:p>
        </p:txBody>
      </p:sp>
    </p:spTree>
    <p:extLst>
      <p:ext uri="{BB962C8B-B14F-4D97-AF65-F5344CB8AC3E}">
        <p14:creationId xmlns:p14="http://schemas.microsoft.com/office/powerpoint/2010/main" val="698894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Autofit/>
          </a:bodyPr>
          <a:lstStyle/>
          <a:p>
            <a:r>
              <a:rPr lang="zh-CN" altLang="en-US" sz="4400" dirty="0"/>
              <a:t>案例引入</a:t>
            </a:r>
            <a:r>
              <a:rPr lang="en-US" altLang="zh-CN" sz="4400" dirty="0"/>
              <a:t>17</a:t>
            </a:r>
            <a:r>
              <a:rPr lang="zh-CN" altLang="en-US" sz="4400" dirty="0"/>
              <a:t>：阿里巴巴自愿转换</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48</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数据显示，</a:t>
            </a:r>
            <a:r>
              <a:rPr lang="en-US" altLang="zh-CN" sz="2000" dirty="0"/>
              <a:t>2019</a:t>
            </a:r>
            <a:r>
              <a:rPr lang="zh-CN" altLang="en-US" sz="2000" dirty="0"/>
              <a:t>年阿里巴巴在香港第二上市以来，大部分公众流通股已转仓到香港，在市值和交易量方面，阿里一直位列港股前三名，主要上市水到渠成。</a:t>
            </a:r>
            <a:r>
              <a:rPr lang="en-US" altLang="zh-CN" sz="2000" dirty="0"/>
              <a:t>2022</a:t>
            </a:r>
            <a:r>
              <a:rPr lang="zh-CN" altLang="en-US" sz="2000" dirty="0"/>
              <a:t>年</a:t>
            </a:r>
            <a:r>
              <a:rPr lang="en-US" altLang="zh-CN" sz="2000" dirty="0"/>
              <a:t>7</a:t>
            </a:r>
            <a:r>
              <a:rPr lang="zh-CN" altLang="en-US" sz="2000" dirty="0"/>
              <a:t>月，阿里巴巴提出在香港主要上市的申请。在香港和纽约双重主要上市，将进一步扩大来自中国内地及亚洲其他地区的投资者基础，促进股东结构多元化，提升阿里港股的流动性，也为投资者在公开市场持有及交易阿里股份提供更大的灵活性。</a:t>
            </a:r>
            <a:endParaRPr lang="en-US" altLang="zh-CN" sz="2000" dirty="0"/>
          </a:p>
          <a:p>
            <a:r>
              <a:rPr lang="zh-CN" altLang="en-US" sz="2000" dirty="0"/>
              <a:t>根据机构研报，市场广泛期待阿里巴巴在完成香港双重主要上市后，将符合纳入港股通条件，最快有望于</a:t>
            </a:r>
            <a:r>
              <a:rPr lang="en-US" altLang="zh-CN" sz="2000" dirty="0"/>
              <a:t>9</a:t>
            </a:r>
            <a:r>
              <a:rPr lang="zh-CN" altLang="en-US" sz="2000" dirty="0"/>
              <a:t>月纳入港股通。其中，摩根士丹利在研报中展望，纳入港股通后，从长期来看，南向资金持股占比可能会稳定超过</a:t>
            </a:r>
            <a:r>
              <a:rPr lang="en-US" altLang="zh-CN" sz="2000" dirty="0"/>
              <a:t>10%</a:t>
            </a:r>
            <a:r>
              <a:rPr lang="zh-CN" altLang="en-US" sz="2000" dirty="0"/>
              <a:t>，预计将为公司价值提供可观的增量支撑。</a:t>
            </a:r>
          </a:p>
        </p:txBody>
      </p:sp>
    </p:spTree>
    <p:extLst>
      <p:ext uri="{BB962C8B-B14F-4D97-AF65-F5344CB8AC3E}">
        <p14:creationId xmlns:p14="http://schemas.microsoft.com/office/powerpoint/2010/main" val="2545728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Autofit/>
          </a:bodyPr>
          <a:lstStyle/>
          <a:p>
            <a:r>
              <a:rPr lang="zh-CN" altLang="en-US" sz="4400" dirty="0"/>
              <a:t>案例引入</a:t>
            </a:r>
            <a:r>
              <a:rPr lang="en-US" altLang="zh-CN" sz="4400" dirty="0"/>
              <a:t>18</a:t>
            </a:r>
            <a:r>
              <a:rPr lang="zh-CN" altLang="en-US" sz="4400" dirty="0"/>
              <a:t>：海通国君合并</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49</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en-US" altLang="zh-CN" sz="2000" dirty="0"/>
              <a:t>9</a:t>
            </a:r>
            <a:r>
              <a:rPr lang="zh-CN" altLang="en-US" sz="2000" dirty="0"/>
              <a:t>月</a:t>
            </a:r>
            <a:r>
              <a:rPr lang="en-US" altLang="zh-CN" sz="2000" dirty="0"/>
              <a:t>5</a:t>
            </a:r>
            <a:r>
              <a:rPr lang="zh-CN" altLang="en-US" sz="2000" dirty="0"/>
              <a:t>日晚间，国泰君安和海通证券双双发布停牌公告称，拟筹划重大资产重组。同时，股票明日</a:t>
            </a:r>
            <a:r>
              <a:rPr lang="en-US" altLang="zh-CN" sz="2000" dirty="0"/>
              <a:t>(9</a:t>
            </a:r>
            <a:r>
              <a:rPr lang="zh-CN" altLang="en-US" sz="2000" dirty="0"/>
              <a:t>月</a:t>
            </a:r>
            <a:r>
              <a:rPr lang="en-US" altLang="zh-CN" sz="2000" dirty="0"/>
              <a:t>6</a:t>
            </a:r>
            <a:r>
              <a:rPr lang="zh-CN" altLang="en-US" sz="2000" dirty="0"/>
              <a:t>日</a:t>
            </a:r>
            <a:r>
              <a:rPr lang="en-US" altLang="zh-CN" sz="2000" dirty="0"/>
              <a:t>)</a:t>
            </a:r>
            <a:r>
              <a:rPr lang="zh-CN" altLang="en-US" sz="2000" dirty="0"/>
              <a:t>起停牌。国泰君安在公告中表示，公司与海通证券正在筹划由公司通过向海通证券全体</a:t>
            </a:r>
            <a:r>
              <a:rPr lang="en-US" altLang="zh-CN" sz="2000" dirty="0"/>
              <a:t>A</a:t>
            </a:r>
            <a:r>
              <a:rPr lang="zh-CN" altLang="en-US" sz="2000" dirty="0"/>
              <a:t>股换股股东发行</a:t>
            </a:r>
            <a:r>
              <a:rPr lang="en-US" altLang="zh-CN" sz="2000" dirty="0"/>
              <a:t>A</a:t>
            </a:r>
            <a:r>
              <a:rPr lang="zh-CN" altLang="en-US" sz="2000" dirty="0"/>
              <a:t>股股票、向海通证券全体</a:t>
            </a:r>
            <a:r>
              <a:rPr lang="en-US" altLang="zh-CN" sz="2000" dirty="0"/>
              <a:t>H</a:t>
            </a:r>
            <a:r>
              <a:rPr lang="zh-CN" altLang="en-US" sz="2000" dirty="0"/>
              <a:t>股换股股东发行</a:t>
            </a:r>
            <a:r>
              <a:rPr lang="en-US" altLang="zh-CN" sz="2000" dirty="0"/>
              <a:t>H</a:t>
            </a:r>
            <a:r>
              <a:rPr lang="zh-CN" altLang="en-US" sz="2000" dirty="0"/>
              <a:t>股股票的方式换股吸收合并海通证券</a:t>
            </a:r>
            <a:r>
              <a:rPr lang="en-US" altLang="zh-CN" sz="2000" dirty="0"/>
              <a:t>(</a:t>
            </a:r>
            <a:r>
              <a:rPr lang="zh-CN" altLang="en-US" sz="2000" dirty="0"/>
              <a:t>以下简称“本次合并”</a:t>
            </a:r>
            <a:r>
              <a:rPr lang="en-US" altLang="zh-CN" sz="2000" dirty="0"/>
              <a:t>)</a:t>
            </a:r>
            <a:r>
              <a:rPr lang="zh-CN" altLang="en-US" sz="2000" dirty="0"/>
              <a:t>并发行</a:t>
            </a:r>
            <a:r>
              <a:rPr lang="en-US" altLang="zh-CN" sz="2000" dirty="0"/>
              <a:t>A</a:t>
            </a:r>
            <a:r>
              <a:rPr lang="zh-CN" altLang="en-US" sz="2000" dirty="0"/>
              <a:t>股股票募集配套资金</a:t>
            </a:r>
            <a:r>
              <a:rPr lang="en-US" altLang="zh-CN" sz="2000" dirty="0"/>
              <a:t>(</a:t>
            </a:r>
            <a:r>
              <a:rPr lang="zh-CN" altLang="en-US" sz="2000" dirty="0"/>
              <a:t>以下简称“本次重组”</a:t>
            </a:r>
            <a:r>
              <a:rPr lang="en-US" altLang="zh-CN" sz="2000" dirty="0"/>
              <a:t>)</a:t>
            </a:r>
            <a:r>
              <a:rPr lang="zh-CN" altLang="en-US" sz="2000" dirty="0"/>
              <a:t>。</a:t>
            </a:r>
            <a:endParaRPr lang="en-US" altLang="zh-CN" sz="2000" dirty="0"/>
          </a:p>
        </p:txBody>
      </p:sp>
    </p:spTree>
    <p:extLst>
      <p:ext uri="{BB962C8B-B14F-4D97-AF65-F5344CB8AC3E}">
        <p14:creationId xmlns:p14="http://schemas.microsoft.com/office/powerpoint/2010/main" val="276110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8B7042-14CC-CC6C-22F5-52F10E01A1D5}"/>
              </a:ext>
            </a:extLst>
          </p:cNvPr>
          <p:cNvSpPr>
            <a:spLocks noGrp="1"/>
          </p:cNvSpPr>
          <p:nvPr>
            <p:ph type="title"/>
          </p:nvPr>
        </p:nvSpPr>
        <p:spPr/>
        <p:txBody>
          <a:bodyPr>
            <a:noAutofit/>
          </a:bodyPr>
          <a:lstStyle/>
          <a:p>
            <a:r>
              <a:rPr kumimoji="1" lang="zh-CN" altLang="en-US" sz="3900" dirty="0"/>
              <a:t>案例</a:t>
            </a:r>
            <a:r>
              <a:rPr kumimoji="1" lang="en-US" altLang="zh-CN" sz="3900" dirty="0"/>
              <a:t>1</a:t>
            </a:r>
            <a:r>
              <a:rPr kumimoji="1" lang="zh-CN" altLang="en-US" sz="3900" dirty="0"/>
              <a:t>：券商股是周期股吗？</a:t>
            </a:r>
          </a:p>
        </p:txBody>
      </p:sp>
      <p:sp>
        <p:nvSpPr>
          <p:cNvPr id="3" name="灯片编号占位符 2">
            <a:extLst>
              <a:ext uri="{FF2B5EF4-FFF2-40B4-BE49-F238E27FC236}">
                <a16:creationId xmlns:a16="http://schemas.microsoft.com/office/drawing/2014/main" id="{A203E882-B864-F293-2A20-DF78C1F44BD5}"/>
              </a:ext>
            </a:extLst>
          </p:cNvPr>
          <p:cNvSpPr>
            <a:spLocks noGrp="1"/>
          </p:cNvSpPr>
          <p:nvPr>
            <p:ph type="sldNum" sz="quarter" idx="10"/>
          </p:nvPr>
        </p:nvSpPr>
        <p:spPr/>
        <p:txBody>
          <a:bodyPr/>
          <a:lstStyle/>
          <a:p>
            <a:fld id="{F56ABC50-C693-6145-8FE9-48A83A944B62}" type="slidenum">
              <a:rPr kumimoji="1" lang="zh-CN" altLang="en-US" smtClean="0"/>
              <a:pPr/>
              <a:t>5</a:t>
            </a:fld>
            <a:endParaRPr kumimoji="1" lang="zh-CN" altLang="en-US"/>
          </a:p>
        </p:txBody>
      </p:sp>
      <p:sp>
        <p:nvSpPr>
          <p:cNvPr id="4" name="内容占位符 3">
            <a:extLst>
              <a:ext uri="{FF2B5EF4-FFF2-40B4-BE49-F238E27FC236}">
                <a16:creationId xmlns:a16="http://schemas.microsoft.com/office/drawing/2014/main" id="{23889790-6D16-42CD-DF71-C74EE2E13B00}"/>
              </a:ext>
            </a:extLst>
          </p:cNvPr>
          <p:cNvSpPr>
            <a:spLocks noGrp="1"/>
          </p:cNvSpPr>
          <p:nvPr>
            <p:ph sz="quarter" idx="11"/>
          </p:nvPr>
        </p:nvSpPr>
        <p:spPr/>
        <p:txBody>
          <a:bodyPr>
            <a:normAutofit/>
          </a:bodyPr>
          <a:lstStyle/>
          <a:p>
            <a:r>
              <a:rPr kumimoji="1" lang="zh-CN" altLang="en-US" sz="2000" dirty="0"/>
              <a:t>对未来</a:t>
            </a:r>
            <a:r>
              <a:rPr kumimoji="1" lang="en-US" altLang="zh-CN" sz="2000" dirty="0"/>
              <a:t>5</a:t>
            </a:r>
            <a:r>
              <a:rPr kumimoji="1" lang="zh-CN" altLang="en-US" sz="2000" dirty="0"/>
              <a:t>到</a:t>
            </a:r>
            <a:r>
              <a:rPr kumimoji="1" lang="en-US" altLang="zh-CN" sz="2000" dirty="0"/>
              <a:t>10</a:t>
            </a:r>
            <a:r>
              <a:rPr kumimoji="1" lang="zh-CN" altLang="en-US" sz="2000" dirty="0"/>
              <a:t>年的中国资本市场的变化做剖析：</a:t>
            </a:r>
          </a:p>
          <a:p>
            <a:r>
              <a:rPr kumimoji="1" lang="zh-CN" altLang="en-US" sz="2000" dirty="0"/>
              <a:t>第一点，未来五年房价的年化收益率仅略高于</a:t>
            </a:r>
            <a:r>
              <a:rPr kumimoji="1" lang="en-US" altLang="zh-CN" sz="2000" dirty="0"/>
              <a:t>2%</a:t>
            </a:r>
            <a:r>
              <a:rPr kumimoji="1" lang="zh-CN" altLang="en-US" sz="2000" dirty="0"/>
              <a:t>，固收类产品的收益率会持续的下行。居民存款将出现大搬家，股票和基金成为资金蓄水池，</a:t>
            </a:r>
            <a:r>
              <a:rPr kumimoji="1" lang="de-DE" altLang="zh-CN" sz="2000" dirty="0"/>
              <a:t>A</a:t>
            </a:r>
            <a:r>
              <a:rPr kumimoji="1" lang="zh-CN" altLang="en-US" sz="2000" dirty="0"/>
              <a:t>股每年将迎来至少</a:t>
            </a:r>
            <a:r>
              <a:rPr kumimoji="1" lang="en-US" altLang="zh-CN" sz="2000" dirty="0"/>
              <a:t>1.6</a:t>
            </a:r>
            <a:r>
              <a:rPr kumimoji="1" lang="zh-CN" altLang="en-US" sz="2000" dirty="0"/>
              <a:t>万亿的增量资金。预计十年后，老百姓配置金融资产的比例将由现在的</a:t>
            </a:r>
            <a:r>
              <a:rPr kumimoji="1" lang="en-US" altLang="zh-CN" sz="2000" dirty="0"/>
              <a:t>12%</a:t>
            </a:r>
            <a:r>
              <a:rPr kumimoji="1" lang="zh-CN" altLang="en-US" sz="2000" dirty="0"/>
              <a:t>提升到</a:t>
            </a:r>
            <a:r>
              <a:rPr kumimoji="1" lang="en-US" altLang="zh-CN" sz="2000" dirty="0"/>
              <a:t>20%</a:t>
            </a:r>
            <a:r>
              <a:rPr kumimoji="1" lang="zh-CN" altLang="en-US" sz="2000" dirty="0"/>
              <a:t>。</a:t>
            </a:r>
          </a:p>
          <a:p>
            <a:r>
              <a:rPr kumimoji="1" lang="zh-CN" altLang="en-US" sz="2000" dirty="0"/>
              <a:t>第二点，五年后</a:t>
            </a:r>
            <a:r>
              <a:rPr kumimoji="1" lang="de-DE" altLang="zh-CN" sz="2000" dirty="0"/>
              <a:t>A</a:t>
            </a:r>
            <a:r>
              <a:rPr kumimoji="1" lang="zh-CN" altLang="en-US" sz="2000" dirty="0"/>
              <a:t>股的上市公司数量将达到</a:t>
            </a:r>
            <a:r>
              <a:rPr kumimoji="1" lang="en-US" altLang="zh-CN" sz="2000" dirty="0"/>
              <a:t>6,000</a:t>
            </a:r>
            <a:r>
              <a:rPr kumimoji="1" lang="zh-CN" altLang="en-US" sz="2000" dirty="0"/>
              <a:t>家以上，新上市公司中信息技术，医疗，新材料，新能源等朝阳行业占比将超过</a:t>
            </a:r>
            <a:r>
              <a:rPr kumimoji="1" lang="en-US" altLang="zh-CN" sz="2000" dirty="0"/>
              <a:t>60%</a:t>
            </a:r>
            <a:r>
              <a:rPr kumimoji="1" lang="zh-CN" altLang="en-US" sz="2000" dirty="0"/>
              <a:t>，而每年退市的数量将增长４倍，从不足</a:t>
            </a:r>
            <a:r>
              <a:rPr kumimoji="1" lang="en-US" altLang="zh-CN" sz="2000" dirty="0"/>
              <a:t>50</a:t>
            </a:r>
            <a:r>
              <a:rPr kumimoji="1" lang="zh-CN" altLang="en-US" sz="2000" dirty="0"/>
              <a:t>家提升到</a:t>
            </a:r>
            <a:r>
              <a:rPr kumimoji="1" lang="en-US" altLang="zh-CN" sz="2000" dirty="0"/>
              <a:t>200</a:t>
            </a:r>
            <a:r>
              <a:rPr kumimoji="1" lang="zh-CN" altLang="en-US" sz="2000" dirty="0"/>
              <a:t>家，而退市企业中，机械，地产，传媒，商贸零售，有色，化工等夕阳行业的占比将超过</a:t>
            </a:r>
            <a:r>
              <a:rPr kumimoji="1" lang="en-US" altLang="zh-CN" sz="2000" dirty="0"/>
              <a:t>50%</a:t>
            </a:r>
            <a:r>
              <a:rPr kumimoji="1" lang="zh-CN" altLang="en-US" sz="2000" dirty="0"/>
              <a:t>。</a:t>
            </a:r>
          </a:p>
          <a:p>
            <a:endParaRPr kumimoji="1" lang="zh-CN" altLang="en-US" sz="2000" dirty="0"/>
          </a:p>
          <a:p>
            <a:endParaRPr kumimoji="1" lang="zh-CN" altLang="en-US" sz="2000" dirty="0"/>
          </a:p>
        </p:txBody>
      </p:sp>
    </p:spTree>
    <p:extLst>
      <p:ext uri="{BB962C8B-B14F-4D97-AF65-F5344CB8AC3E}">
        <p14:creationId xmlns:p14="http://schemas.microsoft.com/office/powerpoint/2010/main" val="530802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noAutofit/>
          </a:bodyPr>
          <a:lstStyle/>
          <a:p>
            <a:r>
              <a:rPr lang="zh-CN" altLang="en-US" sz="4400" dirty="0"/>
              <a:t>案例引入</a:t>
            </a:r>
            <a:r>
              <a:rPr lang="en-US" altLang="zh-CN" sz="4400" dirty="0"/>
              <a:t>18</a:t>
            </a:r>
            <a:r>
              <a:rPr lang="zh-CN" altLang="en-US" sz="4400" dirty="0"/>
              <a:t>：海通国君合并</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50</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去年</a:t>
            </a:r>
            <a:r>
              <a:rPr lang="en-US" altLang="zh-CN" sz="2000" dirty="0"/>
              <a:t>10</a:t>
            </a:r>
            <a:r>
              <a:rPr lang="zh-CN" altLang="en-US" sz="2000" dirty="0"/>
              <a:t>月底召开的中央金融工作会议提出要加快建设金融强国”“培育一流投资银行和投资机构”“支持国有大型金融机构做优做强今年</a:t>
            </a:r>
            <a:r>
              <a:rPr lang="en-US" altLang="zh-CN" sz="2000" dirty="0"/>
              <a:t>4</a:t>
            </a:r>
            <a:r>
              <a:rPr lang="zh-CN" altLang="en-US" sz="2000" dirty="0"/>
              <a:t>月，国务院发布新“国九条”，提出“支持头部机构通过并购重组、组织创新等方式提升核心竞争力”。证监会也集中出台相关配套政策文件，明确“到</a:t>
            </a:r>
            <a:r>
              <a:rPr lang="en-US" altLang="zh-CN" sz="2000" dirty="0"/>
              <a:t>2035</a:t>
            </a:r>
            <a:r>
              <a:rPr lang="zh-CN" altLang="en-US" sz="2000" dirty="0"/>
              <a:t>年形成</a:t>
            </a:r>
            <a:r>
              <a:rPr lang="en-US" altLang="zh-CN" sz="2000" dirty="0"/>
              <a:t>2</a:t>
            </a:r>
            <a:r>
              <a:rPr lang="zh-CN" altLang="en-US" sz="2000" dirty="0"/>
              <a:t>至</a:t>
            </a:r>
            <a:r>
              <a:rPr lang="en-US" altLang="zh-CN" sz="2000" dirty="0"/>
              <a:t>3</a:t>
            </a:r>
            <a:r>
              <a:rPr lang="zh-CN" altLang="en-US" sz="2000" dirty="0"/>
              <a:t>家具备国际竞争力与市场引领力的投资银行和投资机构”的目标。在政策引导下，今年以来中小券商整合步伐明显加快，但头部券商合并此前尚停留在“传闻”阶段。本次国泰君安证券、海通证券的合并，是新“国九条”实施以来头部券商合并重组的首单，也是中国资本市场史上规模最大的</a:t>
            </a:r>
            <a:r>
              <a:rPr lang="en-US" altLang="zh-CN" sz="2000" dirty="0"/>
              <a:t>A+H</a:t>
            </a:r>
            <a:r>
              <a:rPr lang="zh-CN" altLang="en-US" sz="2000" dirty="0"/>
              <a:t>双边市场吸收合并、上市券商</a:t>
            </a:r>
            <a:r>
              <a:rPr lang="en-US" altLang="zh-CN" sz="2000" dirty="0"/>
              <a:t>A+H</a:t>
            </a:r>
            <a:r>
              <a:rPr lang="zh-CN" altLang="en-US" sz="2000" dirty="0"/>
              <a:t>最大的整合案例，涉及多业务牌照与多家境内外上市挂牌子企业，属于重大无先例的创新事项。按照</a:t>
            </a:r>
            <a:r>
              <a:rPr lang="en-US" altLang="zh-CN" sz="2000" dirty="0"/>
              <a:t>2023</a:t>
            </a:r>
            <a:r>
              <a:rPr lang="zh-CN" altLang="en-US" sz="2000" dirty="0"/>
              <a:t>年数据测算，合并后新机构的总资产、归母净资产将分别达</a:t>
            </a:r>
            <a:r>
              <a:rPr lang="en-US" altLang="zh-CN" sz="2000" dirty="0"/>
              <a:t>1.68</a:t>
            </a:r>
            <a:r>
              <a:rPr lang="zh-CN" altLang="en-US" sz="2000" dirty="0"/>
              <a:t>万亿元</a:t>
            </a:r>
            <a:r>
              <a:rPr lang="en-US" altLang="zh-CN" sz="2000" dirty="0"/>
              <a:t>3300</a:t>
            </a:r>
            <a:r>
              <a:rPr lang="zh-CN" altLang="en-US" sz="2000" dirty="0"/>
              <a:t>亿元，均处于行业首位，证券业“超级航母”呼之欲出，</a:t>
            </a:r>
            <a:endParaRPr lang="en-US" altLang="zh-CN" sz="2000" dirty="0"/>
          </a:p>
        </p:txBody>
      </p:sp>
    </p:spTree>
    <p:extLst>
      <p:ext uri="{BB962C8B-B14F-4D97-AF65-F5344CB8AC3E}">
        <p14:creationId xmlns:p14="http://schemas.microsoft.com/office/powerpoint/2010/main" val="864978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3F4AC-A55E-5184-C2D1-35EB9A9EEBBE}"/>
              </a:ext>
            </a:extLst>
          </p:cNvPr>
          <p:cNvSpPr>
            <a:spLocks noGrp="1"/>
          </p:cNvSpPr>
          <p:nvPr>
            <p:ph type="title"/>
          </p:nvPr>
        </p:nvSpPr>
        <p:spPr/>
        <p:txBody>
          <a:bodyPr>
            <a:normAutofit/>
          </a:bodyPr>
          <a:lstStyle/>
          <a:p>
            <a:r>
              <a:rPr lang="zh-CN" altLang="en-US" dirty="0"/>
              <a:t>案例引入</a:t>
            </a:r>
            <a:r>
              <a:rPr lang="en-US" altLang="zh-CN" dirty="0"/>
              <a:t>19</a:t>
            </a:r>
            <a:r>
              <a:rPr lang="zh-CN" altLang="en-US" dirty="0"/>
              <a:t>：金融工具的分类</a:t>
            </a:r>
            <a:endParaRPr kumimoji="1" lang="zh-CN" altLang="en-US" dirty="0"/>
          </a:p>
        </p:txBody>
      </p:sp>
      <p:sp>
        <p:nvSpPr>
          <p:cNvPr id="3" name="灯片编号占位符 2">
            <a:extLst>
              <a:ext uri="{FF2B5EF4-FFF2-40B4-BE49-F238E27FC236}">
                <a16:creationId xmlns:a16="http://schemas.microsoft.com/office/drawing/2014/main" id="{1851D878-3029-7E80-6301-36CC50247093}"/>
              </a:ext>
            </a:extLst>
          </p:cNvPr>
          <p:cNvSpPr>
            <a:spLocks noGrp="1"/>
          </p:cNvSpPr>
          <p:nvPr>
            <p:ph type="sldNum" sz="quarter" idx="10"/>
          </p:nvPr>
        </p:nvSpPr>
        <p:spPr/>
        <p:txBody>
          <a:bodyPr/>
          <a:lstStyle/>
          <a:p>
            <a:fld id="{F56ABC50-C693-6145-8FE9-48A83A944B62}" type="slidenum">
              <a:rPr kumimoji="1" lang="zh-CN" altLang="en-US" smtClean="0"/>
              <a:pPr/>
              <a:t>51</a:t>
            </a:fld>
            <a:endParaRPr kumimoji="1" lang="zh-CN" altLang="en-US"/>
          </a:p>
        </p:txBody>
      </p:sp>
      <p:sp>
        <p:nvSpPr>
          <p:cNvPr id="4" name="内容占位符 3">
            <a:extLst>
              <a:ext uri="{FF2B5EF4-FFF2-40B4-BE49-F238E27FC236}">
                <a16:creationId xmlns:a16="http://schemas.microsoft.com/office/drawing/2014/main" id="{AA7CB65E-2BBF-9FDB-67C7-AB8E46977FD4}"/>
              </a:ext>
            </a:extLst>
          </p:cNvPr>
          <p:cNvSpPr>
            <a:spLocks noGrp="1"/>
          </p:cNvSpPr>
          <p:nvPr>
            <p:ph sz="quarter" idx="11"/>
          </p:nvPr>
        </p:nvSpPr>
        <p:spPr/>
        <p:txBody>
          <a:bodyPr/>
          <a:lstStyle/>
          <a:p>
            <a:pPr marL="514350" indent="-514350">
              <a:spcBef>
                <a:spcPts val="600"/>
              </a:spcBef>
              <a:spcAft>
                <a:spcPts val="1200"/>
              </a:spcAft>
              <a:buFont typeface="+mj-ea"/>
              <a:buAutoNum type="ea1JpnChsDbPeriod"/>
            </a:pPr>
            <a:r>
              <a:rPr lang="zh-CN" altLang="en-US" sz="2000" dirty="0"/>
              <a:t>以摊余成本计量的金融资产</a:t>
            </a:r>
            <a:endParaRPr lang="en-US" altLang="zh-CN" sz="2000" dirty="0"/>
          </a:p>
          <a:p>
            <a:pPr marL="514350" indent="-514350">
              <a:spcBef>
                <a:spcPts val="600"/>
              </a:spcBef>
              <a:spcAft>
                <a:spcPts val="1200"/>
              </a:spcAft>
              <a:buFont typeface="+mj-ea"/>
              <a:buAutoNum type="ea1JpnChsDbPeriod"/>
            </a:pPr>
            <a:r>
              <a:rPr lang="zh-CN" altLang="en-US" sz="2000" dirty="0"/>
              <a:t>以公允价值计量且其变动计入当期损益的金融资产</a:t>
            </a:r>
            <a:endParaRPr lang="en-US" altLang="zh-CN" sz="2000" dirty="0"/>
          </a:p>
          <a:p>
            <a:pPr marL="514350" indent="-514350">
              <a:spcBef>
                <a:spcPts val="600"/>
              </a:spcBef>
              <a:spcAft>
                <a:spcPts val="1200"/>
              </a:spcAft>
              <a:buFont typeface="+mj-ea"/>
              <a:buAutoNum type="ea1JpnChsDbPeriod"/>
            </a:pPr>
            <a:r>
              <a:rPr lang="zh-CN" altLang="en-US" sz="2000" dirty="0"/>
              <a:t>以公允价值计量且其变动计入其他综合收益的金融资产</a:t>
            </a:r>
          </a:p>
        </p:txBody>
      </p:sp>
    </p:spTree>
    <p:extLst>
      <p:ext uri="{BB962C8B-B14F-4D97-AF65-F5344CB8AC3E}">
        <p14:creationId xmlns:p14="http://schemas.microsoft.com/office/powerpoint/2010/main" val="1977220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F0F4FB4-4E00-846B-07C0-0DC8F8AA118F}"/>
                  </a:ext>
                </a:extLst>
              </p:cNvPr>
              <p:cNvSpPr>
                <a:spLocks noGrp="1"/>
              </p:cNvSpPr>
              <p:nvPr>
                <p:ph type="title"/>
              </p:nvPr>
            </p:nvSpPr>
            <p:spPr/>
            <p:txBody>
              <a:bodyPr>
                <a:normAutofit/>
              </a:bodyPr>
              <a:lstStyle/>
              <a:p>
                <a:r>
                  <a:rPr lang="zh-CN" altLang="en-US" dirty="0"/>
                  <a:t>案例引入</a:t>
                </a:r>
                <a:r>
                  <a:rPr lang="en-US" altLang="zh-CN" dirty="0"/>
                  <a:t>19</a:t>
                </a:r>
                <a:r>
                  <a:rPr lang="zh-CN" altLang="en-US" dirty="0"/>
                  <a:t>：摊余成本</a:t>
                </a:r>
                <a14:m>
                  <m:oMath xmlns:m="http://schemas.openxmlformats.org/officeDocument/2006/math">
                    <m:r>
                      <a:rPr lang="zh-CN" altLang="en-US" i="1" dirty="0" smtClean="0">
                        <a:latin typeface="Cambria Math" panose="02040503050406030204" pitchFamily="18" charset="0"/>
                      </a:rPr>
                      <m:t>计量示例</m:t>
                    </m:r>
                  </m:oMath>
                </a14:m>
                <a:endParaRPr kumimoji="1" lang="zh-CN" altLang="en-US" dirty="0"/>
              </a:p>
            </p:txBody>
          </p:sp>
        </mc:Choice>
        <mc:Fallback xmlns="">
          <p:sp>
            <p:nvSpPr>
              <p:cNvPr id="2" name="标题 1">
                <a:extLst>
                  <a:ext uri="{FF2B5EF4-FFF2-40B4-BE49-F238E27FC236}">
                    <a16:creationId xmlns:a16="http://schemas.microsoft.com/office/drawing/2014/main" id="{EF0F4FB4-4E00-846B-07C0-0DC8F8AA118F}"/>
                  </a:ext>
                </a:extLst>
              </p:cNvPr>
              <p:cNvSpPr>
                <a:spLocks noGrp="1" noRot="1" noChangeAspect="1" noMove="1" noResize="1" noEditPoints="1" noAdjustHandles="1" noChangeArrowheads="1" noChangeShapeType="1" noTextEdit="1"/>
              </p:cNvSpPr>
              <p:nvPr>
                <p:ph type="title"/>
              </p:nvPr>
            </p:nvSpPr>
            <p:spPr>
              <a:blipFill>
                <a:blip r:embed="rId2"/>
                <a:stretch>
                  <a:fillRect l="-2822" t="-17778" b="-26667"/>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ECCBA9C5-F472-D522-42F8-89E7C1CDF35B}"/>
              </a:ext>
            </a:extLst>
          </p:cNvPr>
          <p:cNvSpPr>
            <a:spLocks noGrp="1"/>
          </p:cNvSpPr>
          <p:nvPr>
            <p:ph type="sldNum" sz="quarter" idx="10"/>
          </p:nvPr>
        </p:nvSpPr>
        <p:spPr/>
        <p:txBody>
          <a:bodyPr/>
          <a:lstStyle/>
          <a:p>
            <a:fld id="{F56ABC50-C693-6145-8FE9-48A83A944B62}" type="slidenum">
              <a:rPr kumimoji="1" lang="zh-CN" altLang="en-US" smtClean="0"/>
              <a:pPr/>
              <a:t>52</a:t>
            </a:fld>
            <a:endParaRPr kumimoji="1" lang="zh-CN" altLang="en-US"/>
          </a:p>
        </p:txBody>
      </p:sp>
      <p:graphicFrame>
        <p:nvGraphicFramePr>
          <p:cNvPr id="5" name="表格 3">
            <a:extLst>
              <a:ext uri="{FF2B5EF4-FFF2-40B4-BE49-F238E27FC236}">
                <a16:creationId xmlns:a16="http://schemas.microsoft.com/office/drawing/2014/main" id="{55050794-2B58-1885-DE94-5443A4E5485D}"/>
              </a:ext>
            </a:extLst>
          </p:cNvPr>
          <p:cNvGraphicFramePr>
            <a:graphicFrameLocks noGrp="1"/>
          </p:cNvGraphicFramePr>
          <p:nvPr>
            <p:extLst>
              <p:ext uri="{D42A27DB-BD31-4B8C-83A1-F6EECF244321}">
                <p14:modId xmlns:p14="http://schemas.microsoft.com/office/powerpoint/2010/main" val="2792851426"/>
              </p:ext>
            </p:extLst>
          </p:nvPr>
        </p:nvGraphicFramePr>
        <p:xfrm>
          <a:off x="1920419" y="1186250"/>
          <a:ext cx="8351162" cy="5124905"/>
        </p:xfrm>
        <a:graphic>
          <a:graphicData uri="http://schemas.openxmlformats.org/drawingml/2006/table">
            <a:tbl>
              <a:tblPr firstRow="1" bandRow="1">
                <a:tableStyleId>{D27102A9-8310-4765-A935-A1911B00CA55}</a:tableStyleId>
              </a:tblPr>
              <a:tblGrid>
                <a:gridCol w="1026830">
                  <a:extLst>
                    <a:ext uri="{9D8B030D-6E8A-4147-A177-3AD203B41FA5}">
                      <a16:colId xmlns:a16="http://schemas.microsoft.com/office/drawing/2014/main" val="387984374"/>
                    </a:ext>
                  </a:extLst>
                </a:gridCol>
                <a:gridCol w="1098772">
                  <a:extLst>
                    <a:ext uri="{9D8B030D-6E8A-4147-A177-3AD203B41FA5}">
                      <a16:colId xmlns:a16="http://schemas.microsoft.com/office/drawing/2014/main" val="863551905"/>
                    </a:ext>
                  </a:extLst>
                </a:gridCol>
                <a:gridCol w="1098772">
                  <a:extLst>
                    <a:ext uri="{9D8B030D-6E8A-4147-A177-3AD203B41FA5}">
                      <a16:colId xmlns:a16="http://schemas.microsoft.com/office/drawing/2014/main" val="1313434141"/>
                    </a:ext>
                  </a:extLst>
                </a:gridCol>
                <a:gridCol w="2343068">
                  <a:extLst>
                    <a:ext uri="{9D8B030D-6E8A-4147-A177-3AD203B41FA5}">
                      <a16:colId xmlns:a16="http://schemas.microsoft.com/office/drawing/2014/main" val="1197607264"/>
                    </a:ext>
                  </a:extLst>
                </a:gridCol>
                <a:gridCol w="1391860">
                  <a:extLst>
                    <a:ext uri="{9D8B030D-6E8A-4147-A177-3AD203B41FA5}">
                      <a16:colId xmlns:a16="http://schemas.microsoft.com/office/drawing/2014/main" val="463364692"/>
                    </a:ext>
                  </a:extLst>
                </a:gridCol>
                <a:gridCol w="1391860">
                  <a:extLst>
                    <a:ext uri="{9D8B030D-6E8A-4147-A177-3AD203B41FA5}">
                      <a16:colId xmlns:a16="http://schemas.microsoft.com/office/drawing/2014/main" val="1933374070"/>
                    </a:ext>
                  </a:extLst>
                </a:gridCol>
              </a:tblGrid>
              <a:tr h="432000">
                <a:tc>
                  <a:txBody>
                    <a:bodyPr/>
                    <a:lstStyle/>
                    <a:p>
                      <a:pPr algn="ctr">
                        <a:lnSpc>
                          <a:spcPct val="90000"/>
                        </a:lnSpc>
                      </a:pPr>
                      <a:r>
                        <a:rPr lang="zh-CN" altLang="en-US" sz="1800" b="0" dirty="0">
                          <a:latin typeface="Times New Roman" panose="02020603050405020304" pitchFamily="18" charset="0"/>
                          <a:ea typeface="+mn-ea"/>
                          <a:cs typeface="Times New Roman" panose="02020603050405020304" pitchFamily="18" charset="0"/>
                        </a:rPr>
                        <a:t>面值</a:t>
                      </a:r>
                    </a:p>
                  </a:txBody>
                  <a:tcPr anchor="ctr">
                    <a:solidFill>
                      <a:schemeClr val="tx2">
                        <a:lumMod val="40000"/>
                        <a:lumOff val="60000"/>
                      </a:schemeClr>
                    </a:solidFill>
                  </a:tcPr>
                </a:tc>
                <a:tc>
                  <a:txBody>
                    <a:bodyPr/>
                    <a:lstStyle/>
                    <a:p>
                      <a:pPr algn="ctr">
                        <a:lnSpc>
                          <a:spcPct val="90000"/>
                        </a:lnSpc>
                      </a:pPr>
                      <a:r>
                        <a:rPr lang="zh-CN" altLang="en-US" sz="1800" b="0" dirty="0">
                          <a:latin typeface="Times New Roman" panose="02020603050405020304" pitchFamily="18" charset="0"/>
                          <a:ea typeface="+mn-ea"/>
                          <a:cs typeface="Times New Roman" panose="02020603050405020304" pitchFamily="18" charset="0"/>
                        </a:rPr>
                        <a:t>票面利率</a:t>
                      </a:r>
                    </a:p>
                  </a:txBody>
                  <a:tcPr anchor="ctr">
                    <a:solidFill>
                      <a:schemeClr val="tx2">
                        <a:lumMod val="40000"/>
                        <a:lumOff val="60000"/>
                      </a:schemeClr>
                    </a:solidFill>
                  </a:tcPr>
                </a:tc>
                <a:tc>
                  <a:txBody>
                    <a:bodyPr/>
                    <a:lstStyle/>
                    <a:p>
                      <a:pPr algn="ctr">
                        <a:lnSpc>
                          <a:spcPct val="90000"/>
                        </a:lnSpc>
                      </a:pPr>
                      <a:r>
                        <a:rPr lang="zh-CN" altLang="en-US" sz="1800" b="0" dirty="0">
                          <a:latin typeface="Times New Roman" panose="02020603050405020304" pitchFamily="18" charset="0"/>
                          <a:ea typeface="+mn-ea"/>
                          <a:cs typeface="Times New Roman" panose="02020603050405020304" pitchFamily="18" charset="0"/>
                        </a:rPr>
                        <a:t>市场利率</a:t>
                      </a:r>
                    </a:p>
                  </a:txBody>
                  <a:tcPr anchor="ctr">
                    <a:solidFill>
                      <a:schemeClr val="tx2">
                        <a:lumMod val="40000"/>
                        <a:lumOff val="60000"/>
                      </a:schemeClr>
                    </a:solidFill>
                  </a:tcPr>
                </a:tc>
                <a:tc>
                  <a:txBody>
                    <a:bodyPr/>
                    <a:lstStyle/>
                    <a:p>
                      <a:pPr algn="ctr">
                        <a:lnSpc>
                          <a:spcPct val="90000"/>
                        </a:lnSpc>
                      </a:pPr>
                      <a:r>
                        <a:rPr lang="zh-CN" altLang="en-US" sz="1800" b="0" dirty="0">
                          <a:latin typeface="Times New Roman" panose="02020603050405020304" pitchFamily="18" charset="0"/>
                          <a:ea typeface="+mn-ea"/>
                          <a:cs typeface="Times New Roman" panose="02020603050405020304" pitchFamily="18" charset="0"/>
                        </a:rPr>
                        <a:t>折价发行</a:t>
                      </a:r>
                    </a:p>
                  </a:txBody>
                  <a:tcPr anchor="ctr">
                    <a:solidFill>
                      <a:schemeClr val="tx2">
                        <a:lumMod val="40000"/>
                        <a:lumOff val="60000"/>
                      </a:schemeClr>
                    </a:solidFill>
                  </a:tcPr>
                </a:tc>
                <a:tc>
                  <a:txBody>
                    <a:bodyPr/>
                    <a:lstStyle/>
                    <a:p>
                      <a:pPr algn="ctr">
                        <a:lnSpc>
                          <a:spcPct val="90000"/>
                        </a:lnSpc>
                      </a:pPr>
                      <a:r>
                        <a:rPr lang="zh-CN" altLang="en-US" sz="1800" b="0" dirty="0">
                          <a:latin typeface="Times New Roman" panose="02020603050405020304" pitchFamily="18" charset="0"/>
                          <a:ea typeface="+mn-ea"/>
                          <a:cs typeface="Times New Roman" panose="02020603050405020304" pitchFamily="18" charset="0"/>
                        </a:rPr>
                        <a:t>名义利息</a:t>
                      </a:r>
                    </a:p>
                  </a:txBody>
                  <a:tcPr anchor="ctr">
                    <a:solidFill>
                      <a:schemeClr val="tx2">
                        <a:lumMod val="40000"/>
                        <a:lumOff val="60000"/>
                      </a:schemeClr>
                    </a:solidFill>
                  </a:tcPr>
                </a:tc>
                <a:tc>
                  <a:txBody>
                    <a:bodyPr/>
                    <a:lstStyle/>
                    <a:p>
                      <a:pPr algn="ctr">
                        <a:lnSpc>
                          <a:spcPct val="90000"/>
                        </a:lnSpc>
                      </a:pPr>
                      <a:r>
                        <a:rPr lang="zh-CN" altLang="en-US" sz="1800" b="0" dirty="0">
                          <a:latin typeface="Times New Roman" panose="02020603050405020304" pitchFamily="18" charset="0"/>
                          <a:ea typeface="+mn-ea"/>
                          <a:cs typeface="Times New Roman" panose="02020603050405020304" pitchFamily="18" charset="0"/>
                        </a:rPr>
                        <a:t>实际利息</a:t>
                      </a:r>
                    </a:p>
                  </a:txBody>
                  <a:tcPr anchor="ctr">
                    <a:solidFill>
                      <a:schemeClr val="tx2">
                        <a:lumMod val="40000"/>
                        <a:lumOff val="60000"/>
                      </a:schemeClr>
                    </a:solidFill>
                  </a:tcPr>
                </a:tc>
                <a:extLst>
                  <a:ext uri="{0D108BD9-81ED-4DB2-BD59-A6C34878D82A}">
                    <a16:rowId xmlns:a16="http://schemas.microsoft.com/office/drawing/2014/main" val="3053058481"/>
                  </a:ext>
                </a:extLst>
              </a:tr>
              <a:tr h="320864">
                <a:tc>
                  <a:txBody>
                    <a:bodyPr/>
                    <a:lstStyle/>
                    <a:p>
                      <a:pPr algn="ctr">
                        <a:lnSpc>
                          <a:spcPct val="90000"/>
                        </a:lnSpc>
                      </a:pPr>
                      <a:r>
                        <a:rPr lang="en-US" altLang="zh-CN" sz="1800" dirty="0">
                          <a:latin typeface="Times New Roman" panose="02020603050405020304" pitchFamily="18" charset="0"/>
                          <a:ea typeface="+mn-ea"/>
                          <a:cs typeface="Times New Roman" panose="02020603050405020304" pitchFamily="18" charset="0"/>
                        </a:rPr>
                        <a:t>1250</a:t>
                      </a:r>
                      <a:endParaRPr lang="zh-CN" altLang="en-US" sz="1800" dirty="0">
                        <a:latin typeface="Times New Roman" panose="02020603050405020304" pitchFamily="18" charset="0"/>
                        <a:ea typeface="+mn-ea"/>
                        <a:cs typeface="Times New Roman" panose="02020603050405020304" pitchFamily="18" charset="0"/>
                      </a:endParaRPr>
                    </a:p>
                  </a:txBody>
                  <a:tcPr anchor="ctr">
                    <a:solidFill>
                      <a:schemeClr val="bg1"/>
                    </a:solidFill>
                  </a:tcPr>
                </a:tc>
                <a:tc>
                  <a:txBody>
                    <a:bodyPr/>
                    <a:lstStyle/>
                    <a:p>
                      <a:pPr algn="ctr">
                        <a:lnSpc>
                          <a:spcPct val="90000"/>
                        </a:lnSpc>
                      </a:pPr>
                      <a:r>
                        <a:rPr lang="en-US" altLang="zh-CN" sz="1800" dirty="0">
                          <a:latin typeface="Times New Roman" panose="02020603050405020304" pitchFamily="18" charset="0"/>
                          <a:ea typeface="+mn-ea"/>
                          <a:cs typeface="Times New Roman" panose="02020603050405020304" pitchFamily="18" charset="0"/>
                        </a:rPr>
                        <a:t>4.72%</a:t>
                      </a:r>
                      <a:endParaRPr lang="zh-CN" altLang="en-US" sz="1800" dirty="0">
                        <a:latin typeface="Times New Roman" panose="02020603050405020304" pitchFamily="18" charset="0"/>
                        <a:ea typeface="+mn-ea"/>
                        <a:cs typeface="Times New Roman" panose="02020603050405020304" pitchFamily="18" charset="0"/>
                      </a:endParaRPr>
                    </a:p>
                  </a:txBody>
                  <a:tcPr anchor="ctr">
                    <a:solidFill>
                      <a:schemeClr val="bg1"/>
                    </a:solidFill>
                  </a:tcPr>
                </a:tc>
                <a:tc>
                  <a:txBody>
                    <a:bodyPr/>
                    <a:lstStyle/>
                    <a:p>
                      <a:pPr algn="ctr">
                        <a:lnSpc>
                          <a:spcPct val="90000"/>
                        </a:lnSpc>
                      </a:pPr>
                      <a:r>
                        <a:rPr lang="en-US" altLang="zh-CN" sz="1800" dirty="0">
                          <a:latin typeface="Times New Roman" panose="02020603050405020304" pitchFamily="18" charset="0"/>
                          <a:ea typeface="+mn-ea"/>
                          <a:cs typeface="Times New Roman" panose="02020603050405020304" pitchFamily="18" charset="0"/>
                        </a:rPr>
                        <a:t>10%</a:t>
                      </a:r>
                      <a:endParaRPr lang="zh-CN" altLang="en-US" sz="1800" dirty="0">
                        <a:latin typeface="Times New Roman" panose="02020603050405020304" pitchFamily="18" charset="0"/>
                        <a:ea typeface="+mn-ea"/>
                        <a:cs typeface="Times New Roman" panose="02020603050405020304" pitchFamily="18" charset="0"/>
                      </a:endParaRPr>
                    </a:p>
                  </a:txBody>
                  <a:tcPr anchor="ctr">
                    <a:solidFill>
                      <a:schemeClr val="bg1"/>
                    </a:solidFill>
                  </a:tcPr>
                </a:tc>
                <a:tc>
                  <a:txBody>
                    <a:bodyPr/>
                    <a:lstStyle/>
                    <a:p>
                      <a:pPr algn="ctr">
                        <a:lnSpc>
                          <a:spcPct val="90000"/>
                        </a:lnSpc>
                      </a:pPr>
                      <a:r>
                        <a:rPr lang="en-US" altLang="zh-CN" sz="1800" dirty="0">
                          <a:latin typeface="Times New Roman" panose="02020603050405020304" pitchFamily="18" charset="0"/>
                          <a:ea typeface="+mn-ea"/>
                          <a:cs typeface="Times New Roman" panose="02020603050405020304" pitchFamily="18" charset="0"/>
                        </a:rPr>
                        <a:t>1000</a:t>
                      </a:r>
                      <a:endParaRPr lang="zh-CN" altLang="en-US" sz="1800" dirty="0">
                        <a:latin typeface="Times New Roman" panose="02020603050405020304" pitchFamily="18" charset="0"/>
                        <a:ea typeface="+mn-ea"/>
                        <a:cs typeface="Times New Roman" panose="02020603050405020304" pitchFamily="18" charset="0"/>
                      </a:endParaRPr>
                    </a:p>
                  </a:txBody>
                  <a:tcPr anchor="ctr">
                    <a:solidFill>
                      <a:schemeClr val="bg1"/>
                    </a:solidFill>
                  </a:tcPr>
                </a:tc>
                <a:tc>
                  <a:txBody>
                    <a:bodyPr/>
                    <a:lstStyle/>
                    <a:p>
                      <a:pPr algn="ctr">
                        <a:lnSpc>
                          <a:spcPct val="90000"/>
                        </a:lnSpc>
                      </a:pPr>
                      <a:r>
                        <a:rPr lang="en-US" altLang="zh-CN" sz="1600" dirty="0">
                          <a:latin typeface="Times New Roman" panose="02020603050405020304" pitchFamily="18" charset="0"/>
                          <a:ea typeface="+mn-ea"/>
                          <a:cs typeface="Times New Roman" panose="02020603050405020304" pitchFamily="18" charset="0"/>
                        </a:rPr>
                        <a:t>1250</a:t>
                      </a:r>
                      <a:r>
                        <a:rPr lang="zh-CN" altLang="en-US" sz="1600" dirty="0">
                          <a:latin typeface="Times New Roman" panose="02020603050405020304" pitchFamily="18" charset="0"/>
                          <a:ea typeface="+mn-ea"/>
                          <a:cs typeface="Times New Roman" panose="02020603050405020304" pitchFamily="18" charset="0"/>
                        </a:rPr>
                        <a:t>*</a:t>
                      </a:r>
                      <a:r>
                        <a:rPr lang="en-US" altLang="zh-CN" sz="1600" dirty="0">
                          <a:latin typeface="Times New Roman" panose="02020603050405020304" pitchFamily="18" charset="0"/>
                          <a:ea typeface="+mn-ea"/>
                          <a:cs typeface="Times New Roman" panose="02020603050405020304" pitchFamily="18" charset="0"/>
                        </a:rPr>
                        <a:t>4.72%</a:t>
                      </a:r>
                      <a:endParaRPr lang="zh-CN" altLang="en-US" sz="1600" dirty="0">
                        <a:latin typeface="Times New Roman" panose="02020603050405020304" pitchFamily="18" charset="0"/>
                        <a:ea typeface="+mn-ea"/>
                        <a:cs typeface="Times New Roman" panose="02020603050405020304" pitchFamily="18" charset="0"/>
                      </a:endParaRPr>
                    </a:p>
                  </a:txBody>
                  <a:tcPr anchor="ctr">
                    <a:solidFill>
                      <a:schemeClr val="bg1"/>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1000</a:t>
                      </a: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10%</a:t>
                      </a:r>
                      <a:endPar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a:txBody>
                  <a:tcPr anchor="ctr">
                    <a:solidFill>
                      <a:schemeClr val="bg1"/>
                    </a:solidFill>
                  </a:tcPr>
                </a:tc>
                <a:extLst>
                  <a:ext uri="{0D108BD9-81ED-4DB2-BD59-A6C34878D82A}">
                    <a16:rowId xmlns:a16="http://schemas.microsoft.com/office/drawing/2014/main" val="2762450650"/>
                  </a:ext>
                </a:extLst>
              </a:tr>
              <a:tr h="393073">
                <a:tc>
                  <a:txBody>
                    <a:bodyPr/>
                    <a:lstStyle/>
                    <a:p>
                      <a:pPr algn="ctr">
                        <a:lnSpc>
                          <a:spcPct val="90000"/>
                        </a:lnSpc>
                      </a:pPr>
                      <a:endParaRPr lang="zh-CN" altLang="en-US" sz="1800" dirty="0">
                        <a:latin typeface="Times New Roman" panose="02020603050405020304" pitchFamily="18" charset="0"/>
                        <a:ea typeface="+mn-ea"/>
                        <a:cs typeface="Times New Roman" panose="02020603050405020304" pitchFamily="18" charset="0"/>
                      </a:endParaRPr>
                    </a:p>
                  </a:txBody>
                  <a:tcPr anchor="ctr">
                    <a:lnB w="6350" cap="flat" cmpd="sng" algn="ctr">
                      <a:solidFill>
                        <a:schemeClr val="tx1"/>
                      </a:solidFill>
                      <a:prstDash val="solid"/>
                      <a:round/>
                      <a:headEnd type="none" w="med" len="med"/>
                      <a:tailEnd type="none" w="med" len="med"/>
                    </a:lnB>
                    <a:solidFill>
                      <a:schemeClr val="bg1"/>
                    </a:solidFill>
                  </a:tcPr>
                </a:tc>
                <a:tc>
                  <a:txBody>
                    <a:bodyPr/>
                    <a:lstStyle/>
                    <a:p>
                      <a:pPr algn="ctr">
                        <a:lnSpc>
                          <a:spcPct val="90000"/>
                        </a:lnSpc>
                      </a:pPr>
                      <a:endParaRPr lang="zh-CN" altLang="en-US" sz="1800" dirty="0">
                        <a:latin typeface="Times New Roman" panose="02020603050405020304" pitchFamily="18" charset="0"/>
                        <a:ea typeface="+mn-ea"/>
                        <a:cs typeface="Times New Roman" panose="02020603050405020304" pitchFamily="18" charset="0"/>
                      </a:endParaRPr>
                    </a:p>
                  </a:txBody>
                  <a:tcPr anchor="ctr">
                    <a:lnB w="6350" cap="flat" cmpd="sng" algn="ctr">
                      <a:solidFill>
                        <a:schemeClr val="tx1"/>
                      </a:solidFill>
                      <a:prstDash val="solid"/>
                      <a:round/>
                      <a:headEnd type="none" w="med" len="med"/>
                      <a:tailEnd type="none" w="med" len="med"/>
                    </a:lnB>
                    <a:solidFill>
                      <a:schemeClr val="bg1"/>
                    </a:solidFill>
                  </a:tcPr>
                </a:tc>
                <a:tc>
                  <a:txBody>
                    <a:bodyPr/>
                    <a:lstStyle/>
                    <a:p>
                      <a:pPr algn="ctr">
                        <a:lnSpc>
                          <a:spcPct val="90000"/>
                        </a:lnSpc>
                      </a:pPr>
                      <a:endParaRPr lang="zh-CN" altLang="en-US" sz="1800" dirty="0">
                        <a:latin typeface="Times New Roman" panose="02020603050405020304" pitchFamily="18" charset="0"/>
                        <a:ea typeface="+mn-ea"/>
                        <a:cs typeface="Times New Roman" panose="02020603050405020304" pitchFamily="18" charset="0"/>
                      </a:endParaRPr>
                    </a:p>
                  </a:txBody>
                  <a:tcPr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zh-CN" altLang="en-US" sz="1200" b="0" i="0" u="none" strike="noStrike" cap="none" spc="0" baseline="0" dirty="0">
                          <a:solidFill>
                            <a:srgbClr val="000000"/>
                          </a:solidFill>
                          <a:effectLst/>
                          <a:uFillTx/>
                          <a:latin typeface="Times New Roman" panose="02020603050405020304" pitchFamily="18" charset="0"/>
                          <a:ea typeface="+mn-ea"/>
                          <a:cs typeface="Times New Roman" panose="02020603050405020304" pitchFamily="18" charset="0"/>
                          <a:sym typeface="Arial"/>
                        </a:rPr>
                        <a:t>                                     </a:t>
                      </a:r>
                      <a:endParaRPr lang="en-US" altLang="zh-CN"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ctr">
                        <a:lnSpc>
                          <a:spcPct val="90000"/>
                        </a:lnSpc>
                      </a:pPr>
                      <a:r>
                        <a:rPr lang="en-US" altLang="zh-CN" sz="1800" dirty="0">
                          <a:latin typeface="Times New Roman" panose="02020603050405020304" pitchFamily="18" charset="0"/>
                          <a:ea typeface="+mn-ea"/>
                          <a:cs typeface="Times New Roman" panose="02020603050405020304" pitchFamily="18" charset="0"/>
                        </a:rPr>
                        <a:t>=59</a:t>
                      </a:r>
                      <a:endParaRPr lang="zh-CN" altLang="en-US" sz="1800" dirty="0">
                        <a:latin typeface="Times New Roman" panose="02020603050405020304" pitchFamily="18" charset="0"/>
                        <a:ea typeface="+mn-ea"/>
                        <a:cs typeface="Times New Roman" panose="02020603050405020304" pitchFamily="18" charset="0"/>
                      </a:endParaRPr>
                    </a:p>
                  </a:txBody>
                  <a:tcPr anchor="ctr">
                    <a:lnB w="6350" cap="flat" cmpd="sng" algn="ctr">
                      <a:solidFill>
                        <a:schemeClr val="tx1"/>
                      </a:solidFill>
                      <a:prstDash val="solid"/>
                      <a:round/>
                      <a:headEnd type="none" w="med" len="med"/>
                      <a:tailEnd type="none" w="med" len="med"/>
                    </a:lnB>
                    <a:solidFill>
                      <a:schemeClr val="bg1"/>
                    </a:solidFill>
                  </a:tcPr>
                </a:tc>
                <a:tc>
                  <a:txBody>
                    <a:bodyPr/>
                    <a:lstStyle/>
                    <a:p>
                      <a:pPr algn="ctr">
                        <a:lnSpc>
                          <a:spcPct val="90000"/>
                        </a:lnSpc>
                      </a:pPr>
                      <a:r>
                        <a:rPr lang="en-US" altLang="zh-CN" sz="1800" dirty="0">
                          <a:latin typeface="Times New Roman" panose="02020603050405020304" pitchFamily="18" charset="0"/>
                          <a:ea typeface="+mn-ea"/>
                          <a:cs typeface="Times New Roman" panose="02020603050405020304" pitchFamily="18" charset="0"/>
                        </a:rPr>
                        <a:t>=100</a:t>
                      </a:r>
                      <a:endParaRPr lang="zh-CN" altLang="en-US" sz="1800" dirty="0">
                        <a:latin typeface="Times New Roman" panose="02020603050405020304" pitchFamily="18" charset="0"/>
                        <a:ea typeface="+mn-ea"/>
                        <a:cs typeface="Times New Roman" panose="02020603050405020304" pitchFamily="18" charset="0"/>
                      </a:endParaRPr>
                    </a:p>
                  </a:txBody>
                  <a:tcPr anchor="ct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7370"/>
                  </a:ext>
                </a:extLst>
              </a:tr>
              <a:tr h="432000">
                <a:tc>
                  <a:txBody>
                    <a:bodyPr/>
                    <a:lstStyle/>
                    <a:p>
                      <a:pPr algn="ctr" fontAlgn="t">
                        <a:lnSpc>
                          <a:spcPct val="90000"/>
                        </a:lnSpc>
                      </a:pPr>
                      <a:r>
                        <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rPr>
                        <a:t>年份</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fontAlgn="t">
                        <a:lnSpc>
                          <a:spcPct val="90000"/>
                        </a:lnSpc>
                      </a:pPr>
                      <a:r>
                        <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rPr>
                        <a:t>　</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fontAlgn="t">
                        <a:lnSpc>
                          <a:spcPct val="90000"/>
                        </a:lnSpc>
                      </a:pPr>
                      <a:r>
                        <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rPr>
                        <a:t>　</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fontAlgn="t">
                        <a:lnSpc>
                          <a:spcPct val="90000"/>
                        </a:lnSpc>
                      </a:pPr>
                      <a:r>
                        <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rPr>
                        <a:t>账面余额</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fontAlgn="t">
                        <a:lnSpc>
                          <a:spcPct val="90000"/>
                        </a:lnSpc>
                      </a:pPr>
                      <a:r>
                        <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rPr>
                        <a:t>　</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fontAlgn="t">
                        <a:lnSpc>
                          <a:spcPct val="90000"/>
                        </a:lnSpc>
                      </a:pPr>
                      <a:r>
                        <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rPr>
                        <a:t>　</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230778253"/>
                  </a:ext>
                </a:extLst>
              </a:tr>
              <a:tr h="320864">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0</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lnSpc>
                          <a:spcPct val="90000"/>
                        </a:lnSpc>
                      </a:pPr>
                      <a:r>
                        <a:rPr lang="zh-CN" altLang="en-US" sz="1800" b="0" i="0" u="none" strike="noStrike">
                          <a:solidFill>
                            <a:srgbClr val="000000"/>
                          </a:solidFill>
                          <a:effectLst/>
                          <a:latin typeface="Times New Roman" panose="02020603050405020304" pitchFamily="18" charset="0"/>
                          <a:ea typeface="+mn-ea"/>
                          <a:cs typeface="Times New Roman" panose="02020603050405020304" pitchFamily="18" charset="0"/>
                        </a:rPr>
                        <a:t>　</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lnSpc>
                          <a:spcPct val="90000"/>
                        </a:lnSpc>
                      </a:pPr>
                      <a:r>
                        <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rPr>
                        <a:t>　</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1000</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lnSpc>
                          <a:spcPct val="90000"/>
                        </a:lnSpc>
                      </a:pPr>
                      <a:r>
                        <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rPr>
                        <a:t>　</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lnSpc>
                          <a:spcPct val="90000"/>
                        </a:lnSpc>
                      </a:pPr>
                      <a:r>
                        <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rPr>
                        <a:t>　</a:t>
                      </a:r>
                    </a:p>
                  </a:txBody>
                  <a:tcPr marL="4763" marR="4763" marT="4763"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450540"/>
                  </a:ext>
                </a:extLst>
              </a:tr>
              <a:tr h="320864">
                <a:tc>
                  <a:txBody>
                    <a:bodyPr/>
                    <a:lstStyle/>
                    <a:p>
                      <a:pPr algn="ctr" rtl="0" fontAlgn="ctr">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1</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endPar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endPar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rtl="0" fontAlgn="ctr">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1041</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59</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100</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666678002"/>
                  </a:ext>
                </a:extLst>
              </a:tr>
              <a:tr h="320864">
                <a:tc>
                  <a:txBody>
                    <a:bodyPr/>
                    <a:lstStyle/>
                    <a:p>
                      <a:pPr algn="ctr" fontAlgn="t">
                        <a:lnSpc>
                          <a:spcPct val="90000"/>
                        </a:lnSpc>
                      </a:pPr>
                      <a:r>
                        <a:rPr lang="zh-CN" altLang="en-US" sz="1600" b="0" i="0" u="none" strike="noStrike" dirty="0">
                          <a:solidFill>
                            <a:schemeClr val="tx2"/>
                          </a:solidFill>
                          <a:effectLst/>
                          <a:latin typeface="Times New Roman" panose="02020603050405020304" pitchFamily="18" charset="0"/>
                          <a:ea typeface="+mn-ea"/>
                          <a:cs typeface="Times New Roman" panose="02020603050405020304" pitchFamily="18" charset="0"/>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algn="ctr" fontAlgn="t">
                        <a:lnSpc>
                          <a:spcPct val="90000"/>
                        </a:lnSpc>
                      </a:pPr>
                      <a:r>
                        <a:rPr lang="zh-CN" altLang="en-US" sz="1600" b="0" i="0" u="none" strike="noStrike" dirty="0">
                          <a:solidFill>
                            <a:schemeClr val="tx2"/>
                          </a:solidFill>
                          <a:effectLst/>
                          <a:latin typeface="Times New Roman" panose="02020603050405020304" pitchFamily="18" charset="0"/>
                          <a:ea typeface="+mn-ea"/>
                          <a:cs typeface="Times New Roman" panose="02020603050405020304" pitchFamily="18" charset="0"/>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algn="ctr" fontAlgn="t">
                        <a:lnSpc>
                          <a:spcPct val="90000"/>
                        </a:lnSpc>
                      </a:pPr>
                      <a:r>
                        <a:rPr lang="zh-CN" altLang="en-US" sz="1600" b="0" i="0" u="none" strike="noStrike" dirty="0">
                          <a:solidFill>
                            <a:schemeClr val="tx2"/>
                          </a:solidFill>
                          <a:effectLst/>
                          <a:latin typeface="Times New Roman" panose="02020603050405020304" pitchFamily="18" charset="0"/>
                          <a:ea typeface="+mn-ea"/>
                          <a:cs typeface="Times New Roman" panose="02020603050405020304" pitchFamily="18" charset="0"/>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algn="ctr" fontAlgn="t">
                        <a:lnSpc>
                          <a:spcPct val="90000"/>
                        </a:lnSpc>
                      </a:pPr>
                      <a:r>
                        <a:rPr lang="en-US" altLang="zh-CN" sz="1600" b="0" i="0" u="none" strike="noStrike" dirty="0">
                          <a:solidFill>
                            <a:schemeClr val="tx2"/>
                          </a:solidFill>
                          <a:effectLst/>
                          <a:latin typeface="Times New Roman" panose="02020603050405020304" pitchFamily="18" charset="0"/>
                          <a:ea typeface="+mn-ea"/>
                          <a:cs typeface="Times New Roman" panose="02020603050405020304" pitchFamily="18" charset="0"/>
                        </a:rPr>
                        <a:t>=1000+100-59</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algn="ctr" fontAlgn="t">
                        <a:lnSpc>
                          <a:spcPct val="90000"/>
                        </a:lnSpc>
                      </a:pPr>
                      <a:r>
                        <a:rPr lang="zh-CN" altLang="en-US" sz="1600" b="0" i="0" u="none" strike="noStrike" dirty="0">
                          <a:solidFill>
                            <a:schemeClr val="tx2"/>
                          </a:solidFill>
                          <a:effectLst/>
                          <a:latin typeface="Times New Roman" panose="02020603050405020304" pitchFamily="18" charset="0"/>
                          <a:ea typeface="+mn-ea"/>
                          <a:cs typeface="Times New Roman" panose="02020603050405020304" pitchFamily="18" charset="0"/>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algn="ctr" fontAlgn="t">
                        <a:lnSpc>
                          <a:spcPct val="90000"/>
                        </a:lnSpc>
                      </a:pPr>
                      <a:r>
                        <a:rPr lang="zh-CN" altLang="en-US" sz="1600" b="0" i="0" u="none" strike="noStrike" dirty="0">
                          <a:solidFill>
                            <a:schemeClr val="tx2"/>
                          </a:solidFill>
                          <a:effectLst/>
                          <a:latin typeface="Times New Roman" panose="02020603050405020304" pitchFamily="18" charset="0"/>
                          <a:ea typeface="+mn-ea"/>
                          <a:cs typeface="Times New Roman" panose="02020603050405020304" pitchFamily="18" charset="0"/>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7460462"/>
                  </a:ext>
                </a:extLst>
              </a:tr>
              <a:tr h="320864">
                <a:tc>
                  <a:txBody>
                    <a:bodyPr/>
                    <a:lstStyle/>
                    <a:p>
                      <a:pPr algn="ctr" rtl="0" fontAlgn="ctr">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2</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endPar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endPar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1086.1</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59</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104.1</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82459494"/>
                  </a:ext>
                </a:extLst>
              </a:tr>
              <a:tr h="320864">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en-US" altLang="zh-CN"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=1041+104.1-59</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1833612"/>
                  </a:ext>
                </a:extLst>
              </a:tr>
              <a:tr h="320864">
                <a:tc>
                  <a:txBody>
                    <a:bodyPr/>
                    <a:lstStyle/>
                    <a:p>
                      <a:pPr algn="ctr" rtl="0" fontAlgn="ctr">
                        <a:lnSpc>
                          <a:spcPct val="90000"/>
                        </a:lnSpc>
                      </a:pPr>
                      <a:r>
                        <a:rPr lang="en-US" altLang="zh-CN" sz="1800" b="0" i="0" u="none" strike="noStrike">
                          <a:solidFill>
                            <a:srgbClr val="000000"/>
                          </a:solidFill>
                          <a:effectLst/>
                          <a:latin typeface="Times New Roman" panose="02020603050405020304" pitchFamily="18" charset="0"/>
                          <a:ea typeface="+mn-ea"/>
                          <a:cs typeface="Times New Roman" panose="02020603050405020304" pitchFamily="18" charset="0"/>
                        </a:rPr>
                        <a:t>3</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endParaRPr lang="zh-CN" altLang="en-US" sz="1800" b="0" i="0" u="none" strike="noStrike">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endPar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1135.71</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59</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108.61</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778827065"/>
                  </a:ext>
                </a:extLst>
              </a:tr>
              <a:tr h="320864">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en-US" altLang="zh-CN"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=1086.1*1.1-59</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endPar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endParaRPr>
                    </a:p>
                  </a:txBody>
                  <a:tcPr marL="4763" marR="4763" marT="4763" marB="0" anchor="ct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4379451"/>
                  </a:ext>
                </a:extLst>
              </a:tr>
              <a:tr h="320864">
                <a:tc>
                  <a:txBody>
                    <a:bodyPr/>
                    <a:lstStyle/>
                    <a:p>
                      <a:pPr algn="ctr" rtl="0" fontAlgn="ctr">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4</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endParaRPr lang="zh-CN" altLang="en-US" sz="1800" b="0" i="0" u="none" strike="noStrike">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endPar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1190.281</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59</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113.571</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424013569"/>
                  </a:ext>
                </a:extLst>
              </a:tr>
              <a:tr h="320864">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en-US" altLang="zh-CN"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=1135.71*1.1-59</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endPar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endParaRPr>
                    </a:p>
                  </a:txBody>
                  <a:tcPr marL="4763" marR="4763" marT="4763" marB="0" anchor="ct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370750"/>
                  </a:ext>
                </a:extLst>
              </a:tr>
              <a:tr h="320864">
                <a:tc>
                  <a:txBody>
                    <a:bodyPr/>
                    <a:lstStyle/>
                    <a:p>
                      <a:pPr algn="ctr" rtl="0" fontAlgn="ctr">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5</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zh-CN" altLang="en-US" sz="1800" b="0" i="0" u="none" strike="noStrike">
                          <a:solidFill>
                            <a:srgbClr val="000000"/>
                          </a:solidFill>
                          <a:effectLst/>
                          <a:latin typeface="Times New Roman" panose="02020603050405020304" pitchFamily="18" charset="0"/>
                          <a:ea typeface="+mn-ea"/>
                          <a:cs typeface="Times New Roman" panose="02020603050405020304" pitchFamily="18" charset="0"/>
                        </a:rPr>
                        <a:t>　</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zh-CN" altLang="en-US" sz="1800" b="0" i="0" u="none" strike="noStrike" dirty="0">
                          <a:solidFill>
                            <a:srgbClr val="000000"/>
                          </a:solidFill>
                          <a:effectLst/>
                          <a:latin typeface="Times New Roman" panose="02020603050405020304" pitchFamily="18" charset="0"/>
                          <a:ea typeface="+mn-ea"/>
                          <a:cs typeface="Times New Roman" panose="02020603050405020304" pitchFamily="18" charset="0"/>
                        </a:rPr>
                        <a:t>　</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0.3091</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59</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tc>
                  <a:txBody>
                    <a:bodyPr/>
                    <a:lstStyle/>
                    <a:p>
                      <a:pPr algn="ctr" fontAlgn="t">
                        <a:lnSpc>
                          <a:spcPct val="90000"/>
                        </a:lnSpc>
                      </a:pPr>
                      <a:r>
                        <a:rPr lang="en-US" altLang="zh-CN" sz="1800" b="0" i="0" u="none" strike="noStrike" dirty="0">
                          <a:solidFill>
                            <a:srgbClr val="000000"/>
                          </a:solidFill>
                          <a:effectLst/>
                          <a:latin typeface="Times New Roman" panose="02020603050405020304" pitchFamily="18" charset="0"/>
                          <a:ea typeface="+mn-ea"/>
                          <a:cs typeface="Times New Roman" panose="02020603050405020304" pitchFamily="18" charset="0"/>
                        </a:rPr>
                        <a:t>119.0281</a:t>
                      </a:r>
                    </a:p>
                  </a:txBody>
                  <a:tcPr marL="4763" marR="4763" marT="4763" marB="0" anchor="ct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5859456"/>
                  </a:ext>
                </a:extLst>
              </a:tr>
              <a:tr h="320864">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en-US" altLang="zh-CN"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=1190.28*1.1-59-1250</a:t>
                      </a:r>
                    </a:p>
                  </a:txBody>
                  <a:tcPr marL="4763" marR="4763" marT="4763" marB="0" anchor="ctr">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solidFill>
                      <a:schemeClr val="bg1"/>
                    </a:solidFill>
                  </a:tcPr>
                </a:tc>
                <a:tc>
                  <a:txBody>
                    <a:bodyPr/>
                    <a:lstStyle/>
                    <a:p>
                      <a:pPr marL="0" marR="0" indent="0" algn="ctr" defTabSz="914400" rtl="0" eaLnBrk="1" fontAlgn="t" latinLnBrk="0" hangingPunct="1">
                        <a:lnSpc>
                          <a:spcPct val="90000"/>
                        </a:lnSpc>
                        <a:spcBef>
                          <a:spcPts val="0"/>
                        </a:spcBef>
                        <a:spcAft>
                          <a:spcPts val="0"/>
                        </a:spcAft>
                        <a:buClrTx/>
                        <a:buSzTx/>
                        <a:buFontTx/>
                        <a:buNone/>
                        <a:tabLst/>
                      </a:pPr>
                      <a:r>
                        <a:rPr lang="zh-CN" altLang="en-US" sz="1600" b="0" i="0" u="none" strike="noStrike" cap="none" spc="0" baseline="0" dirty="0">
                          <a:solidFill>
                            <a:schemeClr val="tx2"/>
                          </a:solidFill>
                          <a:effectLst/>
                          <a:uFillTx/>
                          <a:latin typeface="Times New Roman" panose="02020603050405020304" pitchFamily="18" charset="0"/>
                          <a:ea typeface="+mn-ea"/>
                          <a:cs typeface="Times New Roman" panose="02020603050405020304" pitchFamily="18" charset="0"/>
                          <a:sym typeface="Arial"/>
                        </a:rPr>
                        <a:t>　</a:t>
                      </a:r>
                    </a:p>
                  </a:txBody>
                  <a:tcPr marL="4763" marR="4763" marT="4763" marB="0" anchor="ctr">
                    <a:solidFill>
                      <a:schemeClr val="bg1"/>
                    </a:solidFill>
                  </a:tcPr>
                </a:tc>
                <a:extLst>
                  <a:ext uri="{0D108BD9-81ED-4DB2-BD59-A6C34878D82A}">
                    <a16:rowId xmlns:a16="http://schemas.microsoft.com/office/drawing/2014/main" val="641177452"/>
                  </a:ext>
                </a:extLst>
              </a:tr>
            </a:tbl>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B34B762-B911-D295-139C-91C8F73AC085}"/>
                  </a:ext>
                </a:extLst>
              </p:cNvPr>
              <p:cNvSpPr txBox="1"/>
              <p:nvPr/>
            </p:nvSpPr>
            <p:spPr>
              <a:xfrm>
                <a:off x="5152768" y="1816766"/>
                <a:ext cx="2328265" cy="518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altLang="zh-CN" sz="1200" i="1" smtClean="0">
                              <a:latin typeface="Cambria Math" panose="02040503050406030204" pitchFamily="18" charset="0"/>
                            </a:rPr>
                          </m:ctrlPr>
                        </m:naryPr>
                        <m:sub>
                          <m:r>
                            <m:rPr>
                              <m:sty m:val="p"/>
                            </m:rPr>
                            <a:rPr lang="en-US" altLang="zh-CN" sz="1200" i="1">
                              <a:latin typeface="Cambria Math" panose="02040503050406030204" pitchFamily="18" charset="0"/>
                            </a:rPr>
                            <m:t>t</m:t>
                          </m:r>
                          <m:r>
                            <a:rPr lang="pt-BR" altLang="zh-CN" sz="1200" i="1">
                              <a:latin typeface="Cambria Math" panose="02040503050406030204" pitchFamily="18" charset="0"/>
                            </a:rPr>
                            <m:t>=1</m:t>
                          </m:r>
                        </m:sub>
                        <m:sup>
                          <m:r>
                            <a:rPr lang="en-US" altLang="zh-CN" sz="1200" b="0" i="1" smtClean="0">
                              <a:latin typeface="Cambria Math" panose="02040503050406030204" pitchFamily="18" charset="0"/>
                            </a:rPr>
                            <m:t>4</m:t>
                          </m:r>
                        </m:sup>
                        <m:e>
                          <m:d>
                            <m:dPr>
                              <m:ctrlPr>
                                <a:rPr lang="pt-BR" altLang="zh-CN" sz="1200" i="1">
                                  <a:latin typeface="Cambria Math" panose="02040503050406030204" pitchFamily="18" charset="0"/>
                                </a:rPr>
                              </m:ctrlPr>
                            </m:dPr>
                            <m:e>
                              <m:f>
                                <m:fPr>
                                  <m:ctrlPr>
                                    <a:rPr lang="pt-BR" altLang="zh-CN" sz="1200" i="1">
                                      <a:latin typeface="Cambria Math" panose="02040503050406030204" pitchFamily="18" charset="0"/>
                                    </a:rPr>
                                  </m:ctrlPr>
                                </m:fPr>
                                <m:num>
                                  <m:r>
                                    <a:rPr lang="en-US" altLang="zh-CN" sz="1200" b="0" i="1" smtClean="0">
                                      <a:latin typeface="Cambria Math" panose="02040503050406030204" pitchFamily="18" charset="0"/>
                                    </a:rPr>
                                    <m:t>59</m:t>
                                  </m:r>
                                </m:num>
                                <m:den>
                                  <m:r>
                                    <a:rPr lang="en-US" altLang="zh-CN" sz="1200" b="0" i="1" smtClean="0">
                                      <a:latin typeface="Cambria Math" panose="02040503050406030204" pitchFamily="18" charset="0"/>
                                    </a:rPr>
                                    <m:t>1.1^</m:t>
                                  </m:r>
                                  <m:r>
                                    <a:rPr lang="en-US" altLang="zh-CN" sz="1200" b="0" i="1" smtClean="0">
                                      <a:latin typeface="Cambria Math" panose="02040503050406030204" pitchFamily="18" charset="0"/>
                                    </a:rPr>
                                    <m:t>𝑡</m:t>
                                  </m:r>
                                </m:den>
                              </m:f>
                              <m:r>
                                <a:rPr lang="pt-BR" altLang="zh-CN" sz="1200" i="1">
                                  <a:latin typeface="Cambria Math" panose="02040503050406030204" pitchFamily="18" charset="0"/>
                                </a:rPr>
                                <m:t>+</m:t>
                              </m:r>
                              <m:f>
                                <m:fPr>
                                  <m:ctrlPr>
                                    <a:rPr lang="pt-BR" altLang="zh-CN" sz="1200" i="1">
                                      <a:latin typeface="Cambria Math" panose="02040503050406030204" pitchFamily="18" charset="0"/>
                                    </a:rPr>
                                  </m:ctrlPr>
                                </m:fPr>
                                <m:num>
                                  <m:r>
                                    <a:rPr lang="en-US" altLang="zh-CN" sz="1200" b="0" i="1" smtClean="0">
                                      <a:latin typeface="Cambria Math" panose="02040503050406030204" pitchFamily="18" charset="0"/>
                                    </a:rPr>
                                    <m:t>59+1250</m:t>
                                  </m:r>
                                </m:num>
                                <m:den>
                                  <m:r>
                                    <a:rPr lang="en-US" altLang="zh-CN" sz="1200" b="0" i="1" smtClean="0">
                                      <a:latin typeface="Cambria Math" panose="02040503050406030204" pitchFamily="18" charset="0"/>
                                    </a:rPr>
                                    <m:t>1.1^5</m:t>
                                  </m:r>
                                </m:den>
                              </m:f>
                            </m:e>
                          </m:d>
                        </m:e>
                      </m:nary>
                      <m:r>
                        <a:rPr lang="pt-BR" altLang="zh-CN" sz="1200" i="1" smtClean="0">
                          <a:latin typeface="Cambria Math" panose="02040503050406030204" pitchFamily="18" charset="0"/>
                        </a:rPr>
                        <m:t>=</m:t>
                      </m:r>
                      <m:r>
                        <a:rPr lang="en-US" altLang="zh-CN" sz="1200" b="0" i="1" smtClean="0">
                          <a:latin typeface="Cambria Math" panose="02040503050406030204" pitchFamily="18" charset="0"/>
                        </a:rPr>
                        <m:t>999.81</m:t>
                      </m:r>
                    </m:oMath>
                  </m:oMathPara>
                </a14:m>
                <a:endParaRPr lang="zh-CN" altLang="en-US" sz="1200" dirty="0"/>
              </a:p>
            </p:txBody>
          </p:sp>
        </mc:Choice>
        <mc:Fallback xmlns="">
          <p:sp>
            <p:nvSpPr>
              <p:cNvPr id="4" name="文本框 3">
                <a:extLst>
                  <a:ext uri="{FF2B5EF4-FFF2-40B4-BE49-F238E27FC236}">
                    <a16:creationId xmlns:a16="http://schemas.microsoft.com/office/drawing/2014/main" id="{9B34B762-B911-D295-139C-91C8F73AC085}"/>
                  </a:ext>
                </a:extLst>
              </p:cNvPr>
              <p:cNvSpPr txBox="1">
                <a:spLocks noRot="1" noChangeAspect="1" noMove="1" noResize="1" noEditPoints="1" noAdjustHandles="1" noChangeArrowheads="1" noChangeShapeType="1" noTextEdit="1"/>
              </p:cNvSpPr>
              <p:nvPr/>
            </p:nvSpPr>
            <p:spPr>
              <a:xfrm>
                <a:off x="5152768" y="1816766"/>
                <a:ext cx="2328265" cy="51841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9443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70519-B919-83BA-68F6-56D5FC9DCB34}"/>
              </a:ext>
            </a:extLst>
          </p:cNvPr>
          <p:cNvSpPr>
            <a:spLocks noGrp="1"/>
          </p:cNvSpPr>
          <p:nvPr>
            <p:ph type="title"/>
          </p:nvPr>
        </p:nvSpPr>
        <p:spPr/>
        <p:txBody>
          <a:bodyPr>
            <a:normAutofit fontScale="90000"/>
          </a:bodyPr>
          <a:lstStyle/>
          <a:p>
            <a:r>
              <a:rPr kumimoji="1" lang="zh-CN" altLang="en-US" dirty="0"/>
              <a:t>案例引入</a:t>
            </a:r>
            <a:r>
              <a:rPr kumimoji="1" lang="en-US" altLang="zh-CN" dirty="0"/>
              <a:t>20</a:t>
            </a:r>
            <a:r>
              <a:rPr kumimoji="1" lang="zh-CN" altLang="en-US" dirty="0"/>
              <a:t>：业务示例</a:t>
            </a:r>
            <a:r>
              <a:rPr kumimoji="1" lang="en-US" altLang="zh-CN" dirty="0"/>
              <a:t>—</a:t>
            </a:r>
            <a:r>
              <a:rPr kumimoji="1" lang="zh-CN" altLang="en-US" dirty="0"/>
              <a:t>客户认购新股</a:t>
            </a:r>
          </a:p>
        </p:txBody>
      </p:sp>
      <p:sp>
        <p:nvSpPr>
          <p:cNvPr id="3" name="灯片编号占位符 2">
            <a:extLst>
              <a:ext uri="{FF2B5EF4-FFF2-40B4-BE49-F238E27FC236}">
                <a16:creationId xmlns:a16="http://schemas.microsoft.com/office/drawing/2014/main" id="{642FB64B-6F1E-8ECF-D309-E60D4225C46B}"/>
              </a:ext>
            </a:extLst>
          </p:cNvPr>
          <p:cNvSpPr>
            <a:spLocks noGrp="1"/>
          </p:cNvSpPr>
          <p:nvPr>
            <p:ph type="sldNum" sz="quarter" idx="10"/>
          </p:nvPr>
        </p:nvSpPr>
        <p:spPr/>
        <p:txBody>
          <a:bodyPr/>
          <a:lstStyle/>
          <a:p>
            <a:fld id="{F56ABC50-C693-6145-8FE9-48A83A944B62}" type="slidenum">
              <a:rPr kumimoji="1" lang="zh-CN" altLang="en-US" smtClean="0"/>
              <a:pPr/>
              <a:t>53</a:t>
            </a:fld>
            <a:endParaRPr kumimoji="1" lang="zh-CN" altLang="en-US"/>
          </a:p>
        </p:txBody>
      </p:sp>
      <p:graphicFrame>
        <p:nvGraphicFramePr>
          <p:cNvPr id="5" name="表格 3">
            <a:extLst>
              <a:ext uri="{FF2B5EF4-FFF2-40B4-BE49-F238E27FC236}">
                <a16:creationId xmlns:a16="http://schemas.microsoft.com/office/drawing/2014/main" id="{05F0DD61-AE21-61D8-F7CA-02F5EB00488A}"/>
              </a:ext>
            </a:extLst>
          </p:cNvPr>
          <p:cNvGraphicFramePr>
            <a:graphicFrameLocks noGrp="1"/>
          </p:cNvGraphicFramePr>
          <p:nvPr>
            <p:extLst>
              <p:ext uri="{D42A27DB-BD31-4B8C-83A1-F6EECF244321}">
                <p14:modId xmlns:p14="http://schemas.microsoft.com/office/powerpoint/2010/main" val="2208511733"/>
              </p:ext>
            </p:extLst>
          </p:nvPr>
        </p:nvGraphicFramePr>
        <p:xfrm>
          <a:off x="1754904" y="1442920"/>
          <a:ext cx="8682191" cy="4768702"/>
        </p:xfrm>
        <a:graphic>
          <a:graphicData uri="http://schemas.openxmlformats.org/drawingml/2006/table">
            <a:tbl>
              <a:tblPr firstRow="1" firstCol="1" bandRow="1">
                <a:tableStyleId>{EB344D84-9AFB-497E-A393-DC336BA19D2E}</a:tableStyleId>
              </a:tblPr>
              <a:tblGrid>
                <a:gridCol w="2083432">
                  <a:extLst>
                    <a:ext uri="{9D8B030D-6E8A-4147-A177-3AD203B41FA5}">
                      <a16:colId xmlns:a16="http://schemas.microsoft.com/office/drawing/2014/main" val="4151125507"/>
                    </a:ext>
                  </a:extLst>
                </a:gridCol>
                <a:gridCol w="1824096">
                  <a:extLst>
                    <a:ext uri="{9D8B030D-6E8A-4147-A177-3AD203B41FA5}">
                      <a16:colId xmlns:a16="http://schemas.microsoft.com/office/drawing/2014/main" val="1325764038"/>
                    </a:ext>
                  </a:extLst>
                </a:gridCol>
                <a:gridCol w="2193949">
                  <a:extLst>
                    <a:ext uri="{9D8B030D-6E8A-4147-A177-3AD203B41FA5}">
                      <a16:colId xmlns:a16="http://schemas.microsoft.com/office/drawing/2014/main" val="1404949686"/>
                    </a:ext>
                  </a:extLst>
                </a:gridCol>
                <a:gridCol w="2580714">
                  <a:extLst>
                    <a:ext uri="{9D8B030D-6E8A-4147-A177-3AD203B41FA5}">
                      <a16:colId xmlns:a16="http://schemas.microsoft.com/office/drawing/2014/main" val="3652312107"/>
                    </a:ext>
                  </a:extLst>
                </a:gridCol>
              </a:tblGrid>
              <a:tr h="520440">
                <a:tc>
                  <a:txBody>
                    <a:bodyPr/>
                    <a:lstStyle/>
                    <a:p>
                      <a:pPr algn="l"/>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28575" cap="flat" cmpd="sng" algn="ctr">
                      <a:noFill/>
                      <a:prstDash val="solid"/>
                      <a:round/>
                      <a:headEnd type="none" w="med" len="med"/>
                      <a:tailEnd type="none" w="med" len="med"/>
                    </a:lnB>
                    <a:solidFill>
                      <a:schemeClr val="bg1"/>
                    </a:solidFill>
                  </a:tcPr>
                </a:tc>
                <a:tc gridSpan="2">
                  <a:txBody>
                    <a:bodyPr/>
                    <a:lstStyle/>
                    <a:p>
                      <a:pPr algn="ctr"/>
                      <a:r>
                        <a:rPr lang="zh-CN" altLang="en-US" sz="2000" dirty="0">
                          <a:solidFill>
                            <a:schemeClr val="tx1"/>
                          </a:solidFill>
                          <a:latin typeface="Times New Roman" panose="02020603050405020304" pitchFamily="18" charset="0"/>
                          <a:cs typeface="Times New Roman" panose="02020603050405020304" pitchFamily="18" charset="0"/>
                        </a:rPr>
                        <a:t>资产项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noFill/>
                      <a:prstDash val="solid"/>
                      <a:round/>
                      <a:headEnd type="none" w="med" len="med"/>
                      <a:tailEnd type="none" w="med" len="med"/>
                    </a:lnB>
                    <a:solidFill>
                      <a:schemeClr val="bg2">
                        <a:lumMod val="85000"/>
                      </a:schemeClr>
                    </a:solidFill>
                  </a:tcPr>
                </a:tc>
                <a:tc hMerge="1">
                  <a:txBody>
                    <a:bodyPr/>
                    <a:lstStyle/>
                    <a:p>
                      <a:pPr algn="ctr"/>
                      <a:endParaRPr lang="zh-CN" altLang="en-US" dirty="0"/>
                    </a:p>
                  </a:txBody>
                  <a:tcPr anchor="ctr"/>
                </a:tc>
                <a:tc>
                  <a:txBody>
                    <a:bodyPr/>
                    <a:lstStyle/>
                    <a:p>
                      <a:pPr algn="ctr"/>
                      <a:r>
                        <a:rPr lang="zh-CN" altLang="en-US" sz="2000" dirty="0">
                          <a:solidFill>
                            <a:schemeClr val="tx1"/>
                          </a:solidFill>
                          <a:latin typeface="Times New Roman" panose="02020603050405020304" pitchFamily="18" charset="0"/>
                          <a:cs typeface="Times New Roman" panose="02020603050405020304" pitchFamily="18" charset="0"/>
                        </a:rPr>
                        <a:t>负债项   </a:t>
                      </a:r>
                    </a:p>
                  </a:txBody>
                  <a:tcPr anchor="ctr">
                    <a:lnL w="12700" cap="flat" cmpd="sng" algn="ctr">
                      <a:solidFill>
                        <a:schemeClr val="tx1"/>
                      </a:solidFill>
                      <a:prstDash val="solid"/>
                      <a:round/>
                      <a:headEnd type="none" w="med" len="med"/>
                      <a:tailEnd type="none" w="med" len="med"/>
                    </a:lnL>
                    <a:lnB w="28575" cap="flat" cmpd="sng" algn="ctr">
                      <a:noFill/>
                      <a:prstDash val="solid"/>
                      <a:round/>
                      <a:headEnd type="none" w="med" len="med"/>
                      <a:tailEnd type="none" w="med" len="med"/>
                    </a:lnB>
                    <a:solidFill>
                      <a:srgbClr val="D8C4C2"/>
                    </a:solidFill>
                  </a:tcPr>
                </a:tc>
                <a:extLst>
                  <a:ext uri="{0D108BD9-81ED-4DB2-BD59-A6C34878D82A}">
                    <a16:rowId xmlns:a16="http://schemas.microsoft.com/office/drawing/2014/main" val="620020702"/>
                  </a:ext>
                </a:extLst>
              </a:tr>
              <a:tr h="717938">
                <a:tc>
                  <a:txBody>
                    <a:bodyPr/>
                    <a:lstStyle/>
                    <a:p>
                      <a:pPr algn="l"/>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solidFill>
                            <a:schemeClr val="tx1"/>
                          </a:solidFill>
                          <a:latin typeface="Times New Roman" panose="02020603050405020304" pitchFamily="18" charset="0"/>
                          <a:cs typeface="Times New Roman" panose="02020603050405020304" pitchFamily="18" charset="0"/>
                        </a:rPr>
                        <a:t>银行存款</a:t>
                      </a: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客户</a:t>
                      </a:r>
                    </a:p>
                  </a:txBody>
                  <a:tcPr anchor="ctr">
                    <a:lnL w="12700" cap="flat" cmpd="sng" algn="ctr">
                      <a:solidFill>
                        <a:schemeClr val="tx1"/>
                      </a:solidFill>
                      <a:prstDash val="solid"/>
                      <a:round/>
                      <a:headEnd type="none" w="med" len="med"/>
                      <a:tailEnd type="none" w="med" len="med"/>
                    </a:lnL>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a:r>
                        <a:rPr lang="zh-CN" altLang="en-US" sz="2000" dirty="0">
                          <a:solidFill>
                            <a:schemeClr val="tx1"/>
                          </a:solidFill>
                          <a:latin typeface="Times New Roman" panose="02020603050405020304" pitchFamily="18" charset="0"/>
                          <a:cs typeface="Times New Roman" panose="02020603050405020304" pitchFamily="18" charset="0"/>
                        </a:rPr>
                        <a:t>结算备付金</a:t>
                      </a: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客户</a:t>
                      </a:r>
                    </a:p>
                  </a:txBody>
                  <a:tcPr anchor="ctr">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a:r>
                        <a:rPr lang="zh-CN" altLang="en-US" sz="2000" dirty="0">
                          <a:solidFill>
                            <a:schemeClr val="tx1"/>
                          </a:solidFill>
                          <a:latin typeface="Times New Roman" panose="02020603050405020304" pitchFamily="18" charset="0"/>
                          <a:cs typeface="Times New Roman" panose="02020603050405020304" pitchFamily="18" charset="0"/>
                        </a:rPr>
                        <a:t>代理买卖证券款</a:t>
                      </a:r>
                    </a:p>
                  </a:txBody>
                  <a:tcPr anchor="ctr">
                    <a:lnL w="12700" cap="flat" cmpd="sng" algn="ctr">
                      <a:solidFill>
                        <a:schemeClr val="tx1"/>
                      </a:solidFill>
                      <a:prstDash val="solid"/>
                      <a:round/>
                      <a:headEnd type="none" w="med" len="med"/>
                      <a:tailEnd type="none" w="med" len="med"/>
                    </a:lnL>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D8C4C2"/>
                    </a:solidFill>
                  </a:tcPr>
                </a:tc>
                <a:extLst>
                  <a:ext uri="{0D108BD9-81ED-4DB2-BD59-A6C34878D82A}">
                    <a16:rowId xmlns:a16="http://schemas.microsoft.com/office/drawing/2014/main" val="417529208"/>
                  </a:ext>
                </a:extLst>
              </a:tr>
              <a:tr h="614691">
                <a:tc>
                  <a:txBody>
                    <a:bodyPr/>
                    <a:lstStyle/>
                    <a:p>
                      <a:pPr marL="342900" indent="-342900" algn="l">
                        <a:buFont typeface="+mj-ea"/>
                        <a:buAutoNum type="circleNumDbPlain"/>
                      </a:pPr>
                      <a:r>
                        <a:rPr lang="zh-CN" altLang="en-US" sz="2000" dirty="0">
                          <a:solidFill>
                            <a:schemeClr val="tx1"/>
                          </a:solidFill>
                          <a:latin typeface="Times New Roman" panose="02020603050405020304" pitchFamily="18" charset="0"/>
                          <a:cs typeface="Times New Roman" panose="02020603050405020304" pitchFamily="18" charset="0"/>
                        </a:rPr>
                        <a:t>初始</a:t>
                      </a:r>
                    </a:p>
                  </a:txBody>
                  <a:tcPr anchor="ct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10000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10000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6960767"/>
                  </a:ext>
                </a:extLst>
              </a:tr>
              <a:tr h="717938">
                <a:tc>
                  <a:txBody>
                    <a:bodyPr/>
                    <a:lstStyle/>
                    <a:p>
                      <a:pPr marL="342900" indent="-342900" algn="l">
                        <a:buFont typeface="+mj-ea"/>
                        <a:buAutoNum type="circleNumDbPlain" startAt="2"/>
                      </a:pPr>
                      <a:r>
                        <a:rPr lang="zh-CN" altLang="en-US" sz="2000" dirty="0">
                          <a:solidFill>
                            <a:schemeClr val="tx1"/>
                          </a:solidFill>
                          <a:latin typeface="Times New Roman" panose="02020603050405020304" pitchFamily="18" charset="0"/>
                          <a:cs typeface="Times New Roman" panose="02020603050405020304" pitchFamily="18" charset="0"/>
                        </a:rPr>
                        <a:t>划款给交易所</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10000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10000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8865409"/>
                  </a:ext>
                </a:extLst>
              </a:tr>
              <a:tr h="614691">
                <a:tc>
                  <a:txBody>
                    <a:bodyPr/>
                    <a:lstStyle/>
                    <a:p>
                      <a:pPr marL="342900" indent="-342900" algn="l">
                        <a:buFont typeface="+mj-ea"/>
                        <a:buAutoNum type="circleNumDbPlain" startAt="3"/>
                      </a:pPr>
                      <a:r>
                        <a:rPr lang="zh-CN" altLang="en-US" sz="2000" dirty="0">
                          <a:solidFill>
                            <a:schemeClr val="tx1"/>
                          </a:solidFill>
                          <a:latin typeface="Times New Roman" panose="02020603050405020304" pitchFamily="18" charset="0"/>
                          <a:cs typeface="Times New Roman" panose="02020603050405020304" pitchFamily="18" charset="0"/>
                        </a:rPr>
                        <a:t>申购新股</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3595201"/>
                  </a:ext>
                </a:extLst>
              </a:tr>
              <a:tr h="527668">
                <a:tc rowSpan="3">
                  <a:txBody>
                    <a:bodyPr/>
                    <a:lstStyle/>
                    <a:p>
                      <a:pPr marL="342900" indent="-342900" algn="l">
                        <a:buFont typeface="+mj-ea"/>
                        <a:buAutoNum type="circleNumDbPlain" startAt="4"/>
                      </a:pPr>
                      <a:r>
                        <a:rPr lang="zh-CN" altLang="en-US" sz="2000" dirty="0">
                          <a:solidFill>
                            <a:schemeClr val="tx1"/>
                          </a:solidFill>
                          <a:latin typeface="Times New Roman" panose="02020603050405020304" pitchFamily="18" charset="0"/>
                          <a:cs typeface="Times New Roman" panose="02020603050405020304" pitchFamily="18" charset="0"/>
                        </a:rPr>
                        <a:t>交易所将未中签资金退回</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4000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4000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3717664"/>
                  </a:ext>
                </a:extLst>
              </a:tr>
              <a:tr h="527668">
                <a:tc vMerge="1">
                  <a:txBody>
                    <a:bodyPr/>
                    <a:lstStyle/>
                    <a:p>
                      <a:pPr algn="l"/>
                      <a:endParaRPr lang="zh-CN" altLang="en-US" dirty="0">
                        <a:solidFill>
                          <a:schemeClr val="tx1"/>
                        </a:solidFill>
                      </a:endParaRPr>
                    </a:p>
                  </a:txBody>
                  <a:tcPr anchor="ctr">
                    <a:solidFill>
                      <a:schemeClr val="accent4">
                        <a:lumMod val="20000"/>
                        <a:lumOff val="80000"/>
                      </a:schemeClr>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4000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4000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3509015406"/>
                  </a:ext>
                </a:extLst>
              </a:tr>
              <a:tr h="527668">
                <a:tc vMerge="1">
                  <a:txBody>
                    <a:bodyPr/>
                    <a:lstStyle/>
                    <a:p>
                      <a:pPr algn="l"/>
                      <a:endParaRPr lang="zh-CN" altLang="en-US" dirty="0">
                        <a:solidFill>
                          <a:schemeClr val="tx1"/>
                        </a:solidFill>
                      </a:endParaRPr>
                    </a:p>
                  </a:txBody>
                  <a:tcPr anchor="ctr">
                    <a:solidFill>
                      <a:schemeClr val="accent4">
                        <a:lumMod val="20000"/>
                        <a:lumOff val="80000"/>
                      </a:schemeClr>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885712927"/>
                  </a:ext>
                </a:extLst>
              </a:tr>
            </a:tbl>
          </a:graphicData>
        </a:graphic>
      </p:graphicFrame>
    </p:spTree>
    <p:extLst>
      <p:ext uri="{BB962C8B-B14F-4D97-AF65-F5344CB8AC3E}">
        <p14:creationId xmlns:p14="http://schemas.microsoft.com/office/powerpoint/2010/main" val="466084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42A02-2371-697F-C63C-B5A11934EFC8}"/>
              </a:ext>
            </a:extLst>
          </p:cNvPr>
          <p:cNvSpPr>
            <a:spLocks noGrp="1"/>
          </p:cNvSpPr>
          <p:nvPr>
            <p:ph type="title"/>
          </p:nvPr>
        </p:nvSpPr>
        <p:spPr/>
        <p:txBody>
          <a:bodyPr>
            <a:normAutofit fontScale="90000"/>
          </a:bodyPr>
          <a:lstStyle/>
          <a:p>
            <a:r>
              <a:rPr kumimoji="1" lang="zh-CN" altLang="en-US" dirty="0"/>
              <a:t>案例引入</a:t>
            </a:r>
            <a:r>
              <a:rPr kumimoji="1" lang="en-US" altLang="zh-CN" dirty="0"/>
              <a:t>20</a:t>
            </a:r>
            <a:r>
              <a:rPr kumimoji="1" lang="zh-CN" altLang="en-US" dirty="0"/>
              <a:t>：业务示例</a:t>
            </a:r>
            <a:r>
              <a:rPr kumimoji="1" lang="en-US" altLang="zh-CN" dirty="0"/>
              <a:t>—</a:t>
            </a:r>
            <a:r>
              <a:rPr kumimoji="1" lang="zh-CN" altLang="en-US" dirty="0"/>
              <a:t>客户认购新股</a:t>
            </a:r>
          </a:p>
        </p:txBody>
      </p:sp>
      <p:sp>
        <p:nvSpPr>
          <p:cNvPr id="3" name="灯片编号占位符 2">
            <a:extLst>
              <a:ext uri="{FF2B5EF4-FFF2-40B4-BE49-F238E27FC236}">
                <a16:creationId xmlns:a16="http://schemas.microsoft.com/office/drawing/2014/main" id="{EDD6B6E2-6274-0307-97F3-27105AA232A4}"/>
              </a:ext>
            </a:extLst>
          </p:cNvPr>
          <p:cNvSpPr>
            <a:spLocks noGrp="1"/>
          </p:cNvSpPr>
          <p:nvPr>
            <p:ph type="sldNum" sz="quarter" idx="10"/>
          </p:nvPr>
        </p:nvSpPr>
        <p:spPr/>
        <p:txBody>
          <a:bodyPr/>
          <a:lstStyle/>
          <a:p>
            <a:fld id="{F56ABC50-C693-6145-8FE9-48A83A944B62}" type="slidenum">
              <a:rPr kumimoji="1" lang="zh-CN" altLang="en-US" smtClean="0"/>
              <a:pPr/>
              <a:t>54</a:t>
            </a:fld>
            <a:endParaRPr kumimoji="1" lang="zh-CN" altLang="en-US"/>
          </a:p>
        </p:txBody>
      </p:sp>
      <p:graphicFrame>
        <p:nvGraphicFramePr>
          <p:cNvPr id="5" name="表格 3">
            <a:extLst>
              <a:ext uri="{FF2B5EF4-FFF2-40B4-BE49-F238E27FC236}">
                <a16:creationId xmlns:a16="http://schemas.microsoft.com/office/drawing/2014/main" id="{309472BE-56FC-81FE-6DF7-DCE6DEFE3459}"/>
              </a:ext>
            </a:extLst>
          </p:cNvPr>
          <p:cNvGraphicFramePr>
            <a:graphicFrameLocks noGrp="1"/>
          </p:cNvGraphicFramePr>
          <p:nvPr>
            <p:extLst>
              <p:ext uri="{D42A27DB-BD31-4B8C-83A1-F6EECF244321}">
                <p14:modId xmlns:p14="http://schemas.microsoft.com/office/powerpoint/2010/main" val="398868122"/>
              </p:ext>
            </p:extLst>
          </p:nvPr>
        </p:nvGraphicFramePr>
        <p:xfrm>
          <a:off x="1837557" y="1167488"/>
          <a:ext cx="8531993" cy="3145610"/>
        </p:xfrm>
        <a:graphic>
          <a:graphicData uri="http://schemas.openxmlformats.org/drawingml/2006/table">
            <a:tbl>
              <a:tblPr firstRow="1" firstCol="1" bandRow="1">
                <a:tableStyleId>{EB344D84-9AFB-497E-A393-DC336BA19D2E}</a:tableStyleId>
              </a:tblPr>
              <a:tblGrid>
                <a:gridCol w="1369521">
                  <a:extLst>
                    <a:ext uri="{9D8B030D-6E8A-4147-A177-3AD203B41FA5}">
                      <a16:colId xmlns:a16="http://schemas.microsoft.com/office/drawing/2014/main" val="4151125507"/>
                    </a:ext>
                  </a:extLst>
                </a:gridCol>
                <a:gridCol w="959327">
                  <a:extLst>
                    <a:ext uri="{9D8B030D-6E8A-4147-A177-3AD203B41FA5}">
                      <a16:colId xmlns:a16="http://schemas.microsoft.com/office/drawing/2014/main" val="1325764038"/>
                    </a:ext>
                  </a:extLst>
                </a:gridCol>
                <a:gridCol w="777055">
                  <a:extLst>
                    <a:ext uri="{9D8B030D-6E8A-4147-A177-3AD203B41FA5}">
                      <a16:colId xmlns:a16="http://schemas.microsoft.com/office/drawing/2014/main" val="117337747"/>
                    </a:ext>
                  </a:extLst>
                </a:gridCol>
                <a:gridCol w="1909061">
                  <a:extLst>
                    <a:ext uri="{9D8B030D-6E8A-4147-A177-3AD203B41FA5}">
                      <a16:colId xmlns:a16="http://schemas.microsoft.com/office/drawing/2014/main" val="1404949686"/>
                    </a:ext>
                  </a:extLst>
                </a:gridCol>
                <a:gridCol w="978967">
                  <a:extLst>
                    <a:ext uri="{9D8B030D-6E8A-4147-A177-3AD203B41FA5}">
                      <a16:colId xmlns:a16="http://schemas.microsoft.com/office/drawing/2014/main" val="3652312107"/>
                    </a:ext>
                  </a:extLst>
                </a:gridCol>
                <a:gridCol w="797677">
                  <a:extLst>
                    <a:ext uri="{9D8B030D-6E8A-4147-A177-3AD203B41FA5}">
                      <a16:colId xmlns:a16="http://schemas.microsoft.com/office/drawing/2014/main" val="1261891340"/>
                    </a:ext>
                  </a:extLst>
                </a:gridCol>
                <a:gridCol w="1740385">
                  <a:extLst>
                    <a:ext uri="{9D8B030D-6E8A-4147-A177-3AD203B41FA5}">
                      <a16:colId xmlns:a16="http://schemas.microsoft.com/office/drawing/2014/main" val="1057818310"/>
                    </a:ext>
                  </a:extLst>
                </a:gridCol>
              </a:tblGrid>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tx1"/>
                          </a:solidFill>
                          <a:latin typeface="Times New Roman" panose="02020603050405020304" pitchFamily="18" charset="0"/>
                          <a:cs typeface="Times New Roman" panose="02020603050405020304" pitchFamily="18" charset="0"/>
                        </a:rPr>
                        <a:t>资产负债项</a:t>
                      </a:r>
                    </a:p>
                  </a:txBody>
                  <a:tcPr anchor="ctr">
                    <a:lnL>
                      <a:noFill/>
                    </a:lnL>
                    <a:lnR w="12700" cap="flat" cmpd="sng" algn="ctr">
                      <a:noFill/>
                      <a:prstDash val="solid"/>
                      <a:round/>
                      <a:headEnd type="none" w="med" len="med"/>
                      <a:tailEnd type="none" w="med" len="med"/>
                    </a:lnR>
                    <a:lnT w="254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结算备付金</a:t>
                      </a:r>
                      <a:r>
                        <a:rPr lang="en-US" altLang="zh-CN" sz="1800" dirty="0">
                          <a:solidFill>
                            <a:schemeClr val="tx1"/>
                          </a:solidFill>
                          <a:latin typeface="Times New Roman" panose="02020603050405020304" pitchFamily="18" charset="0"/>
                          <a:cs typeface="Times New Roman" panose="02020603050405020304" pitchFamily="18" charset="0"/>
                        </a:rPr>
                        <a:t>-</a:t>
                      </a:r>
                      <a:r>
                        <a:rPr lang="zh-CN" altLang="en-US" sz="1800" dirty="0">
                          <a:solidFill>
                            <a:schemeClr val="tx1"/>
                          </a:solidFill>
                          <a:latin typeface="Times New Roman" panose="02020603050405020304" pitchFamily="18" charset="0"/>
                          <a:cs typeface="Times New Roman" panose="02020603050405020304" pitchFamily="18" charset="0"/>
                        </a:rPr>
                        <a:t>客户</a:t>
                      </a:r>
                    </a:p>
                  </a:txBody>
                  <a:tcPr anchor="ctr">
                    <a:lnL w="12700" cap="flat" cmpd="sng" algn="ctr">
                      <a:no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2">
                        <a:lumMod val="85000"/>
                      </a:schemeClr>
                    </a:solidFill>
                  </a:tcPr>
                </a:tc>
                <a:tc hMerge="1">
                  <a:txBody>
                    <a:bodyPr/>
                    <a:lstStyle/>
                    <a:p>
                      <a:endParaRPr lang="zh-CN" altLang="en-US"/>
                    </a:p>
                  </a:txBody>
                  <a:tcPr/>
                </a:tc>
                <a:tc hMerge="1">
                  <a:txBody>
                    <a:bodyPr/>
                    <a:lstStyle/>
                    <a:p>
                      <a:pPr algn="ctr"/>
                      <a:endParaRPr lang="zh-CN" altLang="en-US" dirty="0"/>
                    </a:p>
                  </a:txBody>
                  <a:tcPr anchor="ctr"/>
                </a:tc>
                <a:tc gridSpan="3">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代理买卖证券款</a:t>
                      </a:r>
                    </a:p>
                  </a:txBody>
                  <a:tcPr anchor="ctr">
                    <a:solidFill>
                      <a:srgbClr val="D8C4C2"/>
                    </a:solidFill>
                  </a:tcPr>
                </a:tc>
                <a:tc hMerge="1">
                  <a:txBody>
                    <a:bodyPr/>
                    <a:lstStyle/>
                    <a:p>
                      <a:endParaRPr lang="zh-CN" altLang="en-US"/>
                    </a:p>
                  </a:txBody>
                  <a:tcPr/>
                </a:tc>
                <a:tc hMerge="1">
                  <a:txBody>
                    <a:bodyPr/>
                    <a:lstStyle/>
                    <a:p>
                      <a:pPr algn="ctr"/>
                      <a:endParaRPr lang="zh-CN" altLang="en-US" dirty="0"/>
                    </a:p>
                  </a:txBody>
                  <a:tcPr anchor="ctr"/>
                </a:tc>
                <a:extLst>
                  <a:ext uri="{0D108BD9-81ED-4DB2-BD59-A6C34878D82A}">
                    <a16:rowId xmlns:a16="http://schemas.microsoft.com/office/drawing/2014/main" val="620020702"/>
                  </a:ext>
                </a:extLst>
              </a:tr>
              <a:tr h="437175">
                <a:tc>
                  <a:txBody>
                    <a:bodyPr/>
                    <a:lstStyle/>
                    <a:p>
                      <a:pPr marL="0" indent="0" algn="l">
                        <a:buFont typeface="+mj-ea"/>
                        <a:buNone/>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+992.35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pPr algn="ctr"/>
                      <a:r>
                        <a:rPr lang="en-US" altLang="zh-CN" sz="1800" dirty="0">
                          <a:solidFill>
                            <a:schemeClr val="tx1"/>
                          </a:solidFill>
                        </a:rPr>
                        <a:t>+992.35</a:t>
                      </a:r>
                      <a:endParaRPr lang="zh-CN" altLang="en-US" sz="1800" dirty="0">
                        <a:solidFill>
                          <a:schemeClr val="tx1"/>
                        </a:solidFill>
                      </a:endParaRPr>
                    </a:p>
                  </a:txBody>
                  <a:tcPr anchor="ct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gridSpan="3">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+985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pPr algn="ctr"/>
                      <a:endParaRPr lang="zh-CN" altLang="en-US" sz="1800" dirty="0">
                        <a:solidFill>
                          <a:schemeClr val="tx1"/>
                        </a:solidFill>
                      </a:endParaRPr>
                    </a:p>
                  </a:txBody>
                  <a:tcPr anchor="ct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086960767"/>
                  </a:ext>
                </a:extLst>
              </a:tr>
              <a:tr h="367735">
                <a:tc>
                  <a:txBody>
                    <a:bodyPr/>
                    <a:lstStyle/>
                    <a:p>
                      <a:pPr marL="342900" indent="-342900" algn="l">
                        <a:buFont typeface="+mj-ea"/>
                        <a:buAutoNum type="circleNumDbPlain" startAt="2"/>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Times New Roman" panose="02020603050405020304" pitchFamily="18" charset="0"/>
                          <a:cs typeface="Times New Roman" panose="02020603050405020304" pitchFamily="18" charset="0"/>
                        </a:rPr>
                        <a:t>1000  </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买卖价差</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Times New Roman" panose="02020603050405020304" pitchFamily="18" charset="0"/>
                          <a:cs typeface="Times New Roman" panose="02020603050405020304" pitchFamily="18" charset="0"/>
                        </a:rPr>
                        <a:t>1000  </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买卖价差</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8865409"/>
                  </a:ext>
                </a:extLst>
              </a:tr>
              <a:tr h="367735">
                <a:tc>
                  <a:txBody>
                    <a:bodyPr/>
                    <a:lstStyle/>
                    <a:p>
                      <a:pPr marL="342900" indent="-342900" algn="l">
                        <a:buFont typeface="+mj-ea"/>
                        <a:buAutoNum type="circleNumDbPlain" startAt="3"/>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CN" sz="1800" dirty="0">
                          <a:solidFill>
                            <a:schemeClr val="tx1"/>
                          </a:solidFill>
                          <a:latin typeface="Times New Roman" panose="02020603050405020304" pitchFamily="18" charset="0"/>
                          <a:cs typeface="Times New Roman" panose="02020603050405020304" pitchFamily="18" charset="0"/>
                        </a:rPr>
                        <a:t>-</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6</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印花税</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CN" sz="1800" dirty="0">
                          <a:solidFill>
                            <a:schemeClr val="tx1"/>
                          </a:solidFill>
                          <a:latin typeface="Times New Roman" panose="02020603050405020304" pitchFamily="18" charset="0"/>
                          <a:cs typeface="Times New Roman" panose="02020603050405020304" pitchFamily="18" charset="0"/>
                        </a:rPr>
                        <a:t>-</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6</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印花税</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3595201"/>
                  </a:ext>
                </a:extLst>
              </a:tr>
              <a:tr h="367735">
                <a:tc>
                  <a:txBody>
                    <a:bodyPr/>
                    <a:lstStyle/>
                    <a:p>
                      <a:pPr marL="342900" indent="-342900" algn="l">
                        <a:buFont typeface="+mj-ea"/>
                        <a:buAutoNum type="circleNumDbPlain" startAt="4"/>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Times New Roman" panose="02020603050405020304" pitchFamily="18" charset="0"/>
                          <a:cs typeface="Times New Roman" panose="02020603050405020304" pitchFamily="18" charset="0"/>
                        </a:rPr>
                        <a:t>-</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0.5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交易所费用</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sym typeface="Arial"/>
                        </a:rPr>
                        <a:t>-</a:t>
                      </a:r>
                      <a:endPar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sym typeface="Aria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7</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券商佣金</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717664"/>
                  </a:ext>
                </a:extLst>
              </a:tr>
              <a:tr h="367735">
                <a:tc>
                  <a:txBody>
                    <a:bodyPr/>
                    <a:lstStyle/>
                    <a:p>
                      <a:pPr marL="342900" indent="-342900" algn="l">
                        <a:buFont typeface="+mj-ea"/>
                        <a:buAutoNum type="circleNumDbPlain" startAt="4"/>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CN" sz="1800" dirty="0">
                          <a:solidFill>
                            <a:schemeClr val="tx1"/>
                          </a:solidFill>
                          <a:latin typeface="Times New Roman" panose="02020603050405020304" pitchFamily="18" charset="0"/>
                          <a:cs typeface="Times New Roman" panose="02020603050405020304" pitchFamily="18" charset="0"/>
                        </a:rPr>
                        <a:t>-</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0.15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资管费</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sym typeface="Arial"/>
                        </a:rPr>
                        <a:t>-</a:t>
                      </a:r>
                      <a:endPar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sym typeface="Aria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2</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过户费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9015406"/>
                  </a:ext>
                </a:extLst>
              </a:tr>
              <a:tr h="367735">
                <a:tc>
                  <a:txBody>
                    <a:bodyPr/>
                    <a:lstStyle/>
                    <a:p>
                      <a:pPr marL="342900" indent="-342900" algn="l">
                        <a:buFont typeface="+mj-ea"/>
                        <a:buAutoNum type="circleNumDbPlain" startAt="4"/>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Times New Roman" panose="02020603050405020304" pitchFamily="18" charset="0"/>
                          <a:cs typeface="Times New Roman" panose="02020603050405020304" pitchFamily="18" charset="0"/>
                        </a:rPr>
                        <a:t>-</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2*1/2</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过户费</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sym typeface="Aria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985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712927"/>
                  </a:ext>
                </a:extLst>
              </a:tr>
              <a:tr h="288000">
                <a:tc>
                  <a:txBody>
                    <a:bodyPr/>
                    <a:lstStyle/>
                    <a:p>
                      <a:pPr marL="342900" indent="-342900" algn="l">
                        <a:buFont typeface="+mj-ea"/>
                        <a:buAutoNum type="circleNumDbPlain" startAt="4"/>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Times New Roman" panose="02020603050405020304" pitchFamily="18" charset="0"/>
                          <a:cs typeface="Times New Roman" panose="02020603050405020304" pitchFamily="18" charset="0"/>
                        </a:rPr>
                        <a:t>992.35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+992.35</a:t>
                      </a:r>
                      <a:endParaRPr lang="zh-CN" altLang="en-US" sz="1800" dirty="0">
                        <a:solidFill>
                          <a:schemeClr val="tx1"/>
                        </a:solidFill>
                      </a:endParaRPr>
                    </a:p>
                    <a:p>
                      <a:pPr algn="ctr"/>
                      <a:endParaRPr lang="zh-CN"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sym typeface="Aria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7248876"/>
                  </a:ext>
                </a:extLst>
              </a:tr>
            </a:tbl>
          </a:graphicData>
        </a:graphic>
      </p:graphicFrame>
      <p:graphicFrame>
        <p:nvGraphicFramePr>
          <p:cNvPr id="6" name="表格 3">
            <a:extLst>
              <a:ext uri="{FF2B5EF4-FFF2-40B4-BE49-F238E27FC236}">
                <a16:creationId xmlns:a16="http://schemas.microsoft.com/office/drawing/2014/main" id="{1B1E0CDE-6228-8CE8-9982-68D27EC1FD64}"/>
              </a:ext>
            </a:extLst>
          </p:cNvPr>
          <p:cNvGraphicFramePr>
            <a:graphicFrameLocks noGrp="1"/>
          </p:cNvGraphicFramePr>
          <p:nvPr>
            <p:extLst>
              <p:ext uri="{D42A27DB-BD31-4B8C-83A1-F6EECF244321}">
                <p14:modId xmlns:p14="http://schemas.microsoft.com/office/powerpoint/2010/main" val="466265376"/>
              </p:ext>
            </p:extLst>
          </p:nvPr>
        </p:nvGraphicFramePr>
        <p:xfrm>
          <a:off x="1822449" y="4627114"/>
          <a:ext cx="8547101" cy="2065595"/>
        </p:xfrm>
        <a:graphic>
          <a:graphicData uri="http://schemas.openxmlformats.org/drawingml/2006/table">
            <a:tbl>
              <a:tblPr firstRow="1" firstCol="1" bandRow="1">
                <a:tableStyleId>{EB344D84-9AFB-497E-A393-DC336BA19D2E}</a:tableStyleId>
              </a:tblPr>
              <a:tblGrid>
                <a:gridCol w="1384629">
                  <a:extLst>
                    <a:ext uri="{9D8B030D-6E8A-4147-A177-3AD203B41FA5}">
                      <a16:colId xmlns:a16="http://schemas.microsoft.com/office/drawing/2014/main" val="4151125507"/>
                    </a:ext>
                  </a:extLst>
                </a:gridCol>
                <a:gridCol w="968920">
                  <a:extLst>
                    <a:ext uri="{9D8B030D-6E8A-4147-A177-3AD203B41FA5}">
                      <a16:colId xmlns:a16="http://schemas.microsoft.com/office/drawing/2014/main" val="1325764038"/>
                    </a:ext>
                  </a:extLst>
                </a:gridCol>
                <a:gridCol w="767462">
                  <a:extLst>
                    <a:ext uri="{9D8B030D-6E8A-4147-A177-3AD203B41FA5}">
                      <a16:colId xmlns:a16="http://schemas.microsoft.com/office/drawing/2014/main" val="117337747"/>
                    </a:ext>
                  </a:extLst>
                </a:gridCol>
                <a:gridCol w="1909061">
                  <a:extLst>
                    <a:ext uri="{9D8B030D-6E8A-4147-A177-3AD203B41FA5}">
                      <a16:colId xmlns:a16="http://schemas.microsoft.com/office/drawing/2014/main" val="1404949686"/>
                    </a:ext>
                  </a:extLst>
                </a:gridCol>
                <a:gridCol w="978967">
                  <a:extLst>
                    <a:ext uri="{9D8B030D-6E8A-4147-A177-3AD203B41FA5}">
                      <a16:colId xmlns:a16="http://schemas.microsoft.com/office/drawing/2014/main" val="3652312107"/>
                    </a:ext>
                  </a:extLst>
                </a:gridCol>
                <a:gridCol w="797677">
                  <a:extLst>
                    <a:ext uri="{9D8B030D-6E8A-4147-A177-3AD203B41FA5}">
                      <a16:colId xmlns:a16="http://schemas.microsoft.com/office/drawing/2014/main" val="1261891340"/>
                    </a:ext>
                  </a:extLst>
                </a:gridCol>
                <a:gridCol w="1740385">
                  <a:extLst>
                    <a:ext uri="{9D8B030D-6E8A-4147-A177-3AD203B41FA5}">
                      <a16:colId xmlns:a16="http://schemas.microsoft.com/office/drawing/2014/main" val="1057818310"/>
                    </a:ext>
                  </a:extLst>
                </a:gridCol>
              </a:tblGrid>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tx1"/>
                          </a:solidFill>
                          <a:latin typeface="Times New Roman" panose="02020603050405020304" pitchFamily="18" charset="0"/>
                          <a:cs typeface="Times New Roman" panose="02020603050405020304" pitchFamily="18" charset="0"/>
                        </a:rPr>
                        <a:t>利润项</a:t>
                      </a:r>
                    </a:p>
                  </a:txBody>
                  <a:tcPr anchor="ctr">
                    <a:lnL>
                      <a:noFill/>
                    </a:lnL>
                    <a:lnR w="12700" cap="flat" cmpd="sng" algn="ctr">
                      <a:noFill/>
                      <a:prstDash val="solid"/>
                      <a:round/>
                      <a:headEnd type="none" w="med" len="med"/>
                      <a:tailEnd type="none" w="med" len="med"/>
                    </a:lnR>
                    <a:lnT w="254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手续费及佣金收入</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2">
                        <a:lumMod val="85000"/>
                      </a:schemeClr>
                    </a:solidFill>
                  </a:tcPr>
                </a:tc>
                <a:tc hMerge="1">
                  <a:txBody>
                    <a:bodyPr/>
                    <a:lstStyle/>
                    <a:p>
                      <a:endParaRPr lang="zh-CN" altLang="en-US"/>
                    </a:p>
                  </a:txBody>
                  <a:tcPr/>
                </a:tc>
                <a:tc hMerge="1">
                  <a:txBody>
                    <a:bodyPr/>
                    <a:lstStyle/>
                    <a:p>
                      <a:pPr algn="ctr"/>
                      <a:endParaRPr lang="zh-CN" altLang="en-US" dirty="0"/>
                    </a:p>
                  </a:txBody>
                  <a:tcPr anchor="ctr"/>
                </a:tc>
                <a:tc gridSpan="3">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手续费及佣金支出</a:t>
                      </a:r>
                    </a:p>
                  </a:txBody>
                  <a:tcPr anchor="ctr">
                    <a:lnL w="12700" cap="flat" cmpd="sng" algn="ctr">
                      <a:solidFill>
                        <a:schemeClr val="tx1"/>
                      </a:solidFill>
                      <a:prstDash val="solid"/>
                      <a:round/>
                      <a:headEnd type="none" w="med" len="med"/>
                      <a:tailEnd type="none" w="med" len="med"/>
                    </a:lnL>
                    <a:solidFill>
                      <a:srgbClr val="D8C4C2"/>
                    </a:solidFill>
                  </a:tcPr>
                </a:tc>
                <a:tc hMerge="1">
                  <a:txBody>
                    <a:bodyPr/>
                    <a:lstStyle/>
                    <a:p>
                      <a:endParaRPr lang="zh-CN" altLang="en-US"/>
                    </a:p>
                  </a:txBody>
                  <a:tcPr/>
                </a:tc>
                <a:tc hMerge="1">
                  <a:txBody>
                    <a:bodyPr/>
                    <a:lstStyle/>
                    <a:p>
                      <a:pPr algn="ctr"/>
                      <a:endParaRPr lang="zh-CN" altLang="en-US" dirty="0"/>
                    </a:p>
                  </a:txBody>
                  <a:tcPr anchor="ctr"/>
                </a:tc>
                <a:extLst>
                  <a:ext uri="{0D108BD9-81ED-4DB2-BD59-A6C34878D82A}">
                    <a16:rowId xmlns:a16="http://schemas.microsoft.com/office/drawing/2014/main" val="620020702"/>
                  </a:ext>
                </a:extLst>
              </a:tr>
              <a:tr h="464315">
                <a:tc>
                  <a:txBody>
                    <a:bodyPr/>
                    <a:lstStyle/>
                    <a:p>
                      <a:pPr marL="0" indent="0" algn="l">
                        <a:buFont typeface="+mj-ea"/>
                        <a:buNone/>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8</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pPr algn="ctr"/>
                      <a:r>
                        <a:rPr lang="en-US" altLang="zh-CN" sz="1800" dirty="0">
                          <a:solidFill>
                            <a:schemeClr val="tx1"/>
                          </a:solidFill>
                        </a:rPr>
                        <a:t>+992.35</a:t>
                      </a:r>
                      <a:endParaRPr lang="zh-CN" altLang="en-US" sz="1800" dirty="0">
                        <a:solidFill>
                          <a:schemeClr val="tx1"/>
                        </a:solidFill>
                      </a:endParaRPr>
                    </a:p>
                  </a:txBody>
                  <a:tcPr anchor="ct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gridSpan="3">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0.65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pPr algn="ctr"/>
                      <a:endParaRPr lang="zh-CN" altLang="en-US" sz="1800" dirty="0">
                        <a:solidFill>
                          <a:schemeClr val="tx1"/>
                        </a:solidFill>
                      </a:endParaRPr>
                    </a:p>
                  </a:txBody>
                  <a:tcPr anchor="ct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086960767"/>
                  </a:ext>
                </a:extLst>
              </a:tr>
              <a:tr h="323328">
                <a:tc>
                  <a:txBody>
                    <a:bodyPr/>
                    <a:lstStyle/>
                    <a:p>
                      <a:pPr marL="342900" indent="-342900" algn="l">
                        <a:buFont typeface="+mj-ea"/>
                        <a:buAutoNum type="circleNumDbPlain" startAt="2"/>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Times New Roman" panose="02020603050405020304" pitchFamily="18" charset="0"/>
                          <a:cs typeface="Times New Roman" panose="02020603050405020304" pitchFamily="18" charset="0"/>
                        </a:rPr>
                        <a:t>7</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佣金</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0.5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交易所费用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8865409"/>
                  </a:ext>
                </a:extLst>
              </a:tr>
              <a:tr h="0">
                <a:tc>
                  <a:txBody>
                    <a:bodyPr/>
                    <a:lstStyle/>
                    <a:p>
                      <a:pPr marL="342900" indent="-342900" algn="l">
                        <a:buFont typeface="+mj-ea"/>
                        <a:buAutoNum type="circleNumDbPlain" startAt="3"/>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Times New Roman" panose="02020603050405020304" pitchFamily="18" charset="0"/>
                          <a:cs typeface="Times New Roman" panose="02020603050405020304" pitchFamily="18" charset="0"/>
                        </a:rPr>
                        <a:t>+</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2*1/2</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过户费</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CN" sz="1800" dirty="0">
                          <a:solidFill>
                            <a:schemeClr val="tx1"/>
                          </a:solidFill>
                          <a:latin typeface="Times New Roman" panose="02020603050405020304" pitchFamily="18" charset="0"/>
                          <a:cs typeface="Times New Roman" panose="02020603050405020304" pitchFamily="18" charset="0"/>
                        </a:rPr>
                        <a:t>+</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0.15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800" dirty="0">
                          <a:solidFill>
                            <a:schemeClr val="tx1"/>
                          </a:solidFill>
                          <a:latin typeface="Times New Roman" panose="02020603050405020304" pitchFamily="18" charset="0"/>
                          <a:cs typeface="Times New Roman" panose="02020603050405020304" pitchFamily="18" charset="0"/>
                        </a:rPr>
                        <a:t>资管费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3595201"/>
                  </a:ext>
                </a:extLst>
              </a:tr>
              <a:tr h="0">
                <a:tc>
                  <a:txBody>
                    <a:bodyPr/>
                    <a:lstStyle/>
                    <a:p>
                      <a:pPr marL="342900" indent="-342900" algn="l">
                        <a:buFont typeface="+mj-ea"/>
                        <a:buAutoNum type="circleNumDbPlain" startAt="3"/>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8</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0.65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3345896"/>
                  </a:ext>
                </a:extLst>
              </a:tr>
            </a:tbl>
          </a:graphicData>
        </a:graphic>
      </p:graphicFrame>
    </p:spTree>
    <p:extLst>
      <p:ext uri="{BB962C8B-B14F-4D97-AF65-F5344CB8AC3E}">
        <p14:creationId xmlns:p14="http://schemas.microsoft.com/office/powerpoint/2010/main" val="816987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FBA029-C6BC-733C-D168-6F7EACC23BC4}"/>
              </a:ext>
            </a:extLst>
          </p:cNvPr>
          <p:cNvSpPr>
            <a:spLocks noGrp="1"/>
          </p:cNvSpPr>
          <p:nvPr>
            <p:ph type="title"/>
          </p:nvPr>
        </p:nvSpPr>
        <p:spPr/>
        <p:txBody>
          <a:bodyPr>
            <a:normAutofit/>
          </a:bodyPr>
          <a:lstStyle/>
          <a:p>
            <a:r>
              <a:rPr kumimoji="1" lang="zh-CN" altLang="de-DE"/>
              <a:t>案例</a:t>
            </a:r>
            <a:r>
              <a:rPr kumimoji="1" lang="zh-CN" altLang="en-US"/>
              <a:t>引入</a:t>
            </a:r>
            <a:r>
              <a:rPr kumimoji="1" lang="en-US" altLang="zh-CN"/>
              <a:t>21</a:t>
            </a:r>
            <a:r>
              <a:rPr kumimoji="1" lang="zh-CN" altLang="en-US" dirty="0"/>
              <a:t>：</a:t>
            </a:r>
            <a:r>
              <a:rPr kumimoji="1" lang="de-DE" altLang="zh-CN" dirty="0"/>
              <a:t>ABS</a:t>
            </a:r>
            <a:r>
              <a:rPr kumimoji="1" lang="zh-CN" altLang="en-US" dirty="0"/>
              <a:t>资产支持证券</a:t>
            </a:r>
          </a:p>
        </p:txBody>
      </p:sp>
      <p:sp>
        <p:nvSpPr>
          <p:cNvPr id="3" name="灯片编号占位符 2">
            <a:extLst>
              <a:ext uri="{FF2B5EF4-FFF2-40B4-BE49-F238E27FC236}">
                <a16:creationId xmlns:a16="http://schemas.microsoft.com/office/drawing/2014/main" id="{CDAD2E79-5118-848D-0A2C-C1C0D4FF15F0}"/>
              </a:ext>
            </a:extLst>
          </p:cNvPr>
          <p:cNvSpPr>
            <a:spLocks noGrp="1"/>
          </p:cNvSpPr>
          <p:nvPr>
            <p:ph type="sldNum" sz="quarter" idx="10"/>
          </p:nvPr>
        </p:nvSpPr>
        <p:spPr/>
        <p:txBody>
          <a:bodyPr/>
          <a:lstStyle/>
          <a:p>
            <a:fld id="{F56ABC50-C693-6145-8FE9-48A83A944B62}" type="slidenum">
              <a:rPr kumimoji="1" lang="zh-CN" altLang="en-US" smtClean="0"/>
              <a:pPr/>
              <a:t>55</a:t>
            </a:fld>
            <a:endParaRPr kumimoji="1" lang="zh-CN" altLang="en-US"/>
          </a:p>
        </p:txBody>
      </p:sp>
      <p:sp>
        <p:nvSpPr>
          <p:cNvPr id="5" name="矩形: 圆角 3">
            <a:extLst>
              <a:ext uri="{FF2B5EF4-FFF2-40B4-BE49-F238E27FC236}">
                <a16:creationId xmlns:a16="http://schemas.microsoft.com/office/drawing/2014/main" id="{01EF2A58-5CE5-5F75-F883-13C8B54787D0}"/>
              </a:ext>
            </a:extLst>
          </p:cNvPr>
          <p:cNvSpPr/>
          <p:nvPr/>
        </p:nvSpPr>
        <p:spPr>
          <a:xfrm>
            <a:off x="1590365" y="2118837"/>
            <a:ext cx="1688854" cy="742114"/>
          </a:xfrm>
          <a:prstGeom prst="roundRect">
            <a:avLst>
              <a:gd name="adj" fmla="val 8073"/>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老王面包店</a:t>
            </a:r>
            <a:endParaRPr lang="en-US" altLang="zh-CN" sz="2000" kern="0" dirty="0">
              <a:solidFill>
                <a:srgbClr val="000000"/>
              </a:solidFill>
              <a:latin typeface="Times New Roman" panose="02020603050405020304" pitchFamily="18" charset="0"/>
              <a:cs typeface="Times New Roman" panose="02020603050405020304" pitchFamily="18" charset="0"/>
              <a:sym typeface="Arial"/>
            </a:endParaRPr>
          </a:p>
          <a:p>
            <a:pPr algn="ctr"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每日现金</a:t>
            </a:r>
            <a:r>
              <a:rPr lang="en-US" altLang="zh-CN" sz="2000" kern="0" dirty="0">
                <a:solidFill>
                  <a:srgbClr val="000000"/>
                </a:solidFill>
                <a:latin typeface="Times New Roman" panose="02020603050405020304" pitchFamily="18" charset="0"/>
                <a:cs typeface="Times New Roman" panose="02020603050405020304" pitchFamily="18" charset="0"/>
                <a:sym typeface="Arial"/>
              </a:rPr>
              <a:t>600</a:t>
            </a:r>
            <a:endParaRPr lang="zh-CN" altLang="en-US" sz="2000" kern="0" dirty="0">
              <a:solidFill>
                <a:srgbClr val="000000"/>
              </a:solidFill>
              <a:latin typeface="Times New Roman" panose="02020603050405020304" pitchFamily="18" charset="0"/>
              <a:cs typeface="Times New Roman" panose="02020603050405020304" pitchFamily="18" charset="0"/>
              <a:sym typeface="Arial"/>
            </a:endParaRPr>
          </a:p>
        </p:txBody>
      </p:sp>
      <p:cxnSp>
        <p:nvCxnSpPr>
          <p:cNvPr id="6" name="直接箭头连接符 4">
            <a:extLst>
              <a:ext uri="{FF2B5EF4-FFF2-40B4-BE49-F238E27FC236}">
                <a16:creationId xmlns:a16="http://schemas.microsoft.com/office/drawing/2014/main" id="{06A1E632-E697-AC87-C1DC-01CB3A66F24B}"/>
              </a:ext>
            </a:extLst>
          </p:cNvPr>
          <p:cNvCxnSpPr>
            <a:cxnSpLocks/>
          </p:cNvCxnSpPr>
          <p:nvPr/>
        </p:nvCxnSpPr>
        <p:spPr>
          <a:xfrm flipH="1">
            <a:off x="3330542" y="2404223"/>
            <a:ext cx="1688854"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 name="文本框 6">
            <a:extLst>
              <a:ext uri="{FF2B5EF4-FFF2-40B4-BE49-F238E27FC236}">
                <a16:creationId xmlns:a16="http://schemas.microsoft.com/office/drawing/2014/main" id="{B1EF6047-F5E0-756D-03B8-F5AF58005274}"/>
              </a:ext>
            </a:extLst>
          </p:cNvPr>
          <p:cNvSpPr txBox="1"/>
          <p:nvPr/>
        </p:nvSpPr>
        <p:spPr>
          <a:xfrm>
            <a:off x="3653399" y="2048382"/>
            <a:ext cx="1391478" cy="392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20000"/>
              </a:lnSpc>
              <a:defRPr/>
            </a:pPr>
            <a:r>
              <a:rPr lang="en-US" altLang="zh-CN" kern="0" dirty="0">
                <a:solidFill>
                  <a:srgbClr val="000000"/>
                </a:solidFill>
                <a:latin typeface="Times New Roman" panose="02020603050405020304" pitchFamily="18" charset="0"/>
                <a:cs typeface="Times New Roman" panose="02020603050405020304" pitchFamily="18" charset="0"/>
                <a:sym typeface="Arial"/>
              </a:rPr>
              <a:t>8</a:t>
            </a:r>
            <a:r>
              <a:rPr lang="zh-CN" altLang="en-US" kern="0" dirty="0">
                <a:solidFill>
                  <a:srgbClr val="000000"/>
                </a:solidFill>
                <a:latin typeface="Times New Roman" panose="02020603050405020304" pitchFamily="18" charset="0"/>
                <a:cs typeface="Times New Roman" panose="02020603050405020304" pitchFamily="18" charset="0"/>
                <a:sym typeface="Arial"/>
              </a:rPr>
              <a:t>万现金</a:t>
            </a:r>
            <a:endParaRPr lang="en-US" altLang="zh-CN"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8" name="矩形: 圆角 7">
            <a:extLst>
              <a:ext uri="{FF2B5EF4-FFF2-40B4-BE49-F238E27FC236}">
                <a16:creationId xmlns:a16="http://schemas.microsoft.com/office/drawing/2014/main" id="{ACFB831F-8364-E2C6-0A70-B245AB782F61}"/>
              </a:ext>
            </a:extLst>
          </p:cNvPr>
          <p:cNvSpPr/>
          <p:nvPr/>
        </p:nvSpPr>
        <p:spPr>
          <a:xfrm>
            <a:off x="5167887" y="1821459"/>
            <a:ext cx="1778891" cy="742114"/>
          </a:xfrm>
          <a:prstGeom prst="roundRect">
            <a:avLst>
              <a:gd name="adj" fmla="val 8073"/>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老李</a:t>
            </a:r>
            <a:endParaRPr lang="en-US" altLang="zh-CN" sz="2000" kern="0" dirty="0">
              <a:solidFill>
                <a:srgbClr val="000000"/>
              </a:solidFill>
              <a:latin typeface="Times New Roman" panose="02020603050405020304" pitchFamily="18" charset="0"/>
              <a:cs typeface="Times New Roman" panose="02020603050405020304" pitchFamily="18" charset="0"/>
              <a:sym typeface="Arial"/>
            </a:endParaRPr>
          </a:p>
          <a:p>
            <a:pPr algn="ctr" hangingPunct="0">
              <a:defRPr/>
            </a:pPr>
            <a:r>
              <a:rPr lang="zh-CN" altLang="en-US" sz="2000" kern="0" dirty="0">
                <a:solidFill>
                  <a:srgbClr val="FF0000"/>
                </a:solidFill>
                <a:latin typeface="Times New Roman" panose="02020603050405020304" pitchFamily="18" charset="0"/>
                <a:cs typeface="Times New Roman" panose="02020603050405020304" pitchFamily="18" charset="0"/>
                <a:sym typeface="Arial"/>
              </a:rPr>
              <a:t>（投资银行）</a:t>
            </a:r>
          </a:p>
        </p:txBody>
      </p:sp>
      <p:cxnSp>
        <p:nvCxnSpPr>
          <p:cNvPr id="9" name="直接箭头连接符 9">
            <a:extLst>
              <a:ext uri="{FF2B5EF4-FFF2-40B4-BE49-F238E27FC236}">
                <a16:creationId xmlns:a16="http://schemas.microsoft.com/office/drawing/2014/main" id="{29E5419C-B2DD-676F-74EF-DEA352DD33DC}"/>
              </a:ext>
            </a:extLst>
          </p:cNvPr>
          <p:cNvCxnSpPr>
            <a:cxnSpLocks/>
          </p:cNvCxnSpPr>
          <p:nvPr/>
        </p:nvCxnSpPr>
        <p:spPr>
          <a:xfrm flipH="1">
            <a:off x="7072988" y="2419485"/>
            <a:ext cx="1688854"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EE6F8203-9424-D203-B41D-D077CC98FD23}"/>
              </a:ext>
            </a:extLst>
          </p:cNvPr>
          <p:cNvSpPr txBox="1"/>
          <p:nvPr/>
        </p:nvSpPr>
        <p:spPr>
          <a:xfrm>
            <a:off x="7392135" y="2053462"/>
            <a:ext cx="1391478" cy="392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20000"/>
              </a:lnSpc>
              <a:defRPr/>
            </a:pPr>
            <a:r>
              <a:rPr lang="en-US" altLang="zh-CN" kern="0" dirty="0">
                <a:solidFill>
                  <a:srgbClr val="000000"/>
                </a:solidFill>
                <a:latin typeface="Times New Roman" panose="02020603050405020304" pitchFamily="18" charset="0"/>
                <a:cs typeface="Times New Roman" panose="02020603050405020304" pitchFamily="18" charset="0"/>
                <a:sym typeface="Arial"/>
              </a:rPr>
              <a:t>6</a:t>
            </a:r>
            <a:r>
              <a:rPr lang="zh-CN" altLang="en-US" kern="0" dirty="0">
                <a:solidFill>
                  <a:srgbClr val="000000"/>
                </a:solidFill>
                <a:latin typeface="Times New Roman" panose="02020603050405020304" pitchFamily="18" charset="0"/>
                <a:cs typeface="Times New Roman" panose="02020603050405020304" pitchFamily="18" charset="0"/>
                <a:sym typeface="Arial"/>
              </a:rPr>
              <a:t>万现金</a:t>
            </a:r>
            <a:endParaRPr lang="en-US" altLang="zh-CN"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1" name="矩形: 圆角 11">
            <a:extLst>
              <a:ext uri="{FF2B5EF4-FFF2-40B4-BE49-F238E27FC236}">
                <a16:creationId xmlns:a16="http://schemas.microsoft.com/office/drawing/2014/main" id="{F38238EC-CDDE-C2C3-881A-B465982B6E1D}"/>
              </a:ext>
            </a:extLst>
          </p:cNvPr>
          <p:cNvSpPr/>
          <p:nvPr/>
        </p:nvSpPr>
        <p:spPr>
          <a:xfrm>
            <a:off x="8839440" y="1672814"/>
            <a:ext cx="1779335" cy="2311954"/>
          </a:xfrm>
          <a:prstGeom prst="roundRect">
            <a:avLst>
              <a:gd name="adj" fmla="val 8073"/>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邻居甲</a:t>
            </a:r>
            <a:r>
              <a:rPr lang="en-US" altLang="zh-CN" sz="2000" kern="0" dirty="0">
                <a:solidFill>
                  <a:srgbClr val="000000"/>
                </a:solidFill>
                <a:latin typeface="Times New Roman" panose="02020603050405020304" pitchFamily="18" charset="0"/>
                <a:cs typeface="Times New Roman" panose="02020603050405020304" pitchFamily="18" charset="0"/>
                <a:sym typeface="Arial"/>
              </a:rPr>
              <a:t>1</a:t>
            </a:r>
            <a:r>
              <a:rPr lang="zh-CN" altLang="en-US" sz="2000" kern="0" dirty="0">
                <a:solidFill>
                  <a:srgbClr val="000000"/>
                </a:solidFill>
                <a:latin typeface="Times New Roman" panose="02020603050405020304" pitchFamily="18" charset="0"/>
                <a:cs typeface="Times New Roman" panose="02020603050405020304" pitchFamily="18" charset="0"/>
                <a:sym typeface="Arial"/>
              </a:rPr>
              <a:t>万</a:t>
            </a:r>
            <a:endParaRPr lang="en-US" altLang="zh-CN" sz="2000" kern="0" dirty="0">
              <a:solidFill>
                <a:srgbClr val="000000"/>
              </a:solidFill>
              <a:latin typeface="Times New Roman" panose="02020603050405020304" pitchFamily="18" charset="0"/>
              <a:cs typeface="Times New Roman" panose="02020603050405020304" pitchFamily="18" charset="0"/>
              <a:sym typeface="Arial"/>
            </a:endParaRPr>
          </a:p>
          <a:p>
            <a:pPr algn="ctr"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邻居乙</a:t>
            </a:r>
            <a:r>
              <a:rPr lang="en-US" altLang="zh-CN" sz="2000" kern="0" dirty="0">
                <a:solidFill>
                  <a:srgbClr val="000000"/>
                </a:solidFill>
                <a:latin typeface="Times New Roman" panose="02020603050405020304" pitchFamily="18" charset="0"/>
                <a:cs typeface="Times New Roman" panose="02020603050405020304" pitchFamily="18" charset="0"/>
                <a:sym typeface="Arial"/>
              </a:rPr>
              <a:t>1</a:t>
            </a:r>
            <a:r>
              <a:rPr lang="zh-CN" altLang="en-US" sz="2000" kern="0" dirty="0">
                <a:solidFill>
                  <a:srgbClr val="000000"/>
                </a:solidFill>
                <a:latin typeface="Times New Roman" panose="02020603050405020304" pitchFamily="18" charset="0"/>
                <a:cs typeface="Times New Roman" panose="02020603050405020304" pitchFamily="18" charset="0"/>
                <a:sym typeface="Arial"/>
              </a:rPr>
              <a:t>万</a:t>
            </a:r>
            <a:endParaRPr lang="en-US" altLang="zh-CN" sz="2000" kern="0" dirty="0">
              <a:solidFill>
                <a:srgbClr val="000000"/>
              </a:solidFill>
              <a:latin typeface="Times New Roman" panose="02020603050405020304" pitchFamily="18" charset="0"/>
              <a:cs typeface="Times New Roman" panose="02020603050405020304" pitchFamily="18" charset="0"/>
              <a:sym typeface="Arial"/>
            </a:endParaRPr>
          </a:p>
          <a:p>
            <a:pPr algn="ctr"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邻居丙</a:t>
            </a:r>
            <a:r>
              <a:rPr lang="en-US" altLang="zh-CN" sz="2000" kern="0" dirty="0">
                <a:solidFill>
                  <a:srgbClr val="000000"/>
                </a:solidFill>
                <a:latin typeface="Times New Roman" panose="02020603050405020304" pitchFamily="18" charset="0"/>
                <a:cs typeface="Times New Roman" panose="02020603050405020304" pitchFamily="18" charset="0"/>
                <a:sym typeface="Arial"/>
              </a:rPr>
              <a:t>1</a:t>
            </a:r>
            <a:r>
              <a:rPr lang="zh-CN" altLang="en-US" sz="2000" kern="0" dirty="0">
                <a:solidFill>
                  <a:srgbClr val="000000"/>
                </a:solidFill>
                <a:latin typeface="Times New Roman" panose="02020603050405020304" pitchFamily="18" charset="0"/>
                <a:cs typeface="Times New Roman" panose="02020603050405020304" pitchFamily="18" charset="0"/>
                <a:sym typeface="Arial"/>
              </a:rPr>
              <a:t>万</a:t>
            </a:r>
            <a:endParaRPr lang="en-US" altLang="zh-CN" sz="2000" kern="0" dirty="0">
              <a:solidFill>
                <a:srgbClr val="000000"/>
              </a:solidFill>
              <a:latin typeface="Times New Roman" panose="02020603050405020304" pitchFamily="18" charset="0"/>
              <a:cs typeface="Times New Roman" panose="02020603050405020304" pitchFamily="18" charset="0"/>
              <a:sym typeface="Arial"/>
            </a:endParaRPr>
          </a:p>
          <a:p>
            <a:pPr algn="ctr"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邻居丁</a:t>
            </a:r>
            <a:r>
              <a:rPr lang="en-US" altLang="zh-CN" sz="2000" kern="0" dirty="0">
                <a:solidFill>
                  <a:srgbClr val="000000"/>
                </a:solidFill>
                <a:latin typeface="Times New Roman" panose="02020603050405020304" pitchFamily="18" charset="0"/>
                <a:cs typeface="Times New Roman" panose="02020603050405020304" pitchFamily="18" charset="0"/>
                <a:sym typeface="Arial"/>
              </a:rPr>
              <a:t>1</a:t>
            </a:r>
            <a:r>
              <a:rPr lang="zh-CN" altLang="en-US" sz="2000" kern="0" dirty="0">
                <a:solidFill>
                  <a:srgbClr val="000000"/>
                </a:solidFill>
                <a:latin typeface="Times New Roman" panose="02020603050405020304" pitchFamily="18" charset="0"/>
                <a:cs typeface="Times New Roman" panose="02020603050405020304" pitchFamily="18" charset="0"/>
                <a:sym typeface="Arial"/>
              </a:rPr>
              <a:t>万</a:t>
            </a:r>
            <a:endParaRPr lang="en-US" altLang="zh-CN" sz="2000" kern="0" dirty="0">
              <a:solidFill>
                <a:srgbClr val="000000"/>
              </a:solidFill>
              <a:latin typeface="Times New Roman" panose="02020603050405020304" pitchFamily="18" charset="0"/>
              <a:cs typeface="Times New Roman" panose="02020603050405020304" pitchFamily="18" charset="0"/>
              <a:sym typeface="Arial"/>
            </a:endParaRPr>
          </a:p>
          <a:p>
            <a:pPr algn="ctr"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邻居戊</a:t>
            </a:r>
            <a:r>
              <a:rPr lang="en-US" altLang="zh-CN" sz="2000" kern="0" dirty="0">
                <a:solidFill>
                  <a:srgbClr val="000000"/>
                </a:solidFill>
                <a:latin typeface="Times New Roman" panose="02020603050405020304" pitchFamily="18" charset="0"/>
                <a:cs typeface="Times New Roman" panose="02020603050405020304" pitchFamily="18" charset="0"/>
                <a:sym typeface="Arial"/>
              </a:rPr>
              <a:t>1</a:t>
            </a:r>
            <a:r>
              <a:rPr lang="zh-CN" altLang="en-US" sz="2000" kern="0" dirty="0">
                <a:solidFill>
                  <a:srgbClr val="000000"/>
                </a:solidFill>
                <a:latin typeface="Times New Roman" panose="02020603050405020304" pitchFamily="18" charset="0"/>
                <a:cs typeface="Times New Roman" panose="02020603050405020304" pitchFamily="18" charset="0"/>
                <a:sym typeface="Arial"/>
              </a:rPr>
              <a:t>万</a:t>
            </a:r>
            <a:endParaRPr lang="en-US" altLang="zh-CN" sz="2000" kern="0" dirty="0">
              <a:solidFill>
                <a:srgbClr val="000000"/>
              </a:solidFill>
              <a:latin typeface="Times New Roman" panose="02020603050405020304" pitchFamily="18" charset="0"/>
              <a:cs typeface="Times New Roman" panose="02020603050405020304" pitchFamily="18" charset="0"/>
              <a:sym typeface="Arial"/>
            </a:endParaRPr>
          </a:p>
          <a:p>
            <a:pPr algn="ctr"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邻居己</a:t>
            </a:r>
            <a:r>
              <a:rPr lang="en-US" altLang="zh-CN" sz="2000" kern="0" dirty="0">
                <a:solidFill>
                  <a:srgbClr val="000000"/>
                </a:solidFill>
                <a:latin typeface="Times New Roman" panose="02020603050405020304" pitchFamily="18" charset="0"/>
                <a:cs typeface="Times New Roman" panose="02020603050405020304" pitchFamily="18" charset="0"/>
                <a:sym typeface="Arial"/>
              </a:rPr>
              <a:t>1</a:t>
            </a:r>
            <a:r>
              <a:rPr lang="zh-CN" altLang="en-US" sz="2000" kern="0" dirty="0">
                <a:solidFill>
                  <a:srgbClr val="000000"/>
                </a:solidFill>
                <a:latin typeface="Times New Roman" panose="02020603050405020304" pitchFamily="18" charset="0"/>
                <a:cs typeface="Times New Roman" panose="02020603050405020304" pitchFamily="18" charset="0"/>
                <a:sym typeface="Arial"/>
              </a:rPr>
              <a:t>万</a:t>
            </a:r>
          </a:p>
          <a:p>
            <a:pPr algn="ctr" hangingPunct="0">
              <a:defRPr/>
            </a:pPr>
            <a:r>
              <a:rPr lang="zh-CN" altLang="en-US" sz="2000" kern="0" dirty="0">
                <a:solidFill>
                  <a:srgbClr val="FF0000"/>
                </a:solidFill>
                <a:latin typeface="Times New Roman" panose="02020603050405020304" pitchFamily="18" charset="0"/>
                <a:cs typeface="Times New Roman" panose="02020603050405020304" pitchFamily="18" charset="0"/>
                <a:sym typeface="Arial"/>
              </a:rPr>
              <a:t>邻居是优先级</a:t>
            </a:r>
          </a:p>
        </p:txBody>
      </p:sp>
      <p:cxnSp>
        <p:nvCxnSpPr>
          <p:cNvPr id="12" name="直接箭头连接符 12">
            <a:extLst>
              <a:ext uri="{FF2B5EF4-FFF2-40B4-BE49-F238E27FC236}">
                <a16:creationId xmlns:a16="http://schemas.microsoft.com/office/drawing/2014/main" id="{09DBDFB4-DDFD-3A54-7801-BA29F0014351}"/>
              </a:ext>
            </a:extLst>
          </p:cNvPr>
          <p:cNvCxnSpPr>
            <a:cxnSpLocks/>
          </p:cNvCxnSpPr>
          <p:nvPr/>
        </p:nvCxnSpPr>
        <p:spPr>
          <a:xfrm>
            <a:off x="3352313" y="2542503"/>
            <a:ext cx="1688854"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直接箭头连接符 13">
            <a:extLst>
              <a:ext uri="{FF2B5EF4-FFF2-40B4-BE49-F238E27FC236}">
                <a16:creationId xmlns:a16="http://schemas.microsoft.com/office/drawing/2014/main" id="{52A880C3-55EB-D5E1-AA71-E3AF51302FEC}"/>
              </a:ext>
            </a:extLst>
          </p:cNvPr>
          <p:cNvCxnSpPr>
            <a:cxnSpLocks/>
          </p:cNvCxnSpPr>
          <p:nvPr/>
        </p:nvCxnSpPr>
        <p:spPr>
          <a:xfrm>
            <a:off x="7094759" y="2552685"/>
            <a:ext cx="1688854"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文本框 13">
            <a:extLst>
              <a:ext uri="{FF2B5EF4-FFF2-40B4-BE49-F238E27FC236}">
                <a16:creationId xmlns:a16="http://schemas.microsoft.com/office/drawing/2014/main" id="{B4B14735-AA38-BB70-3F03-8CCD9D49F6C2}"/>
              </a:ext>
            </a:extLst>
          </p:cNvPr>
          <p:cNvSpPr txBox="1"/>
          <p:nvPr/>
        </p:nvSpPr>
        <p:spPr>
          <a:xfrm>
            <a:off x="3445069" y="2524331"/>
            <a:ext cx="1654617" cy="7266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20000"/>
              </a:lnSpc>
              <a:defRPr/>
            </a:pPr>
            <a:r>
              <a:rPr lang="en-US" altLang="zh-CN" kern="0" dirty="0">
                <a:solidFill>
                  <a:srgbClr val="000000"/>
                </a:solidFill>
                <a:latin typeface="Times New Roman" panose="02020603050405020304" pitchFamily="18" charset="0"/>
                <a:cs typeface="Times New Roman" panose="02020603050405020304" pitchFamily="18" charset="0"/>
                <a:sym typeface="Arial"/>
              </a:rPr>
              <a:t>5</a:t>
            </a:r>
            <a:r>
              <a:rPr lang="zh-CN" altLang="en-US" kern="0" dirty="0">
                <a:solidFill>
                  <a:srgbClr val="000000"/>
                </a:solidFill>
                <a:latin typeface="Times New Roman" panose="02020603050405020304" pitchFamily="18" charset="0"/>
                <a:cs typeface="Times New Roman" panose="02020603050405020304" pitchFamily="18" charset="0"/>
                <a:sym typeface="Arial"/>
              </a:rPr>
              <a:t>个月现金流</a:t>
            </a:r>
            <a:endParaRPr lang="en-US" altLang="zh-CN" kern="0" dirty="0">
              <a:solidFill>
                <a:srgbClr val="000000"/>
              </a:solidFill>
              <a:latin typeface="Times New Roman" panose="02020603050405020304" pitchFamily="18" charset="0"/>
              <a:cs typeface="Times New Roman" panose="02020603050405020304" pitchFamily="18" charset="0"/>
              <a:sym typeface="Arial"/>
            </a:endParaRPr>
          </a:p>
          <a:p>
            <a:pPr algn="just" hangingPunct="0">
              <a:lnSpc>
                <a:spcPct val="120000"/>
              </a:lnSpc>
              <a:defRPr/>
            </a:pPr>
            <a:r>
              <a:rPr lang="zh-CN" altLang="en-US" kern="0" dirty="0">
                <a:solidFill>
                  <a:srgbClr val="000000"/>
                </a:solidFill>
                <a:latin typeface="Times New Roman" panose="02020603050405020304" pitchFamily="18" charset="0"/>
                <a:cs typeface="Times New Roman" panose="02020603050405020304" pitchFamily="18" charset="0"/>
                <a:sym typeface="Arial"/>
              </a:rPr>
              <a:t>每日还付</a:t>
            </a:r>
            <a:endParaRPr lang="en-US" altLang="zh-CN"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5" name="文本框 14">
            <a:extLst>
              <a:ext uri="{FF2B5EF4-FFF2-40B4-BE49-F238E27FC236}">
                <a16:creationId xmlns:a16="http://schemas.microsoft.com/office/drawing/2014/main" id="{65F3A9E2-1006-6515-ED00-4B72A042A4EA}"/>
              </a:ext>
            </a:extLst>
          </p:cNvPr>
          <p:cNvSpPr txBox="1"/>
          <p:nvPr/>
        </p:nvSpPr>
        <p:spPr>
          <a:xfrm>
            <a:off x="7150586" y="2533877"/>
            <a:ext cx="1592570" cy="7285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20000"/>
              </a:lnSpc>
              <a:defRPr/>
            </a:pPr>
            <a:r>
              <a:rPr lang="zh-CN" altLang="en-US" kern="0" dirty="0">
                <a:solidFill>
                  <a:srgbClr val="000000"/>
                </a:solidFill>
                <a:latin typeface="Times New Roman" panose="02020603050405020304" pitchFamily="18" charset="0"/>
                <a:cs typeface="Times New Roman" panose="02020603050405020304" pitchFamily="18" charset="0"/>
                <a:sym typeface="Arial"/>
              </a:rPr>
              <a:t>一次还本付息</a:t>
            </a:r>
            <a:endParaRPr lang="en-US" altLang="zh-CN" kern="0" dirty="0">
              <a:solidFill>
                <a:srgbClr val="000000"/>
              </a:solidFill>
              <a:latin typeface="Times New Roman" panose="02020603050405020304" pitchFamily="18" charset="0"/>
              <a:cs typeface="Times New Roman" panose="02020603050405020304" pitchFamily="18" charset="0"/>
              <a:sym typeface="Arial"/>
            </a:endParaRPr>
          </a:p>
          <a:p>
            <a:pPr algn="just" hangingPunct="0">
              <a:lnSpc>
                <a:spcPct val="120000"/>
              </a:lnSpc>
              <a:defRPr/>
            </a:pPr>
            <a:r>
              <a:rPr lang="zh-CN" altLang="en-US" kern="0" dirty="0">
                <a:solidFill>
                  <a:srgbClr val="000000"/>
                </a:solidFill>
                <a:latin typeface="Times New Roman" panose="02020603050405020304" pitchFamily="18" charset="0"/>
                <a:cs typeface="Times New Roman" panose="02020603050405020304" pitchFamily="18" charset="0"/>
                <a:sym typeface="Arial"/>
              </a:rPr>
              <a:t>固定利率</a:t>
            </a:r>
            <a:r>
              <a:rPr lang="en-US" altLang="zh-CN" kern="0" dirty="0">
                <a:solidFill>
                  <a:srgbClr val="000000"/>
                </a:solidFill>
                <a:latin typeface="Times New Roman" panose="02020603050405020304" pitchFamily="18" charset="0"/>
                <a:cs typeface="Times New Roman" panose="02020603050405020304" pitchFamily="18" charset="0"/>
                <a:sym typeface="Arial"/>
              </a:rPr>
              <a:t>10%</a:t>
            </a:r>
          </a:p>
        </p:txBody>
      </p:sp>
      <p:sp>
        <p:nvSpPr>
          <p:cNvPr id="16" name="矩形: 圆角 16">
            <a:extLst>
              <a:ext uri="{FF2B5EF4-FFF2-40B4-BE49-F238E27FC236}">
                <a16:creationId xmlns:a16="http://schemas.microsoft.com/office/drawing/2014/main" id="{3E198DD1-724D-84C5-6443-D9117B485E92}"/>
              </a:ext>
            </a:extLst>
          </p:cNvPr>
          <p:cNvSpPr/>
          <p:nvPr/>
        </p:nvSpPr>
        <p:spPr>
          <a:xfrm>
            <a:off x="4386351" y="4235180"/>
            <a:ext cx="3419298" cy="419455"/>
          </a:xfrm>
          <a:prstGeom prst="roundRect">
            <a:avLst>
              <a:gd name="adj" fmla="val 8073"/>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108000"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基础资产：面包店现金流</a:t>
            </a:r>
          </a:p>
        </p:txBody>
      </p:sp>
      <p:sp>
        <p:nvSpPr>
          <p:cNvPr id="17" name="矩形: 圆角 18">
            <a:extLst>
              <a:ext uri="{FF2B5EF4-FFF2-40B4-BE49-F238E27FC236}">
                <a16:creationId xmlns:a16="http://schemas.microsoft.com/office/drawing/2014/main" id="{9BC61E46-8399-4F34-1BDD-B9E1BA270505}"/>
              </a:ext>
            </a:extLst>
          </p:cNvPr>
          <p:cNvSpPr/>
          <p:nvPr/>
        </p:nvSpPr>
        <p:spPr>
          <a:xfrm>
            <a:off x="5167888" y="2660934"/>
            <a:ext cx="1778890" cy="742114"/>
          </a:xfrm>
          <a:prstGeom prst="roundRect">
            <a:avLst>
              <a:gd name="adj" fmla="val 8073"/>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保证书</a:t>
            </a:r>
            <a:endParaRPr lang="en-US" altLang="zh-CN" sz="2000" kern="0" dirty="0">
              <a:solidFill>
                <a:srgbClr val="000000"/>
              </a:solidFill>
              <a:latin typeface="Times New Roman" panose="02020603050405020304" pitchFamily="18" charset="0"/>
              <a:cs typeface="Times New Roman" panose="02020603050405020304" pitchFamily="18" charset="0"/>
              <a:sym typeface="Arial"/>
            </a:endParaRPr>
          </a:p>
          <a:p>
            <a:pPr algn="ctr" hangingPunct="0">
              <a:defRPr/>
            </a:pPr>
            <a:r>
              <a:rPr lang="zh-CN" altLang="en-US" sz="2000" kern="0" dirty="0">
                <a:solidFill>
                  <a:srgbClr val="FF0000"/>
                </a:solidFill>
                <a:latin typeface="Times New Roman" panose="02020603050405020304" pitchFamily="18" charset="0"/>
                <a:cs typeface="Times New Roman" panose="02020603050405020304" pitchFamily="18" charset="0"/>
                <a:sym typeface="Arial"/>
              </a:rPr>
              <a:t>（</a:t>
            </a:r>
            <a:r>
              <a:rPr lang="en-US" altLang="zh-CN" sz="2000" kern="0" dirty="0">
                <a:solidFill>
                  <a:srgbClr val="FF0000"/>
                </a:solidFill>
                <a:latin typeface="Times New Roman" panose="02020603050405020304" pitchFamily="18" charset="0"/>
                <a:cs typeface="Times New Roman" panose="02020603050405020304" pitchFamily="18" charset="0"/>
                <a:sym typeface="Arial"/>
              </a:rPr>
              <a:t>ABS</a:t>
            </a:r>
            <a:r>
              <a:rPr lang="zh-CN" altLang="en-US" sz="2000" kern="0" dirty="0">
                <a:solidFill>
                  <a:srgbClr val="FF0000"/>
                </a:solidFill>
                <a:latin typeface="Times New Roman" panose="02020603050405020304" pitchFamily="18" charset="0"/>
                <a:cs typeface="Times New Roman" panose="02020603050405020304" pitchFamily="18" charset="0"/>
                <a:sym typeface="Arial"/>
              </a:rPr>
              <a:t>协议）</a:t>
            </a:r>
          </a:p>
        </p:txBody>
      </p:sp>
      <p:sp>
        <p:nvSpPr>
          <p:cNvPr id="18" name="矩形: 圆角 19">
            <a:extLst>
              <a:ext uri="{FF2B5EF4-FFF2-40B4-BE49-F238E27FC236}">
                <a16:creationId xmlns:a16="http://schemas.microsoft.com/office/drawing/2014/main" id="{9914699F-C039-5AE3-934F-60B0133D8E0D}"/>
              </a:ext>
            </a:extLst>
          </p:cNvPr>
          <p:cNvSpPr/>
          <p:nvPr/>
        </p:nvSpPr>
        <p:spPr>
          <a:xfrm>
            <a:off x="1590365" y="2899886"/>
            <a:ext cx="1688854" cy="419455"/>
          </a:xfrm>
          <a:prstGeom prst="roundRect">
            <a:avLst>
              <a:gd name="adj" fmla="val 8073"/>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需</a:t>
            </a:r>
            <a:r>
              <a:rPr lang="en-US" altLang="zh-CN" sz="2000" kern="0" dirty="0">
                <a:solidFill>
                  <a:srgbClr val="000000"/>
                </a:solidFill>
                <a:latin typeface="Times New Roman" panose="02020603050405020304" pitchFamily="18" charset="0"/>
                <a:cs typeface="Times New Roman" panose="02020603050405020304" pitchFamily="18" charset="0"/>
                <a:sym typeface="Arial"/>
              </a:rPr>
              <a:t>7</a:t>
            </a:r>
            <a:r>
              <a:rPr lang="zh-CN" altLang="en-US" sz="2000" kern="0" dirty="0">
                <a:solidFill>
                  <a:srgbClr val="000000"/>
                </a:solidFill>
                <a:latin typeface="Times New Roman" panose="02020603050405020304" pitchFamily="18" charset="0"/>
                <a:cs typeface="Times New Roman" panose="02020603050405020304" pitchFamily="18" charset="0"/>
                <a:sym typeface="Arial"/>
              </a:rPr>
              <a:t>万元买车</a:t>
            </a:r>
          </a:p>
        </p:txBody>
      </p:sp>
      <p:cxnSp>
        <p:nvCxnSpPr>
          <p:cNvPr id="19" name="直接箭头连接符 21">
            <a:extLst>
              <a:ext uri="{FF2B5EF4-FFF2-40B4-BE49-F238E27FC236}">
                <a16:creationId xmlns:a16="http://schemas.microsoft.com/office/drawing/2014/main" id="{7702B6D8-5ED4-C658-87C3-35F725DBDC41}"/>
              </a:ext>
            </a:extLst>
          </p:cNvPr>
          <p:cNvCxnSpPr>
            <a:cxnSpLocks/>
          </p:cNvCxnSpPr>
          <p:nvPr/>
        </p:nvCxnSpPr>
        <p:spPr>
          <a:xfrm flipV="1">
            <a:off x="6007176" y="3473185"/>
            <a:ext cx="0" cy="761994"/>
          </a:xfrm>
          <a:prstGeom prst="straightConnector1">
            <a:avLst/>
          </a:prstGeom>
          <a:ln w="57150">
            <a:prstDash val="sysDot"/>
            <a:tailEnd type="triangle"/>
          </a:ln>
        </p:spPr>
        <p:style>
          <a:lnRef idx="3">
            <a:schemeClr val="accent1"/>
          </a:lnRef>
          <a:fillRef idx="0">
            <a:schemeClr val="accent1"/>
          </a:fillRef>
          <a:effectRef idx="2">
            <a:schemeClr val="accent1"/>
          </a:effectRef>
          <a:fontRef idx="minor">
            <a:schemeClr val="tx1"/>
          </a:fontRef>
        </p:style>
      </p:cxnSp>
      <p:sp>
        <p:nvSpPr>
          <p:cNvPr id="20" name="矩形: 圆角 20">
            <a:extLst>
              <a:ext uri="{FF2B5EF4-FFF2-40B4-BE49-F238E27FC236}">
                <a16:creationId xmlns:a16="http://schemas.microsoft.com/office/drawing/2014/main" id="{A4ECE6F2-0B1A-EE5E-C518-DF7A9D03DF46}"/>
              </a:ext>
            </a:extLst>
          </p:cNvPr>
          <p:cNvSpPr/>
          <p:nvPr/>
        </p:nvSpPr>
        <p:spPr>
          <a:xfrm>
            <a:off x="4386351" y="4770391"/>
            <a:ext cx="3419298" cy="419455"/>
          </a:xfrm>
          <a:prstGeom prst="roundRect">
            <a:avLst>
              <a:gd name="adj" fmla="val 8073"/>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108000" hangingPunct="0">
              <a:defRPr/>
            </a:pPr>
            <a:r>
              <a:rPr lang="zh-CN" altLang="en-US" sz="2000" kern="0" dirty="0">
                <a:solidFill>
                  <a:srgbClr val="000000"/>
                </a:solidFill>
                <a:latin typeface="Times New Roman" panose="02020603050405020304" pitchFamily="18" charset="0"/>
                <a:cs typeface="Times New Roman" panose="02020603050405020304" pitchFamily="18" charset="0"/>
                <a:sym typeface="Arial"/>
              </a:rPr>
              <a:t>一层增信：老王儿子做担保</a:t>
            </a:r>
            <a:endParaRPr lang="en-US" altLang="zh-CN" sz="2000"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1" name="矩形: 圆角 22">
            <a:extLst>
              <a:ext uri="{FF2B5EF4-FFF2-40B4-BE49-F238E27FC236}">
                <a16:creationId xmlns:a16="http://schemas.microsoft.com/office/drawing/2014/main" id="{E01EFCB4-85E6-E00D-21EC-4C43A782D37A}"/>
              </a:ext>
            </a:extLst>
          </p:cNvPr>
          <p:cNvSpPr/>
          <p:nvPr/>
        </p:nvSpPr>
        <p:spPr>
          <a:xfrm>
            <a:off x="4386351" y="5305602"/>
            <a:ext cx="3419298" cy="419455"/>
          </a:xfrm>
          <a:prstGeom prst="roundRect">
            <a:avLst>
              <a:gd name="adj" fmla="val 8073"/>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108000" hangingPunct="0">
              <a:defRPr/>
            </a:pPr>
            <a:r>
              <a:rPr lang="zh-CN" altLang="en-US" sz="2000" kern="0" dirty="0">
                <a:solidFill>
                  <a:schemeClr val="tx1"/>
                </a:solidFill>
                <a:latin typeface="Times New Roman" panose="02020603050405020304" pitchFamily="18" charset="0"/>
                <a:cs typeface="Times New Roman" panose="02020603050405020304" pitchFamily="18" charset="0"/>
                <a:sym typeface="Arial"/>
              </a:rPr>
              <a:t>劣后级资产：老李出资</a:t>
            </a:r>
            <a:r>
              <a:rPr lang="en-US" altLang="zh-CN" sz="2000" kern="0" dirty="0">
                <a:solidFill>
                  <a:schemeClr val="tx1"/>
                </a:solidFill>
                <a:latin typeface="Times New Roman" panose="02020603050405020304" pitchFamily="18" charset="0"/>
                <a:cs typeface="Times New Roman" panose="02020603050405020304" pitchFamily="18" charset="0"/>
                <a:sym typeface="Arial"/>
              </a:rPr>
              <a:t>2</a:t>
            </a:r>
            <a:r>
              <a:rPr lang="zh-CN" altLang="en-US" sz="2000" kern="0" dirty="0">
                <a:solidFill>
                  <a:schemeClr val="tx1"/>
                </a:solidFill>
                <a:latin typeface="Times New Roman" panose="02020603050405020304" pitchFamily="18" charset="0"/>
                <a:cs typeface="Times New Roman" panose="02020603050405020304" pitchFamily="18" charset="0"/>
                <a:sym typeface="Arial"/>
              </a:rPr>
              <a:t>万</a:t>
            </a:r>
          </a:p>
        </p:txBody>
      </p:sp>
    </p:spTree>
    <p:extLst>
      <p:ext uri="{BB962C8B-B14F-4D97-AF65-F5344CB8AC3E}">
        <p14:creationId xmlns:p14="http://schemas.microsoft.com/office/powerpoint/2010/main" val="2074893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E0C7C-650B-B50D-4FA7-378364ADDA4C}"/>
              </a:ext>
            </a:extLst>
          </p:cNvPr>
          <p:cNvSpPr>
            <a:spLocks noGrp="1"/>
          </p:cNvSpPr>
          <p:nvPr>
            <p:ph type="ctrTitle"/>
          </p:nvPr>
        </p:nvSpPr>
        <p:spPr>
          <a:xfrm>
            <a:off x="1524000" y="1626885"/>
            <a:ext cx="9144000" cy="2387600"/>
          </a:xfrm>
        </p:spPr>
        <p:txBody>
          <a:bodyPr/>
          <a:lstStyle/>
          <a:p>
            <a:r>
              <a:rPr kumimoji="1" lang="zh-CN" altLang="en-US" dirty="0"/>
              <a:t>中金公司</a:t>
            </a:r>
            <a:r>
              <a:rPr kumimoji="1" lang="en-US" altLang="zh-CN" dirty="0"/>
              <a:t>2023</a:t>
            </a:r>
            <a:r>
              <a:rPr kumimoji="1" lang="zh-CN" altLang="en-US" dirty="0"/>
              <a:t>年年报</a:t>
            </a:r>
          </a:p>
        </p:txBody>
      </p:sp>
      <p:sp>
        <p:nvSpPr>
          <p:cNvPr id="4" name="灯片编号占位符 3">
            <a:extLst>
              <a:ext uri="{FF2B5EF4-FFF2-40B4-BE49-F238E27FC236}">
                <a16:creationId xmlns:a16="http://schemas.microsoft.com/office/drawing/2014/main" id="{E8EB701A-B99A-B1C5-5186-FB347682E779}"/>
              </a:ext>
            </a:extLst>
          </p:cNvPr>
          <p:cNvSpPr>
            <a:spLocks noGrp="1"/>
          </p:cNvSpPr>
          <p:nvPr>
            <p:ph type="sldNum" sz="quarter" idx="12"/>
          </p:nvPr>
        </p:nvSpPr>
        <p:spPr/>
        <p:txBody>
          <a:bodyPr/>
          <a:lstStyle/>
          <a:p>
            <a:fld id="{F56ABC50-C693-6145-8FE9-48A83A944B62}" type="slidenum">
              <a:rPr kumimoji="1" lang="zh-CN" altLang="en-US" smtClean="0"/>
              <a:t>56</a:t>
            </a:fld>
            <a:endParaRPr kumimoji="1" lang="zh-CN" altLang="en-US"/>
          </a:p>
        </p:txBody>
      </p:sp>
      <p:pic>
        <p:nvPicPr>
          <p:cNvPr id="5" name="图片 4">
            <a:extLst>
              <a:ext uri="{FF2B5EF4-FFF2-40B4-BE49-F238E27FC236}">
                <a16:creationId xmlns:a16="http://schemas.microsoft.com/office/drawing/2014/main" id="{744ED88E-0E3F-4C3C-48EB-445C53C1C141}"/>
              </a:ext>
            </a:extLst>
          </p:cNvPr>
          <p:cNvPicPr>
            <a:picLocks noChangeAspect="1"/>
          </p:cNvPicPr>
          <p:nvPr/>
        </p:nvPicPr>
        <p:blipFill>
          <a:blip r:embed="rId2"/>
          <a:stretch>
            <a:fillRect/>
          </a:stretch>
        </p:blipFill>
        <p:spPr>
          <a:xfrm>
            <a:off x="2758389" y="823480"/>
            <a:ext cx="5953125" cy="2114550"/>
          </a:xfrm>
          <a:prstGeom prst="rect">
            <a:avLst/>
          </a:prstGeom>
        </p:spPr>
      </p:pic>
    </p:spTree>
    <p:extLst>
      <p:ext uri="{BB962C8B-B14F-4D97-AF65-F5344CB8AC3E}">
        <p14:creationId xmlns:p14="http://schemas.microsoft.com/office/powerpoint/2010/main" val="1407419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8A814-E2BF-FFE3-79BD-B39D2B36C0EC}"/>
              </a:ext>
            </a:extLst>
          </p:cNvPr>
          <p:cNvSpPr>
            <a:spLocks noGrp="1"/>
          </p:cNvSpPr>
          <p:nvPr>
            <p:ph type="title"/>
          </p:nvPr>
        </p:nvSpPr>
        <p:spPr/>
        <p:txBody>
          <a:bodyPr>
            <a:normAutofit/>
          </a:bodyPr>
          <a:lstStyle/>
          <a:p>
            <a:r>
              <a:rPr kumimoji="1" lang="zh-CN" altLang="en-US" dirty="0"/>
              <a:t>中金公司年报分析目录</a:t>
            </a:r>
          </a:p>
        </p:txBody>
      </p:sp>
      <p:sp>
        <p:nvSpPr>
          <p:cNvPr id="3" name="灯片编号占位符 2">
            <a:extLst>
              <a:ext uri="{FF2B5EF4-FFF2-40B4-BE49-F238E27FC236}">
                <a16:creationId xmlns:a16="http://schemas.microsoft.com/office/drawing/2014/main" id="{C8301324-F0EF-CFE1-1A8C-CE9C166E5D0C}"/>
              </a:ext>
            </a:extLst>
          </p:cNvPr>
          <p:cNvSpPr>
            <a:spLocks noGrp="1"/>
          </p:cNvSpPr>
          <p:nvPr>
            <p:ph type="sldNum" sz="quarter" idx="10"/>
          </p:nvPr>
        </p:nvSpPr>
        <p:spPr/>
        <p:txBody>
          <a:bodyPr/>
          <a:lstStyle/>
          <a:p>
            <a:fld id="{F56ABC50-C693-6145-8FE9-48A83A944B62}" type="slidenum">
              <a:rPr kumimoji="1" lang="zh-CN" altLang="en-US" smtClean="0"/>
              <a:pPr/>
              <a:t>57</a:t>
            </a:fld>
            <a:endParaRPr kumimoji="1" lang="zh-CN" altLang="en-US" dirty="0"/>
          </a:p>
        </p:txBody>
      </p:sp>
      <p:grpSp>
        <p:nvGrpSpPr>
          <p:cNvPr id="5" name="组合 4">
            <a:extLst>
              <a:ext uri="{FF2B5EF4-FFF2-40B4-BE49-F238E27FC236}">
                <a16:creationId xmlns:a16="http://schemas.microsoft.com/office/drawing/2014/main" id="{DE648763-BB1C-E79C-281B-6F908189AF2B}"/>
              </a:ext>
            </a:extLst>
          </p:cNvPr>
          <p:cNvGrpSpPr/>
          <p:nvPr/>
        </p:nvGrpSpPr>
        <p:grpSpPr>
          <a:xfrm>
            <a:off x="1445070" y="1490692"/>
            <a:ext cx="8800956" cy="469150"/>
            <a:chOff x="1586839" y="1469209"/>
            <a:chExt cx="8334740" cy="531812"/>
          </a:xfrm>
          <a:solidFill>
            <a:srgbClr val="FCE7DC"/>
          </a:solidFill>
        </p:grpSpPr>
        <p:sp>
          <p:nvSpPr>
            <p:cNvPr id="6" name="Round Diagonal Corner Rectangle 5">
              <a:extLst>
                <a:ext uri="{FF2B5EF4-FFF2-40B4-BE49-F238E27FC236}">
                  <a16:creationId xmlns:a16="http://schemas.microsoft.com/office/drawing/2014/main" id="{A483B945-2FBA-EE02-36A4-D838B16DC3D5}"/>
                </a:ext>
              </a:extLst>
            </p:cNvPr>
            <p:cNvSpPr>
              <a:spLocks noChangeArrowheads="1"/>
            </p:cNvSpPr>
            <p:nvPr/>
          </p:nvSpPr>
          <p:spPr bwMode="gray">
            <a:xfrm>
              <a:off x="1586839" y="1469209"/>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主营业务</a:t>
              </a:r>
            </a:p>
          </p:txBody>
        </p:sp>
        <p:sp>
          <p:nvSpPr>
            <p:cNvPr id="7" name="Round Diagonal Corner Rectangle 5">
              <a:extLst>
                <a:ext uri="{FF2B5EF4-FFF2-40B4-BE49-F238E27FC236}">
                  <a16:creationId xmlns:a16="http://schemas.microsoft.com/office/drawing/2014/main" id="{8ADCD4A7-5794-3FF9-160D-E36C28A8F63D}"/>
                </a:ext>
              </a:extLst>
            </p:cNvPr>
            <p:cNvSpPr>
              <a:spLocks noChangeArrowheads="1"/>
            </p:cNvSpPr>
            <p:nvPr/>
          </p:nvSpPr>
          <p:spPr bwMode="gray">
            <a:xfrm>
              <a:off x="9059195" y="1483114"/>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58</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B747E050-FF05-BB37-AC37-9988DF308ACB}"/>
              </a:ext>
            </a:extLst>
          </p:cNvPr>
          <p:cNvGrpSpPr/>
          <p:nvPr/>
        </p:nvGrpSpPr>
        <p:grpSpPr>
          <a:xfrm>
            <a:off x="1445070" y="2153554"/>
            <a:ext cx="8800956" cy="469150"/>
            <a:chOff x="1586838" y="1780540"/>
            <a:chExt cx="8335508" cy="531812"/>
          </a:xfrm>
          <a:solidFill>
            <a:srgbClr val="FCE7DC"/>
          </a:solidFill>
        </p:grpSpPr>
        <p:sp>
          <p:nvSpPr>
            <p:cNvPr id="9" name="Round Diagonal Corner Rectangle 5">
              <a:extLst>
                <a:ext uri="{FF2B5EF4-FFF2-40B4-BE49-F238E27FC236}">
                  <a16:creationId xmlns:a16="http://schemas.microsoft.com/office/drawing/2014/main" id="{59D86C4E-EB45-0D68-D72C-9B5B17FFF844}"/>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风险控制</a:t>
              </a:r>
            </a:p>
          </p:txBody>
        </p:sp>
        <p:sp>
          <p:nvSpPr>
            <p:cNvPr id="10" name="Round Diagonal Corner Rectangle 5">
              <a:extLst>
                <a:ext uri="{FF2B5EF4-FFF2-40B4-BE49-F238E27FC236}">
                  <a16:creationId xmlns:a16="http://schemas.microsoft.com/office/drawing/2014/main" id="{F0F833FE-61DB-A2CF-3563-24F82EE6C812}"/>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75</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6289AE8C-880C-9229-2084-231A5D1A0D8C}"/>
              </a:ext>
            </a:extLst>
          </p:cNvPr>
          <p:cNvGrpSpPr/>
          <p:nvPr/>
        </p:nvGrpSpPr>
        <p:grpSpPr>
          <a:xfrm>
            <a:off x="1445070" y="2832919"/>
            <a:ext cx="8800956" cy="469150"/>
            <a:chOff x="1586838" y="1780540"/>
            <a:chExt cx="8335508" cy="531812"/>
          </a:xfrm>
          <a:solidFill>
            <a:srgbClr val="FCE7DC"/>
          </a:solidFill>
        </p:grpSpPr>
        <p:sp>
          <p:nvSpPr>
            <p:cNvPr id="12" name="Round Diagonal Corner Rectangle 5">
              <a:extLst>
                <a:ext uri="{FF2B5EF4-FFF2-40B4-BE49-F238E27FC236}">
                  <a16:creationId xmlns:a16="http://schemas.microsoft.com/office/drawing/2014/main" id="{2252E9BA-5434-F10F-305A-6A5115ACA108}"/>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3.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资产负债表</a:t>
              </a:r>
            </a:p>
          </p:txBody>
        </p:sp>
        <p:sp>
          <p:nvSpPr>
            <p:cNvPr id="13" name="Round Diagonal Corner Rectangle 5">
              <a:extLst>
                <a:ext uri="{FF2B5EF4-FFF2-40B4-BE49-F238E27FC236}">
                  <a16:creationId xmlns:a16="http://schemas.microsoft.com/office/drawing/2014/main" id="{10FE32FD-ACE5-EF40-8569-AEF6D074C76D}"/>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78</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4" name="组合 3">
            <a:extLst>
              <a:ext uri="{FF2B5EF4-FFF2-40B4-BE49-F238E27FC236}">
                <a16:creationId xmlns:a16="http://schemas.microsoft.com/office/drawing/2014/main" id="{760D00AE-6A01-07A5-88C6-8B27F6AC395F}"/>
              </a:ext>
            </a:extLst>
          </p:cNvPr>
          <p:cNvGrpSpPr/>
          <p:nvPr/>
        </p:nvGrpSpPr>
        <p:grpSpPr>
          <a:xfrm>
            <a:off x="1445070" y="3504234"/>
            <a:ext cx="8800956" cy="469150"/>
            <a:chOff x="1586838" y="1780540"/>
            <a:chExt cx="8335508" cy="531812"/>
          </a:xfrm>
          <a:solidFill>
            <a:srgbClr val="FCE7DC"/>
          </a:solidFill>
        </p:grpSpPr>
        <p:sp>
          <p:nvSpPr>
            <p:cNvPr id="20" name="Round Diagonal Corner Rectangle 5">
              <a:extLst>
                <a:ext uri="{FF2B5EF4-FFF2-40B4-BE49-F238E27FC236}">
                  <a16:creationId xmlns:a16="http://schemas.microsoft.com/office/drawing/2014/main" id="{A49DFE15-37FC-60DA-2F7A-613398580013}"/>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4.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利润表</a:t>
              </a:r>
            </a:p>
          </p:txBody>
        </p:sp>
        <p:sp>
          <p:nvSpPr>
            <p:cNvPr id="21" name="Round Diagonal Corner Rectangle 5">
              <a:extLst>
                <a:ext uri="{FF2B5EF4-FFF2-40B4-BE49-F238E27FC236}">
                  <a16:creationId xmlns:a16="http://schemas.microsoft.com/office/drawing/2014/main" id="{8C9470B0-6023-3395-6E4B-5E84D9271EA6}"/>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102</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DBFF57F2-81A4-D9E9-BD09-D87F0F97E35B}"/>
              </a:ext>
            </a:extLst>
          </p:cNvPr>
          <p:cNvGrpSpPr/>
          <p:nvPr/>
        </p:nvGrpSpPr>
        <p:grpSpPr>
          <a:xfrm>
            <a:off x="1445070" y="4162078"/>
            <a:ext cx="8800956" cy="469150"/>
            <a:chOff x="1586838" y="1780540"/>
            <a:chExt cx="8335508" cy="531812"/>
          </a:xfrm>
          <a:solidFill>
            <a:srgbClr val="FCE7DC"/>
          </a:solidFill>
        </p:grpSpPr>
        <p:sp>
          <p:nvSpPr>
            <p:cNvPr id="23" name="Round Diagonal Corner Rectangle 5">
              <a:extLst>
                <a:ext uri="{FF2B5EF4-FFF2-40B4-BE49-F238E27FC236}">
                  <a16:creationId xmlns:a16="http://schemas.microsoft.com/office/drawing/2014/main" id="{6CE639D8-472F-37DF-774F-C45F8BD4C7E9}"/>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现金流量表</a:t>
              </a:r>
            </a:p>
          </p:txBody>
        </p:sp>
        <p:sp>
          <p:nvSpPr>
            <p:cNvPr id="24" name="Round Diagonal Corner Rectangle 5">
              <a:extLst>
                <a:ext uri="{FF2B5EF4-FFF2-40B4-BE49-F238E27FC236}">
                  <a16:creationId xmlns:a16="http://schemas.microsoft.com/office/drawing/2014/main" id="{A1CECCDA-5F61-4A37-2244-FCB3AA611A25}"/>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113</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CA5C7DB9-46A4-8CC2-ED9E-7F6B5AD52A98}"/>
              </a:ext>
            </a:extLst>
          </p:cNvPr>
          <p:cNvGrpSpPr/>
          <p:nvPr/>
        </p:nvGrpSpPr>
        <p:grpSpPr>
          <a:xfrm>
            <a:off x="1445070" y="4863045"/>
            <a:ext cx="8800956" cy="469150"/>
            <a:chOff x="1586838" y="1780540"/>
            <a:chExt cx="8335508" cy="531812"/>
          </a:xfrm>
          <a:solidFill>
            <a:srgbClr val="FCE7DC"/>
          </a:solidFill>
        </p:grpSpPr>
        <p:sp>
          <p:nvSpPr>
            <p:cNvPr id="15" name="Round Diagonal Corner Rectangle 5">
              <a:extLst>
                <a:ext uri="{FF2B5EF4-FFF2-40B4-BE49-F238E27FC236}">
                  <a16:creationId xmlns:a16="http://schemas.microsoft.com/office/drawing/2014/main" id="{6D60E849-817E-2B0D-AEA6-703DB56A3667}"/>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6.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总结复盘</a:t>
              </a:r>
            </a:p>
          </p:txBody>
        </p:sp>
        <p:sp>
          <p:nvSpPr>
            <p:cNvPr id="16" name="Round Diagonal Corner Rectangle 5">
              <a:extLst>
                <a:ext uri="{FF2B5EF4-FFF2-40B4-BE49-F238E27FC236}">
                  <a16:creationId xmlns:a16="http://schemas.microsoft.com/office/drawing/2014/main" id="{52F58985-E47C-C872-5D3D-531472B3CFA7}"/>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117</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465384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58</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主营业务</a:t>
            </a:r>
          </a:p>
        </p:txBody>
      </p:sp>
    </p:spTree>
    <p:extLst>
      <p:ext uri="{BB962C8B-B14F-4D97-AF65-F5344CB8AC3E}">
        <p14:creationId xmlns:p14="http://schemas.microsoft.com/office/powerpoint/2010/main" val="583726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9764E7-C13F-2AF1-B3CD-4716BA898BAF}"/>
              </a:ext>
            </a:extLst>
          </p:cNvPr>
          <p:cNvSpPr>
            <a:spLocks noGrp="1"/>
          </p:cNvSpPr>
          <p:nvPr>
            <p:ph type="sldNum" sz="quarter" idx="12"/>
          </p:nvPr>
        </p:nvSpPr>
        <p:spPr/>
        <p:txBody>
          <a:bodyPr/>
          <a:lstStyle/>
          <a:p>
            <a:fld id="{F56ABC50-C693-6145-8FE9-48A83A944B62}" type="slidenum">
              <a:rPr kumimoji="1" lang="zh-CN" altLang="en-US" smtClean="0"/>
              <a:t>59</a:t>
            </a:fld>
            <a:endParaRPr kumimoji="1" lang="zh-CN" altLang="en-US"/>
          </a:p>
        </p:txBody>
      </p:sp>
      <p:pic>
        <p:nvPicPr>
          <p:cNvPr id="5" name="图片 4">
            <a:extLst>
              <a:ext uri="{FF2B5EF4-FFF2-40B4-BE49-F238E27FC236}">
                <a16:creationId xmlns:a16="http://schemas.microsoft.com/office/drawing/2014/main" id="{EB81BEE3-B275-5A2B-CD0A-689197365571}"/>
              </a:ext>
            </a:extLst>
          </p:cNvPr>
          <p:cNvPicPr>
            <a:picLocks noChangeAspect="1"/>
          </p:cNvPicPr>
          <p:nvPr/>
        </p:nvPicPr>
        <p:blipFill>
          <a:blip r:embed="rId3"/>
          <a:stretch>
            <a:fillRect/>
          </a:stretch>
        </p:blipFill>
        <p:spPr>
          <a:xfrm>
            <a:off x="293211" y="917141"/>
            <a:ext cx="10782034" cy="5023717"/>
          </a:xfrm>
          <a:prstGeom prst="rect">
            <a:avLst/>
          </a:prstGeom>
        </p:spPr>
      </p:pic>
      <p:sp>
        <p:nvSpPr>
          <p:cNvPr id="2" name="矩形 1">
            <a:extLst>
              <a:ext uri="{FF2B5EF4-FFF2-40B4-BE49-F238E27FC236}">
                <a16:creationId xmlns:a16="http://schemas.microsoft.com/office/drawing/2014/main" id="{48337A95-3CC3-7389-A8A1-7808E9999469}"/>
              </a:ext>
            </a:extLst>
          </p:cNvPr>
          <p:cNvSpPr/>
          <p:nvPr/>
        </p:nvSpPr>
        <p:spPr>
          <a:xfrm>
            <a:off x="9268690" y="3063873"/>
            <a:ext cx="1895587" cy="4482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DC10F83-47E0-70D2-7269-0F688DD9DB8C}"/>
              </a:ext>
            </a:extLst>
          </p:cNvPr>
          <p:cNvSpPr/>
          <p:nvPr/>
        </p:nvSpPr>
        <p:spPr>
          <a:xfrm>
            <a:off x="9268691" y="4972337"/>
            <a:ext cx="1806554" cy="3651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561542-ECE9-DAE5-CDBD-74B525BB3243}"/>
              </a:ext>
            </a:extLst>
          </p:cNvPr>
          <p:cNvSpPr txBox="1"/>
          <p:nvPr/>
        </p:nvSpPr>
        <p:spPr>
          <a:xfrm>
            <a:off x="1769052" y="1197325"/>
            <a:ext cx="6094268" cy="461665"/>
          </a:xfrm>
          <a:prstGeom prst="rect">
            <a:avLst/>
          </a:prstGeom>
          <a:noFill/>
          <a:ln>
            <a:solidFill>
              <a:srgbClr val="C00000"/>
            </a:solidFill>
          </a:ln>
        </p:spPr>
        <p:txBody>
          <a:bodyPr wrap="square">
            <a:spAutoFit/>
          </a:bodyPr>
          <a:lstStyle/>
          <a:p>
            <a:r>
              <a:rPr lang="zh-CN" altLang="zh-CN" sz="2400" dirty="0">
                <a:effectLst/>
                <a:latin typeface="宋体" panose="02010600030101010101" pitchFamily="2" charset="-122"/>
                <a:ea typeface="宋体" panose="02010600030101010101" pitchFamily="2" charset="-122"/>
                <a:cs typeface="Times New Roman" panose="02020603050405020304" pitchFamily="18" charset="0"/>
              </a:rPr>
              <a:t>投行业务下滑较大，向财富管理业务转型</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2402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8B7042-14CC-CC6C-22F5-52F10E01A1D5}"/>
              </a:ext>
            </a:extLst>
          </p:cNvPr>
          <p:cNvSpPr>
            <a:spLocks noGrp="1"/>
          </p:cNvSpPr>
          <p:nvPr>
            <p:ph type="title"/>
          </p:nvPr>
        </p:nvSpPr>
        <p:spPr/>
        <p:txBody>
          <a:bodyPr>
            <a:noAutofit/>
          </a:bodyPr>
          <a:lstStyle/>
          <a:p>
            <a:r>
              <a:rPr kumimoji="1" lang="zh-CN" altLang="en-US" sz="3900" dirty="0"/>
              <a:t>案例</a:t>
            </a:r>
            <a:r>
              <a:rPr kumimoji="1" lang="en-US" altLang="zh-CN" sz="3900" dirty="0"/>
              <a:t>1</a:t>
            </a:r>
            <a:r>
              <a:rPr kumimoji="1" lang="zh-CN" altLang="en-US" sz="3900" dirty="0"/>
              <a:t>：券商股是周期股吗？</a:t>
            </a:r>
          </a:p>
        </p:txBody>
      </p:sp>
      <p:sp>
        <p:nvSpPr>
          <p:cNvPr id="3" name="灯片编号占位符 2">
            <a:extLst>
              <a:ext uri="{FF2B5EF4-FFF2-40B4-BE49-F238E27FC236}">
                <a16:creationId xmlns:a16="http://schemas.microsoft.com/office/drawing/2014/main" id="{A203E882-B864-F293-2A20-DF78C1F44BD5}"/>
              </a:ext>
            </a:extLst>
          </p:cNvPr>
          <p:cNvSpPr>
            <a:spLocks noGrp="1"/>
          </p:cNvSpPr>
          <p:nvPr>
            <p:ph type="sldNum" sz="quarter" idx="10"/>
          </p:nvPr>
        </p:nvSpPr>
        <p:spPr/>
        <p:txBody>
          <a:bodyPr/>
          <a:lstStyle/>
          <a:p>
            <a:fld id="{F56ABC50-C693-6145-8FE9-48A83A944B62}" type="slidenum">
              <a:rPr kumimoji="1" lang="zh-CN" altLang="en-US" smtClean="0"/>
              <a:pPr/>
              <a:t>6</a:t>
            </a:fld>
            <a:endParaRPr kumimoji="1" lang="zh-CN" altLang="en-US"/>
          </a:p>
        </p:txBody>
      </p:sp>
      <p:sp>
        <p:nvSpPr>
          <p:cNvPr id="4" name="内容占位符 3">
            <a:extLst>
              <a:ext uri="{FF2B5EF4-FFF2-40B4-BE49-F238E27FC236}">
                <a16:creationId xmlns:a16="http://schemas.microsoft.com/office/drawing/2014/main" id="{23889790-6D16-42CD-DF71-C74EE2E13B00}"/>
              </a:ext>
            </a:extLst>
          </p:cNvPr>
          <p:cNvSpPr>
            <a:spLocks noGrp="1"/>
          </p:cNvSpPr>
          <p:nvPr>
            <p:ph sz="quarter" idx="11"/>
          </p:nvPr>
        </p:nvSpPr>
        <p:spPr/>
        <p:txBody>
          <a:bodyPr>
            <a:normAutofit/>
          </a:bodyPr>
          <a:lstStyle/>
          <a:p>
            <a:r>
              <a:rPr kumimoji="1" lang="zh-CN" altLang="en-US" sz="2000" dirty="0"/>
              <a:t>第三点，五年后，</a:t>
            </a:r>
            <a:r>
              <a:rPr kumimoji="1" lang="de-DE" altLang="zh-CN" sz="2000" dirty="0"/>
              <a:t>A</a:t>
            </a:r>
            <a:r>
              <a:rPr kumimoji="1" lang="zh-CN" altLang="en-US" sz="2000" dirty="0"/>
              <a:t>股科技和消费类公司的市值将从原有的</a:t>
            </a:r>
            <a:r>
              <a:rPr kumimoji="1" lang="en-US" altLang="zh-CN" sz="2000" dirty="0"/>
              <a:t>40%</a:t>
            </a:r>
            <a:r>
              <a:rPr kumimoji="1" lang="zh-CN" altLang="en-US" sz="2000" dirty="0"/>
              <a:t>提升到</a:t>
            </a:r>
            <a:r>
              <a:rPr kumimoji="1" lang="en-US" altLang="zh-CN" sz="2000" dirty="0"/>
              <a:t>60%</a:t>
            </a:r>
            <a:r>
              <a:rPr kumimoji="1" lang="zh-CN" altLang="en-US" sz="2000" dirty="0"/>
              <a:t>，接近目前美股的结构。前</a:t>
            </a:r>
            <a:r>
              <a:rPr kumimoji="1" lang="en-US" altLang="zh-CN" sz="2000" dirty="0"/>
              <a:t>5%</a:t>
            </a:r>
            <a:r>
              <a:rPr kumimoji="1" lang="zh-CN" altLang="en-US" sz="2000" dirty="0"/>
              <a:t>的大公司的市值占比将有</a:t>
            </a:r>
            <a:r>
              <a:rPr kumimoji="1" lang="en-US" altLang="zh-CN" sz="2000" dirty="0"/>
              <a:t>51%</a:t>
            </a:r>
            <a:r>
              <a:rPr kumimoji="1" lang="zh-CN" altLang="en-US" sz="2000" dirty="0"/>
              <a:t>提升到</a:t>
            </a:r>
            <a:r>
              <a:rPr kumimoji="1" lang="en-US" altLang="zh-CN" sz="2000" dirty="0"/>
              <a:t>70%</a:t>
            </a:r>
            <a:r>
              <a:rPr kumimoji="1" lang="zh-CN" altLang="en-US" sz="2000" dirty="0"/>
              <a:t>，也就是大概</a:t>
            </a:r>
            <a:r>
              <a:rPr kumimoji="1" lang="en-US" altLang="zh-CN" sz="2000" dirty="0"/>
              <a:t>300</a:t>
            </a:r>
            <a:r>
              <a:rPr kumimoji="1" lang="zh-CN" altLang="en-US" sz="2000" dirty="0"/>
              <a:t>家企业会占掉</a:t>
            </a:r>
            <a:r>
              <a:rPr kumimoji="1" lang="de-DE" altLang="zh-CN" sz="2000" dirty="0"/>
              <a:t>A</a:t>
            </a:r>
            <a:r>
              <a:rPr kumimoji="1" lang="zh-CN" altLang="en-US" sz="2000" dirty="0"/>
              <a:t>股总市值的</a:t>
            </a:r>
            <a:r>
              <a:rPr kumimoji="1" lang="en-US" altLang="zh-CN" sz="2000" dirty="0"/>
              <a:t>70%</a:t>
            </a:r>
            <a:r>
              <a:rPr kumimoji="1" lang="zh-CN" altLang="en-US" sz="2000" dirty="0"/>
              <a:t>。</a:t>
            </a:r>
          </a:p>
          <a:p>
            <a:r>
              <a:rPr kumimoji="1" lang="zh-CN" altLang="en-US" sz="2000" dirty="0"/>
              <a:t>第四点，五年后，信息技术，绿色和大健康等产业将成为经济支柱行业直接融资比重也将由现在的</a:t>
            </a:r>
            <a:r>
              <a:rPr kumimoji="1" lang="en-US" altLang="zh-CN" sz="2000" dirty="0"/>
              <a:t>20%</a:t>
            </a:r>
            <a:r>
              <a:rPr kumimoji="1" lang="zh-CN" altLang="en-US" sz="2000" dirty="0"/>
              <a:t>提升到</a:t>
            </a:r>
            <a:r>
              <a:rPr kumimoji="1" lang="en-US" altLang="zh-CN" sz="2000" dirty="0"/>
              <a:t>28%</a:t>
            </a:r>
            <a:r>
              <a:rPr kumimoji="1" lang="zh-CN" altLang="en-US" sz="2000" dirty="0"/>
              <a:t>。</a:t>
            </a:r>
          </a:p>
          <a:p>
            <a:r>
              <a:rPr kumimoji="1" lang="zh-CN" altLang="en-US" sz="2000" dirty="0"/>
              <a:t>第五点，证券行业前五名公司的净利润占比将由</a:t>
            </a:r>
            <a:r>
              <a:rPr kumimoji="1" lang="en-US" altLang="zh-CN" sz="2000" dirty="0"/>
              <a:t>46%</a:t>
            </a:r>
            <a:r>
              <a:rPr kumimoji="1" lang="zh-CN" altLang="en-US" sz="2000" dirty="0"/>
              <a:t>提升到</a:t>
            </a:r>
            <a:r>
              <a:rPr kumimoji="1" lang="en-US" altLang="zh-CN" sz="2000" dirty="0"/>
              <a:t>55%</a:t>
            </a:r>
            <a:r>
              <a:rPr kumimoji="1" lang="zh-CN" altLang="en-US" sz="2000" dirty="0"/>
              <a:t>，外资券商净利润占比将超过</a:t>
            </a:r>
            <a:r>
              <a:rPr kumimoji="1" lang="en-US" altLang="zh-CN" sz="2000" dirty="0"/>
              <a:t>5%</a:t>
            </a:r>
            <a:r>
              <a:rPr kumimoji="1" lang="zh-CN" altLang="en-US" sz="2000" dirty="0"/>
              <a:t>，风投行业的投资规模增速将由负转正。所以国内的金融行业，特别是投行业务的收入占比将由</a:t>
            </a:r>
            <a:r>
              <a:rPr kumimoji="1" lang="en-US" altLang="zh-CN" sz="2000" dirty="0"/>
              <a:t>16%</a:t>
            </a:r>
            <a:r>
              <a:rPr kumimoji="1" lang="zh-CN" altLang="en-US" sz="2000" dirty="0"/>
              <a:t>提升到</a:t>
            </a:r>
            <a:r>
              <a:rPr kumimoji="1" lang="en-US" altLang="zh-CN" sz="2000" dirty="0"/>
              <a:t>20%</a:t>
            </a:r>
            <a:r>
              <a:rPr kumimoji="1" lang="zh-CN" altLang="en-US" sz="2000" dirty="0"/>
              <a:t>以上，头部券商股权投资行业有很大的提升空间。</a:t>
            </a:r>
          </a:p>
          <a:p>
            <a:endParaRPr kumimoji="1" lang="zh-CN" altLang="en-US" sz="2000" dirty="0"/>
          </a:p>
          <a:p>
            <a:endParaRPr kumimoji="1" lang="zh-CN" altLang="en-US" sz="2000" dirty="0"/>
          </a:p>
        </p:txBody>
      </p:sp>
    </p:spTree>
    <p:extLst>
      <p:ext uri="{BB962C8B-B14F-4D97-AF65-F5344CB8AC3E}">
        <p14:creationId xmlns:p14="http://schemas.microsoft.com/office/powerpoint/2010/main" val="2320211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48939E3-7240-555D-6673-490996B060CC}"/>
              </a:ext>
            </a:extLst>
          </p:cNvPr>
          <p:cNvPicPr>
            <a:picLocks noChangeAspect="1"/>
          </p:cNvPicPr>
          <p:nvPr/>
        </p:nvPicPr>
        <p:blipFill>
          <a:blip r:embed="rId2"/>
          <a:stretch>
            <a:fillRect/>
          </a:stretch>
        </p:blipFill>
        <p:spPr>
          <a:xfrm>
            <a:off x="305486" y="1383253"/>
            <a:ext cx="11391900" cy="4369822"/>
          </a:xfrm>
          <a:prstGeom prst="rect">
            <a:avLst/>
          </a:prstGeom>
        </p:spPr>
      </p:pic>
      <p:sp>
        <p:nvSpPr>
          <p:cNvPr id="3" name="灯片编号占位符 2">
            <a:extLst>
              <a:ext uri="{FF2B5EF4-FFF2-40B4-BE49-F238E27FC236}">
                <a16:creationId xmlns:a16="http://schemas.microsoft.com/office/drawing/2014/main" id="{ECB27A99-A3B5-C66D-81F5-157AD3B0FB85}"/>
              </a:ext>
            </a:extLst>
          </p:cNvPr>
          <p:cNvSpPr>
            <a:spLocks noGrp="1"/>
          </p:cNvSpPr>
          <p:nvPr>
            <p:ph type="sldNum" sz="quarter" idx="12"/>
          </p:nvPr>
        </p:nvSpPr>
        <p:spPr/>
        <p:txBody>
          <a:bodyPr/>
          <a:lstStyle/>
          <a:p>
            <a:fld id="{F56ABC50-C693-6145-8FE9-48A83A944B62}" type="slidenum">
              <a:rPr kumimoji="1" lang="zh-CN" altLang="en-US" smtClean="0"/>
              <a:t>60</a:t>
            </a:fld>
            <a:endParaRPr kumimoji="1" lang="zh-CN" altLang="en-US"/>
          </a:p>
        </p:txBody>
      </p:sp>
      <p:sp>
        <p:nvSpPr>
          <p:cNvPr id="6" name="文本框 5">
            <a:extLst>
              <a:ext uri="{FF2B5EF4-FFF2-40B4-BE49-F238E27FC236}">
                <a16:creationId xmlns:a16="http://schemas.microsoft.com/office/drawing/2014/main" id="{7F9BA541-B7B0-4A71-8638-C6FE6A05D1A3}"/>
              </a:ext>
            </a:extLst>
          </p:cNvPr>
          <p:cNvSpPr txBox="1"/>
          <p:nvPr/>
        </p:nvSpPr>
        <p:spPr>
          <a:xfrm>
            <a:off x="1872072" y="458594"/>
            <a:ext cx="5486400" cy="646331"/>
          </a:xfrm>
          <a:prstGeom prst="rect">
            <a:avLst/>
          </a:prstGeom>
          <a:noFill/>
          <a:ln w="19050">
            <a:solidFill>
              <a:srgbClr val="C00000"/>
            </a:solidFill>
          </a:ln>
        </p:spPr>
        <p:txBody>
          <a:bodyPr wrap="square" rtlCol="0">
            <a:spAutoFit/>
          </a:bodyPr>
          <a:lstStyle/>
          <a:p>
            <a:r>
              <a:rPr lang="zh-CN" altLang="en-US" dirty="0"/>
              <a:t>提示：营业部各项成本主要为投资银行业务和财富管理业务发生</a:t>
            </a:r>
          </a:p>
        </p:txBody>
      </p:sp>
      <p:sp>
        <p:nvSpPr>
          <p:cNvPr id="8" name="矩形 7">
            <a:extLst>
              <a:ext uri="{FF2B5EF4-FFF2-40B4-BE49-F238E27FC236}">
                <a16:creationId xmlns:a16="http://schemas.microsoft.com/office/drawing/2014/main" id="{875C822D-223B-ED5B-7CD9-DDDCA5326F2A}"/>
              </a:ext>
            </a:extLst>
          </p:cNvPr>
          <p:cNvSpPr/>
          <p:nvPr/>
        </p:nvSpPr>
        <p:spPr>
          <a:xfrm>
            <a:off x="305486" y="5272083"/>
            <a:ext cx="11391900" cy="4053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6830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61</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fontScale="47500" lnSpcReduction="20000"/>
          </a:bodyPr>
          <a:lstStyle/>
          <a:p>
            <a:pPr marL="0" indent="0" algn="ctr">
              <a:buNone/>
            </a:pPr>
            <a:r>
              <a:rPr kumimoji="1" lang="zh-CN" altLang="en-US" sz="6000" dirty="0"/>
              <a:t>投资银行业务</a:t>
            </a:r>
            <a:endParaRPr kumimoji="1" lang="en-US" altLang="zh-CN" sz="6000" dirty="0"/>
          </a:p>
          <a:p>
            <a:pPr marL="0" indent="0" algn="ctr">
              <a:buNone/>
            </a:pPr>
            <a:r>
              <a:rPr kumimoji="1" lang="zh-CN" altLang="en-US" sz="6000" dirty="0"/>
              <a:t>主要包括：股权融资、债务融资</a:t>
            </a:r>
          </a:p>
        </p:txBody>
      </p:sp>
    </p:spTree>
    <p:extLst>
      <p:ext uri="{BB962C8B-B14F-4D97-AF65-F5344CB8AC3E}">
        <p14:creationId xmlns:p14="http://schemas.microsoft.com/office/powerpoint/2010/main" val="1933926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EE7FC2C-D4D9-0BED-ADE3-4BDE8FFD0FEC}"/>
              </a:ext>
            </a:extLst>
          </p:cNvPr>
          <p:cNvSpPr>
            <a:spLocks noGrp="1"/>
          </p:cNvSpPr>
          <p:nvPr>
            <p:ph type="sldNum" sz="quarter" idx="12"/>
          </p:nvPr>
        </p:nvSpPr>
        <p:spPr/>
        <p:txBody>
          <a:bodyPr/>
          <a:lstStyle/>
          <a:p>
            <a:fld id="{F56ABC50-C693-6145-8FE9-48A83A944B62}" type="slidenum">
              <a:rPr kumimoji="1" lang="zh-CN" altLang="en-US" smtClean="0"/>
              <a:t>62</a:t>
            </a:fld>
            <a:endParaRPr kumimoji="1" lang="zh-CN" altLang="en-US"/>
          </a:p>
        </p:txBody>
      </p:sp>
      <p:sp>
        <p:nvSpPr>
          <p:cNvPr id="2" name="标题 1">
            <a:extLst>
              <a:ext uri="{FF2B5EF4-FFF2-40B4-BE49-F238E27FC236}">
                <a16:creationId xmlns:a16="http://schemas.microsoft.com/office/drawing/2014/main" id="{2D9F7D9E-EAC3-2D22-9C1A-7E8F36FE51F2}"/>
              </a:ext>
            </a:extLst>
          </p:cNvPr>
          <p:cNvSpPr>
            <a:spLocks noGrp="1"/>
          </p:cNvSpPr>
          <p:nvPr>
            <p:ph type="title"/>
          </p:nvPr>
        </p:nvSpPr>
        <p:spPr>
          <a:xfrm>
            <a:off x="939114" y="365126"/>
            <a:ext cx="8427308" cy="821124"/>
          </a:xfrm>
        </p:spPr>
        <p:txBody>
          <a:bodyPr>
            <a:normAutofit/>
          </a:bodyPr>
          <a:lstStyle/>
          <a:p>
            <a:r>
              <a:rPr kumimoji="1" lang="zh-CN" altLang="en-US" dirty="0"/>
              <a:t>投资银行业务</a:t>
            </a:r>
            <a:r>
              <a:rPr kumimoji="1" lang="en-US" altLang="zh-CN" dirty="0"/>
              <a:t>-</a:t>
            </a:r>
            <a:r>
              <a:rPr kumimoji="1" lang="zh-CN" altLang="en-US" dirty="0"/>
              <a:t>股权融资</a:t>
            </a:r>
          </a:p>
        </p:txBody>
      </p:sp>
      <p:pic>
        <p:nvPicPr>
          <p:cNvPr id="6" name="图片 5">
            <a:extLst>
              <a:ext uri="{FF2B5EF4-FFF2-40B4-BE49-F238E27FC236}">
                <a16:creationId xmlns:a16="http://schemas.microsoft.com/office/drawing/2014/main" id="{D8EA520E-613B-8225-D10E-FE5FA47FC4DA}"/>
              </a:ext>
            </a:extLst>
          </p:cNvPr>
          <p:cNvPicPr>
            <a:picLocks noChangeAspect="1"/>
          </p:cNvPicPr>
          <p:nvPr/>
        </p:nvPicPr>
        <p:blipFill>
          <a:blip r:embed="rId2"/>
          <a:stretch>
            <a:fillRect/>
          </a:stretch>
        </p:blipFill>
        <p:spPr>
          <a:xfrm>
            <a:off x="843914" y="1186250"/>
            <a:ext cx="8869045" cy="5207934"/>
          </a:xfrm>
          <a:prstGeom prst="rect">
            <a:avLst/>
          </a:prstGeom>
        </p:spPr>
      </p:pic>
      <p:sp>
        <p:nvSpPr>
          <p:cNvPr id="4" name="矩形 3">
            <a:extLst>
              <a:ext uri="{FF2B5EF4-FFF2-40B4-BE49-F238E27FC236}">
                <a16:creationId xmlns:a16="http://schemas.microsoft.com/office/drawing/2014/main" id="{23378050-7485-071C-B937-1A313300D99A}"/>
              </a:ext>
            </a:extLst>
          </p:cNvPr>
          <p:cNvSpPr/>
          <p:nvPr/>
        </p:nvSpPr>
        <p:spPr>
          <a:xfrm>
            <a:off x="1156252" y="2213263"/>
            <a:ext cx="8460426" cy="5403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0999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D31A1E4-4D39-0377-AA7D-4EF053771754}"/>
              </a:ext>
            </a:extLst>
          </p:cNvPr>
          <p:cNvSpPr>
            <a:spLocks noGrp="1"/>
          </p:cNvSpPr>
          <p:nvPr>
            <p:ph type="sldNum" sz="quarter" idx="12"/>
          </p:nvPr>
        </p:nvSpPr>
        <p:spPr/>
        <p:txBody>
          <a:bodyPr/>
          <a:lstStyle/>
          <a:p>
            <a:fld id="{F56ABC50-C693-6145-8FE9-48A83A944B62}" type="slidenum">
              <a:rPr kumimoji="1" lang="zh-CN" altLang="en-US" smtClean="0"/>
              <a:t>63</a:t>
            </a:fld>
            <a:endParaRPr kumimoji="1" lang="zh-CN" altLang="en-US"/>
          </a:p>
        </p:txBody>
      </p:sp>
      <p:sp>
        <p:nvSpPr>
          <p:cNvPr id="6" name="标题 1">
            <a:extLst>
              <a:ext uri="{FF2B5EF4-FFF2-40B4-BE49-F238E27FC236}">
                <a16:creationId xmlns:a16="http://schemas.microsoft.com/office/drawing/2014/main" id="{1F39E653-B02A-FE50-8B7D-CEA386A97EBE}"/>
              </a:ext>
            </a:extLst>
          </p:cNvPr>
          <p:cNvSpPr>
            <a:spLocks noGrp="1"/>
          </p:cNvSpPr>
          <p:nvPr>
            <p:ph type="title"/>
          </p:nvPr>
        </p:nvSpPr>
        <p:spPr>
          <a:xfrm>
            <a:off x="939114" y="365126"/>
            <a:ext cx="8427308" cy="821124"/>
          </a:xfrm>
        </p:spPr>
        <p:txBody>
          <a:bodyPr>
            <a:normAutofit/>
          </a:bodyPr>
          <a:lstStyle/>
          <a:p>
            <a:r>
              <a:rPr kumimoji="1" lang="zh-CN" altLang="en-US" dirty="0"/>
              <a:t>投资银行业务</a:t>
            </a:r>
            <a:r>
              <a:rPr kumimoji="1" lang="en-US" altLang="zh-CN" dirty="0"/>
              <a:t>-</a:t>
            </a:r>
            <a:r>
              <a:rPr kumimoji="1" lang="zh-CN" altLang="en-US" dirty="0"/>
              <a:t>债务融资</a:t>
            </a:r>
          </a:p>
        </p:txBody>
      </p:sp>
      <p:sp>
        <p:nvSpPr>
          <p:cNvPr id="5" name="文本框 4">
            <a:extLst>
              <a:ext uri="{FF2B5EF4-FFF2-40B4-BE49-F238E27FC236}">
                <a16:creationId xmlns:a16="http://schemas.microsoft.com/office/drawing/2014/main" id="{18672439-81B1-D4F7-115D-38A0A4C01FDC}"/>
              </a:ext>
            </a:extLst>
          </p:cNvPr>
          <p:cNvSpPr txBox="1"/>
          <p:nvPr/>
        </p:nvSpPr>
        <p:spPr>
          <a:xfrm>
            <a:off x="589280" y="1186250"/>
            <a:ext cx="10663606" cy="3694473"/>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sz="2000" dirty="0"/>
              <a:t>市场环境</a:t>
            </a:r>
          </a:p>
          <a:p>
            <a:pPr marL="285750" indent="-285750">
              <a:lnSpc>
                <a:spcPct val="200000"/>
              </a:lnSpc>
              <a:buFont typeface="Wingdings" panose="05000000000000000000" pitchFamily="2" charset="2"/>
              <a:buChar char="Ø"/>
            </a:pPr>
            <a:r>
              <a:rPr lang="zh-CN" altLang="en-US" sz="2000" dirty="0"/>
              <a:t>境内方面，债券市场整体震荡走强。全年信用债发行规模约人民币</a:t>
            </a:r>
            <a:r>
              <a:rPr lang="en-US" altLang="zh-CN" sz="2000" dirty="0"/>
              <a:t>18.99</a:t>
            </a:r>
            <a:r>
              <a:rPr lang="zh-CN" altLang="en-US" sz="2000" dirty="0"/>
              <a:t>万亿元，同比上升</a:t>
            </a:r>
            <a:r>
              <a:rPr lang="en-US" altLang="zh-CN" sz="2000" dirty="0"/>
              <a:t>5.1% </a:t>
            </a:r>
            <a:r>
              <a:rPr lang="zh-CN" altLang="en-US" sz="2000" dirty="0"/>
              <a:t>，其中资产证券化产品发行规模为人民币</a:t>
            </a:r>
            <a:r>
              <a:rPr lang="en-US" altLang="zh-CN" sz="2000" dirty="0"/>
              <a:t>1.88</a:t>
            </a:r>
            <a:r>
              <a:rPr lang="zh-CN" altLang="en-US" sz="2000" dirty="0"/>
              <a:t>万亿元，同比下降</a:t>
            </a:r>
            <a:r>
              <a:rPr lang="en-US" altLang="zh-CN" sz="2000" dirty="0"/>
              <a:t>6.8%</a:t>
            </a:r>
            <a:r>
              <a:rPr lang="zh-CN" altLang="en-US" sz="2000" dirty="0"/>
              <a:t>。全年地方政府债发行规模为人民币</a:t>
            </a:r>
            <a:r>
              <a:rPr lang="en-US" altLang="zh-CN" sz="2000" dirty="0"/>
              <a:t>9.33</a:t>
            </a:r>
            <a:r>
              <a:rPr lang="zh-CN" altLang="en-US" sz="2000" dirty="0"/>
              <a:t>万亿元，同比上升</a:t>
            </a:r>
            <a:r>
              <a:rPr lang="en-US" altLang="zh-CN" sz="2000" dirty="0"/>
              <a:t>26.8%</a:t>
            </a:r>
            <a:r>
              <a:rPr lang="zh-CN" altLang="en-US" sz="2000" dirty="0"/>
              <a:t>。</a:t>
            </a:r>
            <a:endParaRPr lang="en-US" altLang="zh-CN" sz="2000" dirty="0"/>
          </a:p>
          <a:p>
            <a:pPr marL="285750" indent="-285750">
              <a:lnSpc>
                <a:spcPct val="200000"/>
              </a:lnSpc>
              <a:buFont typeface="Wingdings" panose="05000000000000000000" pitchFamily="2" charset="2"/>
              <a:buChar char="Ø"/>
            </a:pPr>
            <a:r>
              <a:rPr lang="zh-CN" altLang="en-US" sz="2000" dirty="0"/>
              <a:t>境外方面，</a:t>
            </a:r>
            <a:r>
              <a:rPr lang="zh-CN" altLang="en-US" sz="2000" b="1" dirty="0"/>
              <a:t>受美联储加息影响</a:t>
            </a:r>
            <a:r>
              <a:rPr lang="zh-CN" altLang="en-US" sz="2000" dirty="0"/>
              <a:t>，美债基准利率维持高位，境外债融资及再融资成本上行，全年中资企业中长期境外债券发行规模为</a:t>
            </a:r>
            <a:r>
              <a:rPr lang="en-US" altLang="zh-CN" sz="2000" dirty="0"/>
              <a:t>980</a:t>
            </a:r>
            <a:r>
              <a:rPr lang="zh-CN" altLang="en-US" sz="2000" dirty="0"/>
              <a:t>亿美元，同比下降</a:t>
            </a:r>
            <a:r>
              <a:rPr lang="en-US" altLang="zh-CN" sz="2000" dirty="0"/>
              <a:t>13.7%</a:t>
            </a:r>
            <a:r>
              <a:rPr lang="zh-CN" altLang="en-US" sz="2000" dirty="0"/>
              <a:t>。</a:t>
            </a:r>
            <a:endParaRPr lang="en-US" altLang="zh-CN" sz="2000" dirty="0"/>
          </a:p>
        </p:txBody>
      </p:sp>
    </p:spTree>
    <p:extLst>
      <p:ext uri="{BB962C8B-B14F-4D97-AF65-F5344CB8AC3E}">
        <p14:creationId xmlns:p14="http://schemas.microsoft.com/office/powerpoint/2010/main" val="2676751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D31A1E4-4D39-0377-AA7D-4EF053771754}"/>
              </a:ext>
            </a:extLst>
          </p:cNvPr>
          <p:cNvSpPr>
            <a:spLocks noGrp="1"/>
          </p:cNvSpPr>
          <p:nvPr>
            <p:ph type="sldNum" sz="quarter" idx="12"/>
          </p:nvPr>
        </p:nvSpPr>
        <p:spPr/>
        <p:txBody>
          <a:bodyPr/>
          <a:lstStyle/>
          <a:p>
            <a:fld id="{F56ABC50-C693-6145-8FE9-48A83A944B62}" type="slidenum">
              <a:rPr kumimoji="1" lang="zh-CN" altLang="en-US" smtClean="0"/>
              <a:t>64</a:t>
            </a:fld>
            <a:endParaRPr kumimoji="1" lang="zh-CN" altLang="en-US"/>
          </a:p>
        </p:txBody>
      </p:sp>
      <p:sp>
        <p:nvSpPr>
          <p:cNvPr id="6" name="标题 1">
            <a:extLst>
              <a:ext uri="{FF2B5EF4-FFF2-40B4-BE49-F238E27FC236}">
                <a16:creationId xmlns:a16="http://schemas.microsoft.com/office/drawing/2014/main" id="{1F39E653-B02A-FE50-8B7D-CEA386A97EBE}"/>
              </a:ext>
            </a:extLst>
          </p:cNvPr>
          <p:cNvSpPr>
            <a:spLocks noGrp="1"/>
          </p:cNvSpPr>
          <p:nvPr>
            <p:ph type="title"/>
          </p:nvPr>
        </p:nvSpPr>
        <p:spPr>
          <a:xfrm>
            <a:off x="939114" y="365126"/>
            <a:ext cx="8427308" cy="821124"/>
          </a:xfrm>
        </p:spPr>
        <p:txBody>
          <a:bodyPr>
            <a:normAutofit/>
          </a:bodyPr>
          <a:lstStyle/>
          <a:p>
            <a:r>
              <a:rPr kumimoji="1" lang="zh-CN" altLang="en-US" dirty="0"/>
              <a:t>投资银行业务</a:t>
            </a:r>
            <a:r>
              <a:rPr kumimoji="1" lang="en-US" altLang="zh-CN" dirty="0"/>
              <a:t>-</a:t>
            </a:r>
            <a:r>
              <a:rPr kumimoji="1" lang="zh-CN" altLang="en-US" dirty="0"/>
              <a:t>债务融资</a:t>
            </a:r>
          </a:p>
        </p:txBody>
      </p:sp>
      <p:sp>
        <p:nvSpPr>
          <p:cNvPr id="5" name="文本框 4">
            <a:extLst>
              <a:ext uri="{FF2B5EF4-FFF2-40B4-BE49-F238E27FC236}">
                <a16:creationId xmlns:a16="http://schemas.microsoft.com/office/drawing/2014/main" id="{18672439-81B1-D4F7-115D-38A0A4C01FDC}"/>
              </a:ext>
            </a:extLst>
          </p:cNvPr>
          <p:cNvSpPr txBox="1"/>
          <p:nvPr/>
        </p:nvSpPr>
        <p:spPr>
          <a:xfrm>
            <a:off x="589280" y="1186250"/>
            <a:ext cx="10663606" cy="4996240"/>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dirty="0"/>
              <a:t>经营举措及业绩</a:t>
            </a:r>
          </a:p>
          <a:p>
            <a:pPr marL="285750" indent="-285750">
              <a:lnSpc>
                <a:spcPct val="200000"/>
              </a:lnSpc>
              <a:buFont typeface="Wingdings" panose="05000000000000000000" pitchFamily="2" charset="2"/>
              <a:buChar char="Ø"/>
            </a:pPr>
            <a:r>
              <a:rPr lang="en-US" altLang="zh-CN" dirty="0"/>
              <a:t>2023</a:t>
            </a:r>
            <a:r>
              <a:rPr lang="zh-CN" altLang="en-US" dirty="0"/>
              <a:t>年，中金公司境内债券承销规模为人民币</a:t>
            </a:r>
            <a:r>
              <a:rPr lang="en-US" altLang="zh-CN" dirty="0"/>
              <a:t>11,595.38</a:t>
            </a:r>
            <a:r>
              <a:rPr lang="zh-CN" altLang="en-US" dirty="0"/>
              <a:t>亿元，同比上升</a:t>
            </a:r>
            <a:r>
              <a:rPr lang="en-US" altLang="zh-CN" dirty="0"/>
              <a:t>26.3% </a:t>
            </a:r>
            <a:r>
              <a:rPr lang="zh-CN" altLang="en-US" dirty="0"/>
              <a:t>；境外债券承销规模为</a:t>
            </a:r>
            <a:r>
              <a:rPr lang="en-US" altLang="zh-CN" dirty="0"/>
              <a:t>51.89</a:t>
            </a:r>
            <a:r>
              <a:rPr lang="zh-CN" altLang="en-US" dirty="0"/>
              <a:t>亿美元，同比上升</a:t>
            </a:r>
            <a:r>
              <a:rPr lang="en-US" altLang="zh-CN" dirty="0"/>
              <a:t>2.2%</a:t>
            </a:r>
            <a:r>
              <a:rPr lang="zh-CN" altLang="en-US" dirty="0"/>
              <a:t>。</a:t>
            </a:r>
            <a:r>
              <a:rPr lang="en-US" altLang="zh-CN" dirty="0"/>
              <a:t>2023</a:t>
            </a:r>
            <a:r>
              <a:rPr lang="zh-CN" altLang="en-US" dirty="0"/>
              <a:t>年，中金公司债务融资及资产证券化业务坚持以服务实体经济为目标，在服务国家科技自强、推进基础设施公募</a:t>
            </a:r>
            <a:r>
              <a:rPr lang="en-US" altLang="zh-CN" dirty="0"/>
              <a:t>REITs</a:t>
            </a:r>
            <a:r>
              <a:rPr lang="zh-CN" altLang="en-US" dirty="0"/>
              <a:t>产品、支持国家双碳战略等方面取得了突出成绩。</a:t>
            </a:r>
            <a:r>
              <a:rPr lang="en-US" altLang="zh-CN" dirty="0"/>
              <a:t>2023</a:t>
            </a:r>
            <a:r>
              <a:rPr lang="zh-CN" altLang="en-US" dirty="0"/>
              <a:t>年，中金公司境内债券承销规模排名行业第四、非政策性银行金融债承销规模排名行业第二、资产支持证券承销规模排名行业第四、利率债承销规模排名行业第三。基础设施公募</a:t>
            </a:r>
            <a:r>
              <a:rPr lang="en-US" altLang="zh-CN" dirty="0"/>
              <a:t>REITs</a:t>
            </a:r>
            <a:r>
              <a:rPr lang="zh-CN" altLang="en-US" dirty="0"/>
              <a:t>领域，中金公司已上市项目管理规模市场排名第一，并在扩募、做市、战略投资与研究覆盖等方面持续市场领先。境外债券方面，中金公司中资企业境外债券承销规模连续三年排名中资券商第一，细分领域中，中资企业境外</a:t>
            </a:r>
            <a:r>
              <a:rPr lang="en-US" altLang="zh-CN" dirty="0"/>
              <a:t>ESG</a:t>
            </a:r>
            <a:r>
              <a:rPr lang="zh-CN" altLang="en-US" dirty="0"/>
              <a:t>债券承销规模排名中资券商第一。</a:t>
            </a:r>
          </a:p>
        </p:txBody>
      </p:sp>
    </p:spTree>
    <p:extLst>
      <p:ext uri="{BB962C8B-B14F-4D97-AF65-F5344CB8AC3E}">
        <p14:creationId xmlns:p14="http://schemas.microsoft.com/office/powerpoint/2010/main" val="22162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703E9-A1DC-4B0F-80C8-16DE58C72141}"/>
              </a:ext>
            </a:extLst>
          </p:cNvPr>
          <p:cNvSpPr>
            <a:spLocks noGrp="1"/>
          </p:cNvSpPr>
          <p:nvPr>
            <p:ph type="title"/>
          </p:nvPr>
        </p:nvSpPr>
        <p:spPr/>
        <p:txBody>
          <a:bodyPr>
            <a:normAutofit fontScale="90000"/>
          </a:bodyPr>
          <a:lstStyle/>
          <a:p>
            <a:r>
              <a:rPr lang="zh-CN" altLang="en-US" dirty="0"/>
              <a:t>知识补充：公司债与企业债监管变更</a:t>
            </a:r>
          </a:p>
        </p:txBody>
      </p:sp>
      <p:sp>
        <p:nvSpPr>
          <p:cNvPr id="3" name="灯片编号占位符 2">
            <a:extLst>
              <a:ext uri="{FF2B5EF4-FFF2-40B4-BE49-F238E27FC236}">
                <a16:creationId xmlns:a16="http://schemas.microsoft.com/office/drawing/2014/main" id="{92D773C7-8DFA-43AE-966A-6951B0627C90}"/>
              </a:ext>
            </a:extLst>
          </p:cNvPr>
          <p:cNvSpPr>
            <a:spLocks noGrp="1"/>
          </p:cNvSpPr>
          <p:nvPr>
            <p:ph type="sldNum" sz="quarter" idx="12"/>
          </p:nvPr>
        </p:nvSpPr>
        <p:spPr/>
        <p:txBody>
          <a:bodyPr/>
          <a:lstStyle/>
          <a:p>
            <a:fld id="{F56ABC50-C693-6145-8FE9-48A83A944B62}" type="slidenum">
              <a:rPr kumimoji="1" lang="zh-CN" altLang="en-US" smtClean="0"/>
              <a:t>65</a:t>
            </a:fld>
            <a:endParaRPr kumimoji="1" lang="zh-CN" altLang="en-US"/>
          </a:p>
        </p:txBody>
      </p:sp>
      <p:sp>
        <p:nvSpPr>
          <p:cNvPr id="5" name="文本框 4">
            <a:extLst>
              <a:ext uri="{FF2B5EF4-FFF2-40B4-BE49-F238E27FC236}">
                <a16:creationId xmlns:a16="http://schemas.microsoft.com/office/drawing/2014/main" id="{CA2B2AC9-57BC-4A52-8EC7-19A4346E44C2}"/>
              </a:ext>
            </a:extLst>
          </p:cNvPr>
          <p:cNvSpPr txBox="1"/>
          <p:nvPr/>
        </p:nvSpPr>
        <p:spPr>
          <a:xfrm>
            <a:off x="739035" y="1884768"/>
            <a:ext cx="9933139" cy="83099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t>2023</a:t>
            </a:r>
            <a:r>
              <a:rPr lang="zh-CN" altLang="en-US" sz="2400" dirty="0"/>
              <a:t>年</a:t>
            </a:r>
            <a:r>
              <a:rPr lang="en-US" altLang="zh-CN" sz="2400" dirty="0"/>
              <a:t>4</a:t>
            </a:r>
            <a:r>
              <a:rPr lang="zh-CN" altLang="en-US" sz="2400" dirty="0"/>
              <a:t>月</a:t>
            </a:r>
            <a:r>
              <a:rPr lang="en-US" altLang="zh-CN" sz="2400" dirty="0"/>
              <a:t>21</a:t>
            </a:r>
            <a:r>
              <a:rPr lang="zh-CN" altLang="en-US" sz="2400" dirty="0"/>
              <a:t>日前：公司债分属证监会监管，企业债属于发改委监管</a:t>
            </a:r>
            <a:endParaRPr lang="en-US" altLang="zh-CN" sz="2400" dirty="0"/>
          </a:p>
          <a:p>
            <a:pPr marL="285750" indent="-285750">
              <a:buFont typeface="Wingdings" panose="05000000000000000000" pitchFamily="2" charset="2"/>
              <a:buChar char="Ø"/>
            </a:pPr>
            <a:r>
              <a:rPr lang="en-US" altLang="zh-CN" sz="2400" dirty="0"/>
              <a:t>2023</a:t>
            </a:r>
            <a:r>
              <a:rPr lang="zh-CN" altLang="en-US" sz="2400" dirty="0"/>
              <a:t>年</a:t>
            </a:r>
            <a:r>
              <a:rPr lang="en-US" altLang="zh-CN" sz="2400" dirty="0"/>
              <a:t>4</a:t>
            </a:r>
            <a:r>
              <a:rPr lang="zh-CN" altLang="en-US" sz="2400" dirty="0"/>
              <a:t>月</a:t>
            </a:r>
            <a:r>
              <a:rPr lang="en-US" altLang="zh-CN" sz="2400" dirty="0"/>
              <a:t>21</a:t>
            </a:r>
            <a:r>
              <a:rPr lang="zh-CN" altLang="en-US" sz="2400" dirty="0"/>
              <a:t>日后：公司债、企业债均属证监会监管</a:t>
            </a:r>
          </a:p>
        </p:txBody>
      </p:sp>
    </p:spTree>
    <p:extLst>
      <p:ext uri="{BB962C8B-B14F-4D97-AF65-F5344CB8AC3E}">
        <p14:creationId xmlns:p14="http://schemas.microsoft.com/office/powerpoint/2010/main" val="31575862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D31A1E4-4D39-0377-AA7D-4EF053771754}"/>
              </a:ext>
            </a:extLst>
          </p:cNvPr>
          <p:cNvSpPr>
            <a:spLocks noGrp="1"/>
          </p:cNvSpPr>
          <p:nvPr>
            <p:ph type="sldNum" sz="quarter" idx="12"/>
          </p:nvPr>
        </p:nvSpPr>
        <p:spPr/>
        <p:txBody>
          <a:bodyPr/>
          <a:lstStyle/>
          <a:p>
            <a:fld id="{F56ABC50-C693-6145-8FE9-48A83A944B62}" type="slidenum">
              <a:rPr kumimoji="1" lang="zh-CN" altLang="en-US" smtClean="0"/>
              <a:t>66</a:t>
            </a:fld>
            <a:endParaRPr kumimoji="1" lang="zh-CN" altLang="en-US"/>
          </a:p>
        </p:txBody>
      </p:sp>
      <p:sp>
        <p:nvSpPr>
          <p:cNvPr id="6" name="标题 1">
            <a:extLst>
              <a:ext uri="{FF2B5EF4-FFF2-40B4-BE49-F238E27FC236}">
                <a16:creationId xmlns:a16="http://schemas.microsoft.com/office/drawing/2014/main" id="{1F39E653-B02A-FE50-8B7D-CEA386A97EBE}"/>
              </a:ext>
            </a:extLst>
          </p:cNvPr>
          <p:cNvSpPr>
            <a:spLocks noGrp="1"/>
          </p:cNvSpPr>
          <p:nvPr>
            <p:ph type="title"/>
          </p:nvPr>
        </p:nvSpPr>
        <p:spPr>
          <a:xfrm>
            <a:off x="939114" y="365126"/>
            <a:ext cx="8427308" cy="821124"/>
          </a:xfrm>
        </p:spPr>
        <p:txBody>
          <a:bodyPr>
            <a:normAutofit/>
          </a:bodyPr>
          <a:lstStyle/>
          <a:p>
            <a:r>
              <a:rPr kumimoji="1" lang="zh-CN" altLang="en-US" dirty="0"/>
              <a:t>投资银行业务</a:t>
            </a:r>
            <a:r>
              <a:rPr kumimoji="1" lang="en-US" altLang="zh-CN" dirty="0"/>
              <a:t>-2023</a:t>
            </a:r>
            <a:r>
              <a:rPr kumimoji="1" lang="zh-CN" altLang="en-US" dirty="0"/>
              <a:t>年标志性项目</a:t>
            </a:r>
          </a:p>
        </p:txBody>
      </p:sp>
      <p:pic>
        <p:nvPicPr>
          <p:cNvPr id="8" name="图片 7">
            <a:extLst>
              <a:ext uri="{FF2B5EF4-FFF2-40B4-BE49-F238E27FC236}">
                <a16:creationId xmlns:a16="http://schemas.microsoft.com/office/drawing/2014/main" id="{A7DB6059-AA96-F3EC-CB09-6E41B7FAC875}"/>
              </a:ext>
            </a:extLst>
          </p:cNvPr>
          <p:cNvPicPr>
            <a:picLocks noChangeAspect="1"/>
          </p:cNvPicPr>
          <p:nvPr/>
        </p:nvPicPr>
        <p:blipFill>
          <a:blip r:embed="rId3"/>
          <a:stretch>
            <a:fillRect/>
          </a:stretch>
        </p:blipFill>
        <p:spPr>
          <a:xfrm>
            <a:off x="0" y="1788160"/>
            <a:ext cx="6014719" cy="4013200"/>
          </a:xfrm>
          <a:prstGeom prst="rect">
            <a:avLst/>
          </a:prstGeom>
        </p:spPr>
      </p:pic>
      <p:pic>
        <p:nvPicPr>
          <p:cNvPr id="10" name="图片 9">
            <a:extLst>
              <a:ext uri="{FF2B5EF4-FFF2-40B4-BE49-F238E27FC236}">
                <a16:creationId xmlns:a16="http://schemas.microsoft.com/office/drawing/2014/main" id="{BEEE3422-0B07-C76F-8B24-81DB150D95A4}"/>
              </a:ext>
            </a:extLst>
          </p:cNvPr>
          <p:cNvPicPr>
            <a:picLocks noChangeAspect="1"/>
          </p:cNvPicPr>
          <p:nvPr/>
        </p:nvPicPr>
        <p:blipFill>
          <a:blip r:embed="rId4"/>
          <a:stretch>
            <a:fillRect/>
          </a:stretch>
        </p:blipFill>
        <p:spPr>
          <a:xfrm>
            <a:off x="5912022" y="2519680"/>
            <a:ext cx="6099175" cy="3091558"/>
          </a:xfrm>
          <a:prstGeom prst="rect">
            <a:avLst/>
          </a:prstGeom>
        </p:spPr>
      </p:pic>
    </p:spTree>
    <p:extLst>
      <p:ext uri="{BB962C8B-B14F-4D97-AF65-F5344CB8AC3E}">
        <p14:creationId xmlns:p14="http://schemas.microsoft.com/office/powerpoint/2010/main" val="2293227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67</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fontScale="47500" lnSpcReduction="20000"/>
          </a:bodyPr>
          <a:lstStyle/>
          <a:p>
            <a:pPr marL="0" indent="0" algn="ctr">
              <a:buNone/>
            </a:pPr>
            <a:r>
              <a:rPr kumimoji="1" lang="zh-CN" altLang="en-US" sz="6000" dirty="0"/>
              <a:t>资产管理业务</a:t>
            </a:r>
            <a:endParaRPr kumimoji="1" lang="en-US" altLang="zh-CN" sz="6000" dirty="0"/>
          </a:p>
          <a:p>
            <a:pPr marL="0" indent="0" algn="ctr">
              <a:buNone/>
            </a:pPr>
            <a:r>
              <a:rPr kumimoji="1" lang="zh-CN" altLang="en-US" sz="6000" dirty="0"/>
              <a:t>本公司资产管理业务、中金基金、中金财富</a:t>
            </a:r>
          </a:p>
        </p:txBody>
      </p:sp>
    </p:spTree>
    <p:extLst>
      <p:ext uri="{BB962C8B-B14F-4D97-AF65-F5344CB8AC3E}">
        <p14:creationId xmlns:p14="http://schemas.microsoft.com/office/powerpoint/2010/main" val="8859748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F91E32D-4613-16A2-5755-9A79BAF00C51}"/>
              </a:ext>
            </a:extLst>
          </p:cNvPr>
          <p:cNvSpPr>
            <a:spLocks noGrp="1"/>
          </p:cNvSpPr>
          <p:nvPr>
            <p:ph type="sldNum" sz="quarter" idx="12"/>
          </p:nvPr>
        </p:nvSpPr>
        <p:spPr/>
        <p:txBody>
          <a:bodyPr/>
          <a:lstStyle/>
          <a:p>
            <a:fld id="{F56ABC50-C693-6145-8FE9-48A83A944B62}" type="slidenum">
              <a:rPr kumimoji="1" lang="zh-CN" altLang="en-US" smtClean="0"/>
              <a:t>68</a:t>
            </a:fld>
            <a:endParaRPr kumimoji="1" lang="zh-CN" altLang="en-US"/>
          </a:p>
        </p:txBody>
      </p:sp>
      <p:sp>
        <p:nvSpPr>
          <p:cNvPr id="6" name="标题 1">
            <a:extLst>
              <a:ext uri="{FF2B5EF4-FFF2-40B4-BE49-F238E27FC236}">
                <a16:creationId xmlns:a16="http://schemas.microsoft.com/office/drawing/2014/main" id="{1CA71FC8-1BD4-064E-04B8-EF4DF43139E7}"/>
              </a:ext>
            </a:extLst>
          </p:cNvPr>
          <p:cNvSpPr>
            <a:spLocks noGrp="1"/>
          </p:cNvSpPr>
          <p:nvPr>
            <p:ph type="title"/>
          </p:nvPr>
        </p:nvSpPr>
        <p:spPr>
          <a:xfrm>
            <a:off x="939114" y="365126"/>
            <a:ext cx="8427308" cy="821124"/>
          </a:xfrm>
        </p:spPr>
        <p:txBody>
          <a:bodyPr>
            <a:normAutofit fontScale="90000"/>
          </a:bodyPr>
          <a:lstStyle/>
          <a:p>
            <a:r>
              <a:rPr kumimoji="1" lang="zh-CN" altLang="en-US" dirty="0"/>
              <a:t>资产管理业务</a:t>
            </a:r>
            <a:r>
              <a:rPr kumimoji="1" lang="en-US" altLang="zh-CN" dirty="0"/>
              <a:t>-</a:t>
            </a:r>
            <a:r>
              <a:rPr kumimoji="1" lang="zh-CN" altLang="en-US" dirty="0"/>
              <a:t>本公司资产管理业务</a:t>
            </a:r>
          </a:p>
        </p:txBody>
      </p:sp>
      <p:pic>
        <p:nvPicPr>
          <p:cNvPr id="8" name="图片 7">
            <a:extLst>
              <a:ext uri="{FF2B5EF4-FFF2-40B4-BE49-F238E27FC236}">
                <a16:creationId xmlns:a16="http://schemas.microsoft.com/office/drawing/2014/main" id="{CEBFA52C-1208-B247-2AEF-FD01A17108F3}"/>
              </a:ext>
            </a:extLst>
          </p:cNvPr>
          <p:cNvPicPr>
            <a:picLocks noChangeAspect="1"/>
          </p:cNvPicPr>
          <p:nvPr/>
        </p:nvPicPr>
        <p:blipFill>
          <a:blip r:embed="rId2"/>
          <a:stretch>
            <a:fillRect/>
          </a:stretch>
        </p:blipFill>
        <p:spPr>
          <a:xfrm>
            <a:off x="737286" y="1186250"/>
            <a:ext cx="9469120" cy="5517247"/>
          </a:xfrm>
          <a:prstGeom prst="rect">
            <a:avLst/>
          </a:prstGeom>
        </p:spPr>
      </p:pic>
      <p:sp>
        <p:nvSpPr>
          <p:cNvPr id="2" name="矩形 1">
            <a:extLst>
              <a:ext uri="{FF2B5EF4-FFF2-40B4-BE49-F238E27FC236}">
                <a16:creationId xmlns:a16="http://schemas.microsoft.com/office/drawing/2014/main" id="{689855D4-C5A9-98CF-30DC-27A38C75DE51}"/>
              </a:ext>
            </a:extLst>
          </p:cNvPr>
          <p:cNvSpPr/>
          <p:nvPr/>
        </p:nvSpPr>
        <p:spPr>
          <a:xfrm>
            <a:off x="939114" y="2919844"/>
            <a:ext cx="9267292" cy="5403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C6A7C47-0BEB-E729-2818-66DBE743D4D9}"/>
              </a:ext>
            </a:extLst>
          </p:cNvPr>
          <p:cNvSpPr/>
          <p:nvPr/>
        </p:nvSpPr>
        <p:spPr>
          <a:xfrm>
            <a:off x="939114" y="3740968"/>
            <a:ext cx="9267292" cy="5403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316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6E22A2F-88B0-D009-0B32-A0F35BF5FBCD}"/>
              </a:ext>
            </a:extLst>
          </p:cNvPr>
          <p:cNvSpPr>
            <a:spLocks noGrp="1"/>
          </p:cNvSpPr>
          <p:nvPr>
            <p:ph type="sldNum" sz="quarter" idx="12"/>
          </p:nvPr>
        </p:nvSpPr>
        <p:spPr/>
        <p:txBody>
          <a:bodyPr/>
          <a:lstStyle/>
          <a:p>
            <a:fld id="{F56ABC50-C693-6145-8FE9-48A83A944B62}" type="slidenum">
              <a:rPr kumimoji="1" lang="zh-CN" altLang="en-US" smtClean="0"/>
              <a:t>69</a:t>
            </a:fld>
            <a:endParaRPr kumimoji="1" lang="zh-CN" altLang="en-US"/>
          </a:p>
        </p:txBody>
      </p:sp>
      <p:sp>
        <p:nvSpPr>
          <p:cNvPr id="6" name="文本框 5">
            <a:extLst>
              <a:ext uri="{FF2B5EF4-FFF2-40B4-BE49-F238E27FC236}">
                <a16:creationId xmlns:a16="http://schemas.microsoft.com/office/drawing/2014/main" id="{475DF08C-3342-CC81-D7C7-5115385EF695}"/>
              </a:ext>
            </a:extLst>
          </p:cNvPr>
          <p:cNvSpPr txBox="1"/>
          <p:nvPr/>
        </p:nvSpPr>
        <p:spPr>
          <a:xfrm>
            <a:off x="410794" y="1364482"/>
            <a:ext cx="10840720" cy="1886286"/>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altLang="zh-CN" sz="2000" dirty="0">
                <a:solidFill>
                  <a:srgbClr val="1C1C1B"/>
                </a:solidFill>
                <a:effectLst/>
                <a:latin typeface="MyriadPro-Light"/>
              </a:rPr>
              <a:t>2023</a:t>
            </a:r>
            <a:r>
              <a:rPr lang="zh-CN" altLang="en-US" sz="2000" dirty="0">
                <a:solidFill>
                  <a:srgbClr val="1C1C1B"/>
                </a:solidFill>
                <a:effectLst/>
                <a:latin typeface="MHeiPRC-Light"/>
              </a:rPr>
              <a:t>年，中金基金成立中金中证</a:t>
            </a:r>
            <a:r>
              <a:rPr lang="en-US" altLang="zh-CN" sz="2000" dirty="0">
                <a:solidFill>
                  <a:srgbClr val="1C1C1B"/>
                </a:solidFill>
                <a:effectLst/>
                <a:latin typeface="MyriadPro-Light"/>
              </a:rPr>
              <a:t>1000</a:t>
            </a:r>
            <a:r>
              <a:rPr lang="zh-CN" altLang="en-US" sz="2000" dirty="0">
                <a:solidFill>
                  <a:srgbClr val="1C1C1B"/>
                </a:solidFill>
                <a:effectLst/>
                <a:latin typeface="MHeiPRC-Light"/>
              </a:rPr>
              <a:t>指数增强型发起式证券投资基金、中金先进制造混合型证券投资基金、中金优选长兴稳健</a:t>
            </a:r>
            <a:r>
              <a:rPr lang="en-US" altLang="zh-CN" sz="2000" dirty="0">
                <a:solidFill>
                  <a:srgbClr val="1C1C1B"/>
                </a:solidFill>
                <a:effectLst/>
                <a:latin typeface="MyriadPro-Light"/>
              </a:rPr>
              <a:t>6</a:t>
            </a:r>
            <a:r>
              <a:rPr lang="zh-CN" altLang="en-US" sz="2000" dirty="0">
                <a:solidFill>
                  <a:srgbClr val="1C1C1B"/>
                </a:solidFill>
                <a:effectLst/>
                <a:latin typeface="MHeiPRC-Light"/>
              </a:rPr>
              <a:t>个月持有期混合型 发起式基金中基金</a:t>
            </a:r>
            <a:r>
              <a:rPr lang="en-US" altLang="zh-CN" sz="2000" dirty="0">
                <a:solidFill>
                  <a:srgbClr val="1C1C1B"/>
                </a:solidFill>
                <a:effectLst/>
                <a:latin typeface="MyriadPro-Light"/>
              </a:rPr>
              <a:t>(FOF)</a:t>
            </a:r>
            <a:r>
              <a:rPr lang="zh-CN" altLang="en-US" sz="2000" dirty="0">
                <a:solidFill>
                  <a:srgbClr val="1C1C1B"/>
                </a:solidFill>
                <a:effectLst/>
                <a:latin typeface="MHeiPRC-Light"/>
              </a:rPr>
              <a:t>等</a:t>
            </a:r>
            <a:r>
              <a:rPr lang="en-US" altLang="zh-CN" sz="2000" dirty="0">
                <a:solidFill>
                  <a:srgbClr val="1C1C1B"/>
                </a:solidFill>
                <a:effectLst/>
                <a:latin typeface="MyriadPro-Light"/>
              </a:rPr>
              <a:t>6</a:t>
            </a:r>
            <a:r>
              <a:rPr lang="zh-CN" altLang="en-US" sz="2000" dirty="0">
                <a:solidFill>
                  <a:srgbClr val="1C1C1B"/>
                </a:solidFill>
                <a:effectLst/>
                <a:latin typeface="MHeiPRC-Light"/>
              </a:rPr>
              <a:t>只传统公募产品， 产品线更加丰富完善 ；完成中金普洛斯</a:t>
            </a:r>
            <a:r>
              <a:rPr lang="en-US" altLang="zh-CN" sz="2000" dirty="0">
                <a:solidFill>
                  <a:srgbClr val="1C1C1B"/>
                </a:solidFill>
                <a:effectLst/>
                <a:latin typeface="MyriadPro-Light"/>
              </a:rPr>
              <a:t>REIT</a:t>
            </a:r>
            <a:r>
              <a:rPr lang="zh-CN" altLang="en-US" sz="2000" dirty="0">
                <a:solidFill>
                  <a:srgbClr val="1C1C1B"/>
                </a:solidFill>
                <a:effectLst/>
                <a:latin typeface="MHeiPRC-Light"/>
              </a:rPr>
              <a:t>首次扩募与中金湖北科投光谷</a:t>
            </a:r>
            <a:r>
              <a:rPr lang="en-US" altLang="zh-CN" sz="2000" dirty="0">
                <a:solidFill>
                  <a:srgbClr val="1C1C1B"/>
                </a:solidFill>
                <a:effectLst/>
                <a:latin typeface="MyriadPro-Light"/>
              </a:rPr>
              <a:t>REIT</a:t>
            </a:r>
            <a:r>
              <a:rPr lang="zh-CN" altLang="en-US" sz="2000" dirty="0">
                <a:solidFill>
                  <a:srgbClr val="1C1C1B"/>
                </a:solidFill>
                <a:effectLst/>
                <a:latin typeface="MHeiPRC-Light"/>
              </a:rPr>
              <a:t>、中金山东高速</a:t>
            </a:r>
            <a:r>
              <a:rPr lang="en-US" altLang="zh-CN" sz="2000" dirty="0">
                <a:solidFill>
                  <a:srgbClr val="1C1C1B"/>
                </a:solidFill>
                <a:effectLst/>
                <a:latin typeface="MyriadPro-Light"/>
              </a:rPr>
              <a:t>REIT</a:t>
            </a:r>
            <a:r>
              <a:rPr lang="zh-CN" altLang="en-US" sz="2000" dirty="0">
                <a:solidFill>
                  <a:srgbClr val="1C1C1B"/>
                </a:solidFill>
                <a:effectLst/>
                <a:latin typeface="MHeiPRC-Light"/>
              </a:rPr>
              <a:t>发行，公募</a:t>
            </a:r>
            <a:r>
              <a:rPr lang="en-US" altLang="zh-CN" sz="2000" dirty="0">
                <a:solidFill>
                  <a:srgbClr val="1C1C1B"/>
                </a:solidFill>
                <a:effectLst/>
                <a:latin typeface="MyriadPro-Light"/>
              </a:rPr>
              <a:t>REITs</a:t>
            </a:r>
            <a:r>
              <a:rPr lang="zh-CN" altLang="en-US" sz="2000" dirty="0">
                <a:solidFill>
                  <a:srgbClr val="1C1C1B"/>
                </a:solidFill>
                <a:effectLst/>
                <a:latin typeface="MHeiPRC-Light"/>
              </a:rPr>
              <a:t>管理规模保持行业首位。</a:t>
            </a:r>
            <a:endParaRPr lang="en-US" altLang="zh-CN" sz="2000" dirty="0">
              <a:solidFill>
                <a:srgbClr val="1C1C1B"/>
              </a:solidFill>
              <a:effectLst/>
              <a:latin typeface="MHeiPRC-Light"/>
            </a:endParaRPr>
          </a:p>
        </p:txBody>
      </p:sp>
      <p:sp>
        <p:nvSpPr>
          <p:cNvPr id="7" name="标题 1">
            <a:extLst>
              <a:ext uri="{FF2B5EF4-FFF2-40B4-BE49-F238E27FC236}">
                <a16:creationId xmlns:a16="http://schemas.microsoft.com/office/drawing/2014/main" id="{1112BF88-718D-1A29-DF94-51B3318F70AF}"/>
              </a:ext>
            </a:extLst>
          </p:cNvPr>
          <p:cNvSpPr>
            <a:spLocks noGrp="1"/>
          </p:cNvSpPr>
          <p:nvPr>
            <p:ph type="title"/>
          </p:nvPr>
        </p:nvSpPr>
        <p:spPr>
          <a:xfrm>
            <a:off x="939114" y="365126"/>
            <a:ext cx="8427308" cy="821124"/>
          </a:xfrm>
        </p:spPr>
        <p:txBody>
          <a:bodyPr>
            <a:normAutofit/>
          </a:bodyPr>
          <a:lstStyle/>
          <a:p>
            <a:r>
              <a:rPr kumimoji="1" lang="zh-CN" altLang="en-US" dirty="0"/>
              <a:t>资产管理业务</a:t>
            </a:r>
            <a:r>
              <a:rPr kumimoji="1" lang="en-US" altLang="zh-CN" dirty="0"/>
              <a:t>-</a:t>
            </a:r>
            <a:r>
              <a:rPr kumimoji="1" lang="zh-CN" altLang="en-US" dirty="0"/>
              <a:t>中金基金</a:t>
            </a:r>
          </a:p>
        </p:txBody>
      </p:sp>
    </p:spTree>
    <p:extLst>
      <p:ext uri="{BB962C8B-B14F-4D97-AF65-F5344CB8AC3E}">
        <p14:creationId xmlns:p14="http://schemas.microsoft.com/office/powerpoint/2010/main" val="1521086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lstStyle/>
          <a:p>
            <a:r>
              <a:rPr lang="zh-CN" altLang="en-US" dirty="0"/>
              <a:t>案例引入</a:t>
            </a:r>
            <a:r>
              <a:rPr lang="en-US" altLang="zh-CN" dirty="0"/>
              <a:t>2</a:t>
            </a:r>
            <a:r>
              <a:rPr lang="zh-CN" altLang="en-US" dirty="0"/>
              <a:t>：坐庄事件</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7</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lstStyle/>
          <a:p>
            <a:r>
              <a:rPr lang="zh-CN" altLang="en-US" sz="2400" dirty="0"/>
              <a:t>神奇操作：</a:t>
            </a:r>
            <a:r>
              <a:rPr lang="en-US" altLang="zh-CN" sz="2400" dirty="0"/>
              <a:t>20</a:t>
            </a:r>
            <a:r>
              <a:rPr lang="zh-CN" altLang="en-US" sz="2400" dirty="0"/>
              <a:t>万坐庄爆赚</a:t>
            </a:r>
            <a:r>
              <a:rPr lang="en-US" altLang="zh-CN" sz="2400" dirty="0"/>
              <a:t>154</a:t>
            </a:r>
            <a:r>
              <a:rPr lang="zh-CN" altLang="en-US" sz="2400" dirty="0"/>
              <a:t>万的操作解析</a:t>
            </a:r>
            <a:endParaRPr lang="en-US" altLang="zh-CN" sz="2400" dirty="0"/>
          </a:p>
          <a:p>
            <a:endParaRPr lang="zh-CN" altLang="en-US" dirty="0"/>
          </a:p>
        </p:txBody>
      </p:sp>
      <p:pic>
        <p:nvPicPr>
          <p:cNvPr id="6" name="图片 5">
            <a:extLst>
              <a:ext uri="{FF2B5EF4-FFF2-40B4-BE49-F238E27FC236}">
                <a16:creationId xmlns:a16="http://schemas.microsoft.com/office/drawing/2014/main" id="{C8B095AE-9087-F34A-29A8-DFD460320B12}"/>
              </a:ext>
            </a:extLst>
          </p:cNvPr>
          <p:cNvPicPr>
            <a:picLocks noChangeAspect="1"/>
          </p:cNvPicPr>
          <p:nvPr/>
        </p:nvPicPr>
        <p:blipFill>
          <a:blip r:embed="rId2"/>
          <a:stretch>
            <a:fillRect/>
          </a:stretch>
        </p:blipFill>
        <p:spPr>
          <a:xfrm>
            <a:off x="1170312" y="2113658"/>
            <a:ext cx="6474174" cy="4463089"/>
          </a:xfrm>
          <a:prstGeom prst="rect">
            <a:avLst/>
          </a:prstGeom>
        </p:spPr>
      </p:pic>
    </p:spTree>
    <p:extLst>
      <p:ext uri="{BB962C8B-B14F-4D97-AF65-F5344CB8AC3E}">
        <p14:creationId xmlns:p14="http://schemas.microsoft.com/office/powerpoint/2010/main" val="1368262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D1689DD-5EB7-AF36-4111-E500B311663D}"/>
              </a:ext>
            </a:extLst>
          </p:cNvPr>
          <p:cNvSpPr>
            <a:spLocks noGrp="1"/>
          </p:cNvSpPr>
          <p:nvPr>
            <p:ph type="sldNum" sz="quarter" idx="12"/>
          </p:nvPr>
        </p:nvSpPr>
        <p:spPr/>
        <p:txBody>
          <a:bodyPr/>
          <a:lstStyle/>
          <a:p>
            <a:fld id="{F56ABC50-C693-6145-8FE9-48A83A944B62}" type="slidenum">
              <a:rPr kumimoji="1" lang="zh-CN" altLang="en-US" smtClean="0"/>
              <a:t>70</a:t>
            </a:fld>
            <a:endParaRPr kumimoji="1" lang="zh-CN" altLang="en-US"/>
          </a:p>
        </p:txBody>
      </p:sp>
      <p:pic>
        <p:nvPicPr>
          <p:cNvPr id="6" name="图片 5">
            <a:extLst>
              <a:ext uri="{FF2B5EF4-FFF2-40B4-BE49-F238E27FC236}">
                <a16:creationId xmlns:a16="http://schemas.microsoft.com/office/drawing/2014/main" id="{66089EFC-8A21-5538-3457-CCBE60AF0652}"/>
              </a:ext>
            </a:extLst>
          </p:cNvPr>
          <p:cNvPicPr>
            <a:picLocks noChangeAspect="1"/>
          </p:cNvPicPr>
          <p:nvPr/>
        </p:nvPicPr>
        <p:blipFill>
          <a:blip r:embed="rId2"/>
          <a:stretch>
            <a:fillRect/>
          </a:stretch>
        </p:blipFill>
        <p:spPr>
          <a:xfrm>
            <a:off x="1112837" y="1022084"/>
            <a:ext cx="9153525" cy="5372100"/>
          </a:xfrm>
          <a:prstGeom prst="rect">
            <a:avLst/>
          </a:prstGeom>
        </p:spPr>
      </p:pic>
      <p:sp>
        <p:nvSpPr>
          <p:cNvPr id="2" name="矩形 1">
            <a:extLst>
              <a:ext uri="{FF2B5EF4-FFF2-40B4-BE49-F238E27FC236}">
                <a16:creationId xmlns:a16="http://schemas.microsoft.com/office/drawing/2014/main" id="{DDE0B165-79EB-EF28-64FE-E022F2151FC7}"/>
              </a:ext>
            </a:extLst>
          </p:cNvPr>
          <p:cNvSpPr/>
          <p:nvPr/>
        </p:nvSpPr>
        <p:spPr>
          <a:xfrm>
            <a:off x="1462354" y="4655126"/>
            <a:ext cx="9267292" cy="290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33F3A1C-791E-FB72-F340-44AED07191CA}"/>
              </a:ext>
            </a:extLst>
          </p:cNvPr>
          <p:cNvSpPr/>
          <p:nvPr/>
        </p:nvSpPr>
        <p:spPr>
          <a:xfrm>
            <a:off x="1375763" y="3708134"/>
            <a:ext cx="9267292" cy="290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31343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6E22A2F-88B0-D009-0B32-A0F35BF5FBCD}"/>
              </a:ext>
            </a:extLst>
          </p:cNvPr>
          <p:cNvSpPr>
            <a:spLocks noGrp="1"/>
          </p:cNvSpPr>
          <p:nvPr>
            <p:ph type="sldNum" sz="quarter" idx="12"/>
          </p:nvPr>
        </p:nvSpPr>
        <p:spPr/>
        <p:txBody>
          <a:bodyPr/>
          <a:lstStyle/>
          <a:p>
            <a:fld id="{F56ABC50-C693-6145-8FE9-48A83A944B62}" type="slidenum">
              <a:rPr kumimoji="1" lang="zh-CN" altLang="en-US" smtClean="0"/>
              <a:t>71</a:t>
            </a:fld>
            <a:endParaRPr kumimoji="1" lang="zh-CN" altLang="en-US"/>
          </a:p>
        </p:txBody>
      </p:sp>
      <p:sp>
        <p:nvSpPr>
          <p:cNvPr id="6" name="文本框 5">
            <a:extLst>
              <a:ext uri="{FF2B5EF4-FFF2-40B4-BE49-F238E27FC236}">
                <a16:creationId xmlns:a16="http://schemas.microsoft.com/office/drawing/2014/main" id="{475DF08C-3342-CC81-D7C7-5115385EF695}"/>
              </a:ext>
            </a:extLst>
          </p:cNvPr>
          <p:cNvSpPr txBox="1"/>
          <p:nvPr/>
        </p:nvSpPr>
        <p:spPr>
          <a:xfrm>
            <a:off x="410794" y="1364482"/>
            <a:ext cx="10840720" cy="4656275"/>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altLang="zh-CN" sz="2000" dirty="0">
                <a:solidFill>
                  <a:srgbClr val="1C1C1B"/>
                </a:solidFill>
                <a:effectLst/>
                <a:latin typeface="MyriadPro-Light"/>
              </a:rPr>
              <a:t>2019</a:t>
            </a:r>
            <a:r>
              <a:rPr lang="zh-CN" altLang="en-US" sz="2000" dirty="0">
                <a:solidFill>
                  <a:srgbClr val="1C1C1B"/>
                </a:solidFill>
                <a:effectLst/>
                <a:latin typeface="MyriadPro-Light"/>
              </a:rPr>
              <a:t>年，中金公司将“中金公司财富管理”和此前收购的中投证券及其旗下财富管理与经纪业务等子品牌整合成为“中金财富”，开始向财富管理业务大举进军。</a:t>
            </a:r>
          </a:p>
          <a:p>
            <a:pPr marL="342900" indent="-342900">
              <a:lnSpc>
                <a:spcPct val="150000"/>
              </a:lnSpc>
              <a:buFont typeface="Wingdings" panose="05000000000000000000" pitchFamily="2" charset="2"/>
              <a:buChar char="Ø"/>
            </a:pPr>
            <a:r>
              <a:rPr lang="en-US" altLang="zh-CN" sz="2000" dirty="0">
                <a:solidFill>
                  <a:srgbClr val="1C1C1B"/>
                </a:solidFill>
                <a:effectLst/>
                <a:latin typeface="MyriadPro-Light"/>
              </a:rPr>
              <a:t>2020</a:t>
            </a:r>
            <a:r>
              <a:rPr lang="zh-CN" altLang="en-US" sz="2000" dirty="0">
                <a:solidFill>
                  <a:srgbClr val="1C1C1B"/>
                </a:solidFill>
                <a:effectLst/>
                <a:latin typeface="MyriadPro-Light"/>
              </a:rPr>
              <a:t>年，中金公司财富管理业务全年收入</a:t>
            </a:r>
            <a:r>
              <a:rPr lang="en-US" altLang="zh-CN" sz="2000" dirty="0">
                <a:solidFill>
                  <a:srgbClr val="1C1C1B"/>
                </a:solidFill>
                <a:effectLst/>
                <a:latin typeface="MyriadPro-Light"/>
              </a:rPr>
              <a:t>56.18</a:t>
            </a:r>
            <a:r>
              <a:rPr lang="zh-CN" altLang="en-US" sz="2000" dirty="0">
                <a:solidFill>
                  <a:srgbClr val="1C1C1B"/>
                </a:solidFill>
                <a:effectLst/>
                <a:latin typeface="MyriadPro-Light"/>
              </a:rPr>
              <a:t>亿元，一举成为中金公司营收的第二大来源，仅次于投行业务。</a:t>
            </a:r>
          </a:p>
          <a:p>
            <a:pPr marL="342900" indent="-342900">
              <a:lnSpc>
                <a:spcPct val="150000"/>
              </a:lnSpc>
              <a:buFont typeface="Wingdings" panose="05000000000000000000" pitchFamily="2" charset="2"/>
              <a:buChar char="Ø"/>
            </a:pPr>
            <a:r>
              <a:rPr lang="zh-CN" altLang="en-US" sz="2000" dirty="0">
                <a:solidFill>
                  <a:srgbClr val="1C1C1B"/>
                </a:solidFill>
                <a:effectLst/>
                <a:latin typeface="MyriadPro-Light"/>
              </a:rPr>
              <a:t>但是，由于中金公司在财富管理业务上发力较晚，且过度依赖高净值人群的经营策略。中金的财富管理业务在</a:t>
            </a:r>
            <a:r>
              <a:rPr lang="en-US" altLang="zh-CN" sz="2000" dirty="0">
                <a:solidFill>
                  <a:srgbClr val="1C1C1B"/>
                </a:solidFill>
                <a:effectLst/>
                <a:latin typeface="MyriadPro-Light"/>
              </a:rPr>
              <a:t>2021</a:t>
            </a:r>
            <a:r>
              <a:rPr lang="zh-CN" altLang="en-US" sz="2000" dirty="0">
                <a:solidFill>
                  <a:srgbClr val="1C1C1B"/>
                </a:solidFill>
                <a:effectLst/>
                <a:latin typeface="MyriadPro-Light"/>
              </a:rPr>
              <a:t>年创下</a:t>
            </a:r>
            <a:r>
              <a:rPr lang="en-US" altLang="zh-CN" sz="2000" dirty="0">
                <a:solidFill>
                  <a:srgbClr val="1C1C1B"/>
                </a:solidFill>
                <a:effectLst/>
                <a:latin typeface="MyriadPro-Light"/>
              </a:rPr>
              <a:t>75.38</a:t>
            </a:r>
            <a:r>
              <a:rPr lang="zh-CN" altLang="en-US" sz="2000" dirty="0">
                <a:solidFill>
                  <a:srgbClr val="1C1C1B"/>
                </a:solidFill>
                <a:effectLst/>
                <a:latin typeface="MyriadPro-Light"/>
              </a:rPr>
              <a:t>亿元的高收入后一路下降，</a:t>
            </a:r>
            <a:r>
              <a:rPr lang="en-US" altLang="zh-CN" sz="2000" dirty="0">
                <a:solidFill>
                  <a:srgbClr val="1C1C1B"/>
                </a:solidFill>
                <a:effectLst/>
                <a:latin typeface="MyriadPro-Light"/>
              </a:rPr>
              <a:t>2022</a:t>
            </a:r>
            <a:r>
              <a:rPr lang="zh-CN" altLang="en-US" sz="2000" dirty="0">
                <a:solidFill>
                  <a:srgbClr val="1C1C1B"/>
                </a:solidFill>
                <a:effectLst/>
                <a:latin typeface="MyriadPro-Light"/>
              </a:rPr>
              <a:t>年和</a:t>
            </a:r>
            <a:r>
              <a:rPr lang="en-US" altLang="zh-CN" sz="2000" dirty="0">
                <a:solidFill>
                  <a:srgbClr val="1C1C1B"/>
                </a:solidFill>
                <a:effectLst/>
                <a:latin typeface="MyriadPro-Light"/>
              </a:rPr>
              <a:t>2023</a:t>
            </a:r>
            <a:r>
              <a:rPr lang="zh-CN" altLang="en-US" sz="2000" dirty="0">
                <a:solidFill>
                  <a:srgbClr val="1C1C1B"/>
                </a:solidFill>
                <a:effectLst/>
                <a:latin typeface="MyriadPro-Light"/>
              </a:rPr>
              <a:t>年，其财富管理业务的收入分别为</a:t>
            </a:r>
            <a:r>
              <a:rPr lang="en-US" altLang="zh-CN" sz="2000" dirty="0">
                <a:solidFill>
                  <a:srgbClr val="1C1C1B"/>
                </a:solidFill>
                <a:effectLst/>
                <a:latin typeface="MyriadPro-Light"/>
              </a:rPr>
              <a:t>69.36</a:t>
            </a:r>
            <a:r>
              <a:rPr lang="zh-CN" altLang="en-US" sz="2000" dirty="0">
                <a:solidFill>
                  <a:srgbClr val="1C1C1B"/>
                </a:solidFill>
                <a:effectLst/>
                <a:latin typeface="MyriadPro-Light"/>
              </a:rPr>
              <a:t>亿元和</a:t>
            </a:r>
            <a:r>
              <a:rPr lang="en-US" altLang="zh-CN" sz="2000" dirty="0">
                <a:solidFill>
                  <a:srgbClr val="1C1C1B"/>
                </a:solidFill>
                <a:effectLst/>
                <a:latin typeface="MyriadPro-Light"/>
              </a:rPr>
              <a:t>68.75</a:t>
            </a:r>
            <a:r>
              <a:rPr lang="zh-CN" altLang="en-US" sz="2000" dirty="0">
                <a:solidFill>
                  <a:srgbClr val="1C1C1B"/>
                </a:solidFill>
                <a:effectLst/>
                <a:latin typeface="MyriadPro-Light"/>
              </a:rPr>
              <a:t>亿元，同比分别下跌</a:t>
            </a:r>
            <a:r>
              <a:rPr lang="en-US" altLang="zh-CN" sz="2000" dirty="0">
                <a:solidFill>
                  <a:srgbClr val="1C1C1B"/>
                </a:solidFill>
                <a:effectLst/>
                <a:latin typeface="MyriadPro-Light"/>
              </a:rPr>
              <a:t>8.8%</a:t>
            </a:r>
            <a:r>
              <a:rPr lang="zh-CN" altLang="en-US" sz="2000" dirty="0">
                <a:solidFill>
                  <a:srgbClr val="1C1C1B"/>
                </a:solidFill>
                <a:effectLst/>
                <a:latin typeface="MyriadPro-Light"/>
              </a:rPr>
              <a:t>和</a:t>
            </a:r>
            <a:r>
              <a:rPr lang="en-US" altLang="zh-CN" sz="2000" dirty="0">
                <a:solidFill>
                  <a:srgbClr val="1C1C1B"/>
                </a:solidFill>
                <a:effectLst/>
                <a:latin typeface="MyriadPro-Light"/>
              </a:rPr>
              <a:t>0.87%</a:t>
            </a:r>
            <a:r>
              <a:rPr lang="zh-CN" altLang="en-US" sz="2000" dirty="0">
                <a:solidFill>
                  <a:srgbClr val="1C1C1B"/>
                </a:solidFill>
                <a:effectLst/>
                <a:latin typeface="MyriadPro-Light"/>
              </a:rPr>
              <a:t>。</a:t>
            </a:r>
          </a:p>
          <a:p>
            <a:pPr marL="342900" indent="-342900">
              <a:lnSpc>
                <a:spcPct val="150000"/>
              </a:lnSpc>
              <a:buFont typeface="Wingdings" panose="05000000000000000000" pitchFamily="2" charset="2"/>
              <a:buChar char="Ø"/>
            </a:pPr>
            <a:r>
              <a:rPr lang="zh-CN" altLang="en-US" sz="2000" dirty="0">
                <a:solidFill>
                  <a:srgbClr val="1C1C1B"/>
                </a:solidFill>
                <a:effectLst/>
                <a:latin typeface="MyriadPro-Light"/>
              </a:rPr>
              <a:t>即便如此，财富管理业务仍是中金</a:t>
            </a:r>
            <a:r>
              <a:rPr lang="en-US" altLang="zh-CN" sz="2000" dirty="0">
                <a:solidFill>
                  <a:srgbClr val="1C1C1B"/>
                </a:solidFill>
                <a:effectLst/>
                <a:latin typeface="MyriadPro-Light"/>
              </a:rPr>
              <a:t>2023</a:t>
            </a:r>
            <a:r>
              <a:rPr lang="zh-CN" altLang="en-US" sz="2000" dirty="0">
                <a:solidFill>
                  <a:srgbClr val="1C1C1B"/>
                </a:solidFill>
                <a:effectLst/>
                <a:latin typeface="MyriadPro-Light"/>
              </a:rPr>
              <a:t>年表现最亮眼的业务。</a:t>
            </a:r>
            <a:r>
              <a:rPr lang="en-US" altLang="zh-CN" sz="2000" dirty="0">
                <a:solidFill>
                  <a:srgbClr val="1C1C1B"/>
                </a:solidFill>
                <a:effectLst/>
                <a:latin typeface="MyriadPro-Light"/>
              </a:rPr>
              <a:t>2023</a:t>
            </a:r>
            <a:r>
              <a:rPr lang="zh-CN" altLang="en-US" sz="2000" dirty="0">
                <a:solidFill>
                  <a:srgbClr val="1C1C1B"/>
                </a:solidFill>
                <a:effectLst/>
                <a:latin typeface="MyriadPro-Light"/>
              </a:rPr>
              <a:t>年，中金财富管理总客户数较年初上涨</a:t>
            </a:r>
            <a:r>
              <a:rPr lang="en-US" altLang="zh-CN" sz="2000" dirty="0">
                <a:solidFill>
                  <a:srgbClr val="1C1C1B"/>
                </a:solidFill>
                <a:effectLst/>
                <a:latin typeface="MyriadPro-Light"/>
              </a:rPr>
              <a:t>17%</a:t>
            </a:r>
            <a:r>
              <a:rPr lang="zh-CN" altLang="en-US" sz="2000" dirty="0">
                <a:solidFill>
                  <a:srgbClr val="1C1C1B"/>
                </a:solidFill>
                <a:effectLst/>
                <a:latin typeface="MyriadPro-Light"/>
              </a:rPr>
              <a:t>至</a:t>
            </a:r>
            <a:r>
              <a:rPr lang="en-US" altLang="zh-CN" sz="2000" dirty="0">
                <a:solidFill>
                  <a:srgbClr val="1C1C1B"/>
                </a:solidFill>
                <a:effectLst/>
                <a:latin typeface="MyriadPro-Light"/>
              </a:rPr>
              <a:t>680.38</a:t>
            </a:r>
            <a:r>
              <a:rPr lang="zh-CN" altLang="en-US" sz="2000" dirty="0">
                <a:solidFill>
                  <a:srgbClr val="1C1C1B"/>
                </a:solidFill>
                <a:effectLst/>
                <a:latin typeface="MyriadPro-Light"/>
              </a:rPr>
              <a:t>万户，客户账户资产总值较年初上涨</a:t>
            </a:r>
            <a:r>
              <a:rPr lang="en-US" altLang="zh-CN" sz="2000" dirty="0">
                <a:solidFill>
                  <a:srgbClr val="1C1C1B"/>
                </a:solidFill>
                <a:effectLst/>
                <a:latin typeface="MyriadPro-Light"/>
              </a:rPr>
              <a:t>4.3%</a:t>
            </a:r>
            <a:r>
              <a:rPr lang="zh-CN" altLang="en-US" sz="2000" dirty="0">
                <a:solidFill>
                  <a:srgbClr val="1C1C1B"/>
                </a:solidFill>
                <a:effectLst/>
                <a:latin typeface="MyriadPro-Light"/>
              </a:rPr>
              <a:t>至</a:t>
            </a:r>
            <a:r>
              <a:rPr lang="en-US" altLang="zh-CN" sz="2000" dirty="0">
                <a:solidFill>
                  <a:srgbClr val="1C1C1B"/>
                </a:solidFill>
                <a:effectLst/>
                <a:latin typeface="MyriadPro-Light"/>
              </a:rPr>
              <a:t>2.88</a:t>
            </a:r>
            <a:r>
              <a:rPr lang="zh-CN" altLang="en-US" sz="2000" dirty="0">
                <a:solidFill>
                  <a:srgbClr val="1C1C1B"/>
                </a:solidFill>
                <a:effectLst/>
                <a:latin typeface="MyriadPro-Light"/>
              </a:rPr>
              <a:t>万亿元，产品保有规模和买方投顾签约客户资产均实现增长。</a:t>
            </a:r>
            <a:endParaRPr lang="en-US" altLang="zh-CN" sz="2000" dirty="0">
              <a:solidFill>
                <a:srgbClr val="1C1C1B"/>
              </a:solidFill>
              <a:effectLst/>
              <a:latin typeface="MHeiPRC-Light"/>
            </a:endParaRPr>
          </a:p>
        </p:txBody>
      </p:sp>
      <p:sp>
        <p:nvSpPr>
          <p:cNvPr id="7" name="标题 1">
            <a:extLst>
              <a:ext uri="{FF2B5EF4-FFF2-40B4-BE49-F238E27FC236}">
                <a16:creationId xmlns:a16="http://schemas.microsoft.com/office/drawing/2014/main" id="{1112BF88-718D-1A29-DF94-51B3318F70AF}"/>
              </a:ext>
            </a:extLst>
          </p:cNvPr>
          <p:cNvSpPr>
            <a:spLocks noGrp="1"/>
          </p:cNvSpPr>
          <p:nvPr>
            <p:ph type="title"/>
          </p:nvPr>
        </p:nvSpPr>
        <p:spPr>
          <a:xfrm>
            <a:off x="939114" y="365126"/>
            <a:ext cx="8427308" cy="821124"/>
          </a:xfrm>
        </p:spPr>
        <p:txBody>
          <a:bodyPr>
            <a:normAutofit/>
          </a:bodyPr>
          <a:lstStyle/>
          <a:p>
            <a:r>
              <a:rPr kumimoji="1" lang="zh-CN" altLang="en-US" dirty="0"/>
              <a:t>资产管理业务</a:t>
            </a:r>
            <a:r>
              <a:rPr kumimoji="1" lang="en-US" altLang="zh-CN" dirty="0"/>
              <a:t>-</a:t>
            </a:r>
            <a:r>
              <a:rPr kumimoji="1" lang="zh-CN" altLang="en-US" dirty="0"/>
              <a:t>中金财富</a:t>
            </a:r>
          </a:p>
        </p:txBody>
      </p:sp>
    </p:spTree>
    <p:extLst>
      <p:ext uri="{BB962C8B-B14F-4D97-AF65-F5344CB8AC3E}">
        <p14:creationId xmlns:p14="http://schemas.microsoft.com/office/powerpoint/2010/main" val="2388996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72</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fontScale="47500" lnSpcReduction="20000"/>
          </a:bodyPr>
          <a:lstStyle/>
          <a:p>
            <a:pPr marL="0" indent="0" algn="ctr">
              <a:buNone/>
            </a:pPr>
            <a:r>
              <a:rPr kumimoji="1" lang="zh-CN" altLang="en-US" sz="6000" dirty="0"/>
              <a:t>自营业务</a:t>
            </a:r>
            <a:endParaRPr kumimoji="1" lang="en-US" altLang="zh-CN" sz="6000" dirty="0"/>
          </a:p>
          <a:p>
            <a:pPr marL="0" indent="0" algn="ctr">
              <a:buNone/>
            </a:pPr>
            <a:r>
              <a:rPr kumimoji="1" lang="zh-CN" altLang="en-US" sz="6000" dirty="0"/>
              <a:t>本公司投资收益状况</a:t>
            </a:r>
          </a:p>
        </p:txBody>
      </p:sp>
    </p:spTree>
    <p:extLst>
      <p:ext uri="{BB962C8B-B14F-4D97-AF65-F5344CB8AC3E}">
        <p14:creationId xmlns:p14="http://schemas.microsoft.com/office/powerpoint/2010/main" val="897839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73</a:t>
            </a:fld>
            <a:endParaRPr kumimoji="1" lang="zh-CN" altLang="en-US"/>
          </a:p>
        </p:txBody>
      </p:sp>
      <p:pic>
        <p:nvPicPr>
          <p:cNvPr id="7" name="内容占位符 6">
            <a:extLst>
              <a:ext uri="{FF2B5EF4-FFF2-40B4-BE49-F238E27FC236}">
                <a16:creationId xmlns:a16="http://schemas.microsoft.com/office/drawing/2014/main" id="{73F232AF-9051-5DDE-1425-BD4FAD275854}"/>
              </a:ext>
            </a:extLst>
          </p:cNvPr>
          <p:cNvPicPr>
            <a:picLocks noGrp="1" noChangeAspect="1"/>
          </p:cNvPicPr>
          <p:nvPr>
            <p:ph sz="quarter" idx="11"/>
          </p:nvPr>
        </p:nvPicPr>
        <p:blipFill>
          <a:blip r:embed="rId3"/>
          <a:stretch>
            <a:fillRect/>
          </a:stretch>
        </p:blipFill>
        <p:spPr>
          <a:xfrm>
            <a:off x="1229339" y="898300"/>
            <a:ext cx="9733321" cy="4621212"/>
          </a:xfrm>
        </p:spPr>
      </p:pic>
      <p:sp>
        <p:nvSpPr>
          <p:cNvPr id="8" name="矩形 7">
            <a:extLst>
              <a:ext uri="{FF2B5EF4-FFF2-40B4-BE49-F238E27FC236}">
                <a16:creationId xmlns:a16="http://schemas.microsoft.com/office/drawing/2014/main" id="{C01FBD7D-8D1E-FEBD-4020-C084B118B3C5}"/>
              </a:ext>
            </a:extLst>
          </p:cNvPr>
          <p:cNvSpPr/>
          <p:nvPr/>
        </p:nvSpPr>
        <p:spPr>
          <a:xfrm>
            <a:off x="1330939" y="4291445"/>
            <a:ext cx="9530122" cy="290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FE2D12F-A53D-9FE9-DC24-FC8C1EED71CF}"/>
              </a:ext>
            </a:extLst>
          </p:cNvPr>
          <p:cNvSpPr txBox="1"/>
          <p:nvPr/>
        </p:nvSpPr>
        <p:spPr>
          <a:xfrm>
            <a:off x="916998" y="5498035"/>
            <a:ext cx="10147262" cy="923330"/>
          </a:xfrm>
          <a:prstGeom prst="rect">
            <a:avLst/>
          </a:prstGeom>
          <a:noFill/>
          <a:ln>
            <a:solidFill>
              <a:srgbClr val="C00000"/>
            </a:solidFill>
          </a:ln>
        </p:spPr>
        <p:txBody>
          <a:bodyPr wrap="square">
            <a:spAutoFit/>
          </a:bodyPr>
          <a:lstStyle/>
          <a:p>
            <a:r>
              <a:rPr lang="zh-CN" altLang="en-US" dirty="0"/>
              <a:t>其他投资的收益净额主要为基金相关投资产生的损益 ；该项收益净额同比减少人民币</a:t>
            </a:r>
            <a:r>
              <a:rPr lang="en-US" altLang="zh-CN" dirty="0"/>
              <a:t>1,638,800,333</a:t>
            </a:r>
            <a:r>
              <a:rPr lang="zh-CN" altLang="en-US" dirty="0"/>
              <a:t>元，下降</a:t>
            </a:r>
            <a:r>
              <a:rPr lang="en-US" altLang="zh-CN" dirty="0"/>
              <a:t>83.45% </a:t>
            </a:r>
            <a:r>
              <a:rPr lang="zh-CN" altLang="en-US" dirty="0"/>
              <a:t>，主要是由于私募证券基金投资规模减少，同时公募</a:t>
            </a:r>
            <a:r>
              <a:rPr lang="en-US" altLang="zh-CN" dirty="0"/>
              <a:t>REITs</a:t>
            </a:r>
            <a:r>
              <a:rPr lang="zh-CN" altLang="en-US" dirty="0"/>
              <a:t>基金估值因市场环境的不利影响而下降，导致相关基金投资产生的收益净额减少。</a:t>
            </a:r>
          </a:p>
        </p:txBody>
      </p:sp>
    </p:spTree>
    <p:extLst>
      <p:ext uri="{BB962C8B-B14F-4D97-AF65-F5344CB8AC3E}">
        <p14:creationId xmlns:p14="http://schemas.microsoft.com/office/powerpoint/2010/main" val="14663032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1CA52639-9DBB-B49C-0AD0-78868B86BF95}"/>
              </a:ext>
            </a:extLst>
          </p:cNvPr>
          <p:cNvPicPr>
            <a:picLocks noGrp="1" noChangeAspect="1"/>
          </p:cNvPicPr>
          <p:nvPr>
            <p:ph sz="quarter" idx="11"/>
          </p:nvPr>
        </p:nvPicPr>
        <p:blipFill>
          <a:blip r:embed="rId3"/>
          <a:stretch>
            <a:fillRect/>
          </a:stretch>
        </p:blipFill>
        <p:spPr>
          <a:xfrm>
            <a:off x="2316087" y="2386085"/>
            <a:ext cx="7767027" cy="4621212"/>
          </a:xfrm>
        </p:spPr>
      </p:pic>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74</a:t>
            </a:fld>
            <a:endParaRPr kumimoji="1" lang="zh-CN" altLang="en-US"/>
          </a:p>
        </p:txBody>
      </p:sp>
      <p:sp>
        <p:nvSpPr>
          <p:cNvPr id="8" name="矩形 7">
            <a:extLst>
              <a:ext uri="{FF2B5EF4-FFF2-40B4-BE49-F238E27FC236}">
                <a16:creationId xmlns:a16="http://schemas.microsoft.com/office/drawing/2014/main" id="{C01FBD7D-8D1E-FEBD-4020-C084B118B3C5}"/>
              </a:ext>
            </a:extLst>
          </p:cNvPr>
          <p:cNvSpPr/>
          <p:nvPr/>
        </p:nvSpPr>
        <p:spPr>
          <a:xfrm>
            <a:off x="1534138" y="5941459"/>
            <a:ext cx="9530122" cy="290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FE2D12F-A53D-9FE9-DC24-FC8C1EED71CF}"/>
              </a:ext>
            </a:extLst>
          </p:cNvPr>
          <p:cNvSpPr txBox="1"/>
          <p:nvPr/>
        </p:nvSpPr>
        <p:spPr>
          <a:xfrm>
            <a:off x="1022369" y="1086320"/>
            <a:ext cx="10147262" cy="1323439"/>
          </a:xfrm>
          <a:prstGeom prst="rect">
            <a:avLst/>
          </a:prstGeom>
          <a:noFill/>
          <a:ln>
            <a:solidFill>
              <a:srgbClr val="C00000"/>
            </a:solidFill>
          </a:ln>
        </p:spPr>
        <p:txBody>
          <a:bodyPr wrap="square">
            <a:spAutoFit/>
          </a:bodyPr>
          <a:lstStyle/>
          <a:p>
            <a:r>
              <a:rPr lang="zh-CN" altLang="en-US" sz="2000" dirty="0"/>
              <a:t>权益投资的收益净额同比减少人民币</a:t>
            </a:r>
            <a:r>
              <a:rPr lang="en-US" altLang="zh-CN" sz="2000" dirty="0"/>
              <a:t>645,586,617</a:t>
            </a:r>
            <a:r>
              <a:rPr lang="zh-CN" altLang="en-US" sz="2000" dirty="0"/>
              <a:t>元，下降</a:t>
            </a:r>
            <a:r>
              <a:rPr lang="en-US" altLang="zh-CN" sz="2000" dirty="0"/>
              <a:t>34.35% </a:t>
            </a:r>
            <a:r>
              <a:rPr lang="zh-CN" altLang="en-US" sz="2000" dirty="0"/>
              <a:t>，主要为因科创板跟投而持有的证券产生的损失净额较</a:t>
            </a:r>
            <a:r>
              <a:rPr lang="en-US" altLang="zh-CN" sz="2000" dirty="0"/>
              <a:t>2023</a:t>
            </a:r>
            <a:r>
              <a:rPr lang="zh-CN" altLang="en-US" sz="2000" dirty="0"/>
              <a:t>年同期的收益净额所产生的变动 ；</a:t>
            </a:r>
            <a:endParaRPr lang="en-US" altLang="zh-CN" sz="2000" dirty="0"/>
          </a:p>
          <a:p>
            <a:r>
              <a:rPr lang="zh-CN" altLang="en-US" sz="2000" dirty="0"/>
              <a:t>其他投资的收益净额同比减少人民币</a:t>
            </a:r>
            <a:r>
              <a:rPr lang="en-US" altLang="zh-CN" sz="2000" dirty="0"/>
              <a:t>175,331,196</a:t>
            </a:r>
            <a:r>
              <a:rPr lang="zh-CN" altLang="en-US" sz="2000" dirty="0"/>
              <a:t>元，下降</a:t>
            </a:r>
            <a:r>
              <a:rPr lang="en-US" altLang="zh-CN" sz="2000" dirty="0"/>
              <a:t>37.39% </a:t>
            </a:r>
            <a:r>
              <a:rPr lang="zh-CN" altLang="en-US" sz="2000" dirty="0"/>
              <a:t>，主要是由于公募基金、私募证券投资基金及信托规模下降，导致相关投资产生的收益净额减少。</a:t>
            </a:r>
          </a:p>
        </p:txBody>
      </p:sp>
      <p:sp>
        <p:nvSpPr>
          <p:cNvPr id="9" name="矩形 8">
            <a:extLst>
              <a:ext uri="{FF2B5EF4-FFF2-40B4-BE49-F238E27FC236}">
                <a16:creationId xmlns:a16="http://schemas.microsoft.com/office/drawing/2014/main" id="{893E4900-C97C-B840-09CA-0CAFFF47939E}"/>
              </a:ext>
            </a:extLst>
          </p:cNvPr>
          <p:cNvSpPr/>
          <p:nvPr/>
        </p:nvSpPr>
        <p:spPr>
          <a:xfrm>
            <a:off x="1534138" y="5451643"/>
            <a:ext cx="9530122" cy="290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DC76CF6-FC52-9B2C-6E9B-43BAB6B15AE9}"/>
              </a:ext>
            </a:extLst>
          </p:cNvPr>
          <p:cNvSpPr/>
          <p:nvPr/>
        </p:nvSpPr>
        <p:spPr>
          <a:xfrm>
            <a:off x="1534138" y="6248711"/>
            <a:ext cx="9530122" cy="290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272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75</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风险控制</a:t>
            </a:r>
          </a:p>
        </p:txBody>
      </p:sp>
    </p:spTree>
    <p:extLst>
      <p:ext uri="{BB962C8B-B14F-4D97-AF65-F5344CB8AC3E}">
        <p14:creationId xmlns:p14="http://schemas.microsoft.com/office/powerpoint/2010/main" val="3215931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3A25E-E81C-8E48-6A1F-4BA086202A8A}"/>
              </a:ext>
            </a:extLst>
          </p:cNvPr>
          <p:cNvSpPr>
            <a:spLocks noGrp="1"/>
          </p:cNvSpPr>
          <p:nvPr>
            <p:ph type="title"/>
          </p:nvPr>
        </p:nvSpPr>
        <p:spPr/>
        <p:txBody>
          <a:bodyPr/>
          <a:lstStyle/>
          <a:p>
            <a:r>
              <a:rPr kumimoji="1" lang="zh-CN" altLang="en-US" dirty="0"/>
              <a:t>证券公司风险控制指标</a:t>
            </a:r>
          </a:p>
        </p:txBody>
      </p:sp>
      <p:sp>
        <p:nvSpPr>
          <p:cNvPr id="3" name="灯片编号占位符 2">
            <a:extLst>
              <a:ext uri="{FF2B5EF4-FFF2-40B4-BE49-F238E27FC236}">
                <a16:creationId xmlns:a16="http://schemas.microsoft.com/office/drawing/2014/main" id="{C36250CC-9C3E-FB78-87AA-322C43C259DF}"/>
              </a:ext>
            </a:extLst>
          </p:cNvPr>
          <p:cNvSpPr>
            <a:spLocks noGrp="1"/>
          </p:cNvSpPr>
          <p:nvPr>
            <p:ph type="sldNum" sz="quarter" idx="10"/>
          </p:nvPr>
        </p:nvSpPr>
        <p:spPr/>
        <p:txBody>
          <a:bodyPr/>
          <a:lstStyle/>
          <a:p>
            <a:fld id="{F56ABC50-C693-6145-8FE9-48A83A944B62}" type="slidenum">
              <a:rPr kumimoji="1" lang="zh-CN" altLang="en-US" smtClean="0"/>
              <a:pPr/>
              <a:t>76</a:t>
            </a:fld>
            <a:endParaRPr kumimoji="1" lang="zh-CN" altLang="en-US"/>
          </a:p>
        </p:txBody>
      </p:sp>
      <p:sp>
        <p:nvSpPr>
          <p:cNvPr id="4" name="内容占位符 3">
            <a:extLst>
              <a:ext uri="{FF2B5EF4-FFF2-40B4-BE49-F238E27FC236}">
                <a16:creationId xmlns:a16="http://schemas.microsoft.com/office/drawing/2014/main" id="{0286EAB5-BF5E-8E32-8C4D-62D5D038527D}"/>
              </a:ext>
            </a:extLst>
          </p:cNvPr>
          <p:cNvSpPr>
            <a:spLocks noGrp="1"/>
          </p:cNvSpPr>
          <p:nvPr>
            <p:ph sz="quarter" idx="11"/>
          </p:nvPr>
        </p:nvSpPr>
        <p:spPr/>
        <p:txBody>
          <a:bodyPr>
            <a:normAutofit/>
          </a:bodyPr>
          <a:lstStyle/>
          <a:p>
            <a:r>
              <a:rPr kumimoji="1" lang="zh-CN" altLang="en-US" dirty="0"/>
              <a:t>证券公司净资本由核心净资本和附属净资本构成。</a:t>
            </a:r>
            <a:endParaRPr kumimoji="1" lang="en-US" altLang="zh-CN" dirty="0"/>
          </a:p>
          <a:p>
            <a:pPr lvl="1">
              <a:lnSpc>
                <a:spcPct val="150000"/>
              </a:lnSpc>
            </a:pPr>
            <a:r>
              <a:rPr kumimoji="1" lang="zh-CN" altLang="en-US" sz="1900" dirty="0"/>
              <a:t>核心净资本</a:t>
            </a:r>
            <a:r>
              <a:rPr kumimoji="1" lang="en-US" altLang="zh-CN" sz="1900" dirty="0"/>
              <a:t>=</a:t>
            </a:r>
            <a:r>
              <a:rPr kumimoji="1" lang="zh-CN" altLang="en-US" sz="1900" dirty="0"/>
              <a:t>净资产</a:t>
            </a:r>
            <a:r>
              <a:rPr kumimoji="1" lang="en-US" altLang="zh-CN" sz="1900" dirty="0"/>
              <a:t>-</a:t>
            </a:r>
            <a:r>
              <a:rPr kumimoji="1" lang="zh-CN" altLang="en-US" sz="1900" dirty="0"/>
              <a:t>资产项目的风险调整</a:t>
            </a:r>
            <a:r>
              <a:rPr kumimoji="1" lang="en-US" altLang="zh-CN" sz="1900" dirty="0"/>
              <a:t>-</a:t>
            </a:r>
            <a:r>
              <a:rPr kumimoji="1" lang="zh-CN" altLang="en-US" sz="1900" dirty="0"/>
              <a:t>或有负债的风险调整</a:t>
            </a:r>
            <a:r>
              <a:rPr kumimoji="1" lang="en-US" altLang="zh-CN" sz="1900" dirty="0"/>
              <a:t>-/+</a:t>
            </a:r>
            <a:r>
              <a:rPr kumimoji="1" lang="zh-CN" altLang="en-US" sz="1900" dirty="0"/>
              <a:t>中国证监会认定或核准的其他</a:t>
            </a:r>
            <a:r>
              <a:rPr kumimoji="1" lang="zh-CN" altLang="en-US" sz="1900"/>
              <a:t>调整项目</a:t>
            </a:r>
            <a:endParaRPr kumimoji="1" lang="en-US" altLang="zh-CN" sz="1900" dirty="0"/>
          </a:p>
          <a:p>
            <a:pPr lvl="1">
              <a:lnSpc>
                <a:spcPct val="150000"/>
              </a:lnSpc>
            </a:pPr>
            <a:r>
              <a:rPr kumimoji="1" lang="zh-CN" altLang="en-US" sz="1900" dirty="0"/>
              <a:t>附属净资本</a:t>
            </a:r>
            <a:r>
              <a:rPr kumimoji="1" lang="en-US" altLang="zh-CN" sz="1900" dirty="0"/>
              <a:t>=</a:t>
            </a:r>
            <a:r>
              <a:rPr kumimoji="1" lang="zh-CN" altLang="en-US" sz="1900" dirty="0"/>
              <a:t>长期次级债</a:t>
            </a:r>
            <a:r>
              <a:rPr kumimoji="1" lang="en-US" altLang="zh-CN" sz="1900" dirty="0"/>
              <a:t>×</a:t>
            </a:r>
            <a:r>
              <a:rPr kumimoji="1" lang="zh-CN" altLang="en-US" sz="1900" dirty="0"/>
              <a:t>规定比例</a:t>
            </a:r>
            <a:r>
              <a:rPr kumimoji="1" lang="en-US" altLang="zh-CN" sz="1900" dirty="0"/>
              <a:t>-/+</a:t>
            </a:r>
            <a:r>
              <a:rPr kumimoji="1" lang="zh-CN" altLang="en-US" sz="1900" dirty="0"/>
              <a:t>中国证监会认定或核准的其他调整项目</a:t>
            </a:r>
            <a:endParaRPr kumimoji="1" lang="en-US" altLang="zh-CN" sz="1900" dirty="0"/>
          </a:p>
          <a:p>
            <a:r>
              <a:rPr kumimoji="1" lang="zh-CN" altLang="en-US" dirty="0"/>
              <a:t>风险覆盖率</a:t>
            </a:r>
            <a:r>
              <a:rPr kumimoji="1" lang="en-US" altLang="zh-CN" dirty="0"/>
              <a:t>=</a:t>
            </a:r>
            <a:r>
              <a:rPr kumimoji="1" lang="zh-CN" altLang="en-US" dirty="0"/>
              <a:t>净资本</a:t>
            </a:r>
            <a:r>
              <a:rPr kumimoji="1" lang="en-US" altLang="zh-CN" dirty="0"/>
              <a:t>/</a:t>
            </a:r>
            <a:r>
              <a:rPr kumimoji="1" lang="zh-CN" altLang="en-US" dirty="0"/>
              <a:t>各项风险资本准备之和</a:t>
            </a:r>
            <a:r>
              <a:rPr kumimoji="1" lang="en-US" altLang="zh-CN" dirty="0"/>
              <a:t>×100%</a:t>
            </a:r>
          </a:p>
          <a:p>
            <a:r>
              <a:rPr kumimoji="1" lang="zh-CN" altLang="en-US" dirty="0"/>
              <a:t>资本杠杆率</a:t>
            </a:r>
            <a:r>
              <a:rPr kumimoji="1" lang="en-US" altLang="zh-CN" dirty="0"/>
              <a:t>=</a:t>
            </a:r>
            <a:r>
              <a:rPr kumimoji="1" lang="zh-CN" altLang="en-US" dirty="0"/>
              <a:t>核心净资本</a:t>
            </a:r>
            <a:r>
              <a:rPr kumimoji="1" lang="en-US" altLang="zh-CN" dirty="0"/>
              <a:t>/</a:t>
            </a:r>
            <a:r>
              <a:rPr kumimoji="1" lang="zh-CN" altLang="en-US" dirty="0"/>
              <a:t>表内外资产总额</a:t>
            </a:r>
            <a:r>
              <a:rPr kumimoji="1" lang="en-US" altLang="zh-CN" dirty="0"/>
              <a:t>×100%</a:t>
            </a:r>
          </a:p>
          <a:p>
            <a:r>
              <a:rPr kumimoji="1" lang="zh-CN" altLang="en-US" dirty="0"/>
              <a:t>流动性覆盖率</a:t>
            </a:r>
            <a:r>
              <a:rPr kumimoji="1" lang="en-US" altLang="zh-CN" dirty="0"/>
              <a:t>=</a:t>
            </a:r>
            <a:r>
              <a:rPr kumimoji="1" lang="zh-CN" altLang="en-US" dirty="0"/>
              <a:t>优质流动性资产</a:t>
            </a:r>
            <a:r>
              <a:rPr kumimoji="1" lang="en-US" altLang="zh-CN" dirty="0"/>
              <a:t>/</a:t>
            </a:r>
            <a:r>
              <a:rPr kumimoji="1" lang="zh-CN" altLang="en-US" dirty="0"/>
              <a:t>未来 </a:t>
            </a:r>
            <a:r>
              <a:rPr kumimoji="1" lang="en-US" altLang="zh-CN" dirty="0"/>
              <a:t>30 </a:t>
            </a:r>
            <a:r>
              <a:rPr kumimoji="1" lang="zh-CN" altLang="en-US" dirty="0"/>
              <a:t>天现金净流出量</a:t>
            </a:r>
            <a:r>
              <a:rPr kumimoji="1" lang="en-US" altLang="zh-CN" dirty="0"/>
              <a:t>×100%</a:t>
            </a:r>
          </a:p>
          <a:p>
            <a:r>
              <a:rPr kumimoji="1" lang="zh-CN" altLang="en-US" dirty="0"/>
              <a:t>净稳定资金率</a:t>
            </a:r>
            <a:r>
              <a:rPr kumimoji="1" lang="en-US" altLang="zh-CN" dirty="0"/>
              <a:t>=</a:t>
            </a:r>
            <a:r>
              <a:rPr kumimoji="1" lang="zh-CN" altLang="en-US" dirty="0"/>
              <a:t>可用稳定资金</a:t>
            </a:r>
            <a:r>
              <a:rPr kumimoji="1" lang="en-US" altLang="zh-CN" dirty="0"/>
              <a:t>/</a:t>
            </a:r>
            <a:r>
              <a:rPr kumimoji="1" lang="zh-CN" altLang="en-US" dirty="0"/>
              <a:t>所需稳定资金</a:t>
            </a:r>
            <a:r>
              <a:rPr kumimoji="1" lang="en-US" altLang="zh-CN" dirty="0"/>
              <a:t>×100%</a:t>
            </a:r>
            <a:endParaRPr kumimoji="1" lang="zh-CN" altLang="en-US" dirty="0"/>
          </a:p>
        </p:txBody>
      </p:sp>
      <p:sp>
        <p:nvSpPr>
          <p:cNvPr id="6" name="内容占位符 3">
            <a:extLst>
              <a:ext uri="{FF2B5EF4-FFF2-40B4-BE49-F238E27FC236}">
                <a16:creationId xmlns:a16="http://schemas.microsoft.com/office/drawing/2014/main" id="{563188F8-A055-30E2-5D9B-3752D64A3277}"/>
              </a:ext>
            </a:extLst>
          </p:cNvPr>
          <p:cNvSpPr txBox="1">
            <a:spLocks/>
          </p:cNvSpPr>
          <p:nvPr/>
        </p:nvSpPr>
        <p:spPr>
          <a:xfrm>
            <a:off x="939114" y="6134539"/>
            <a:ext cx="10515600" cy="723461"/>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1000"/>
              </a:spcBef>
              <a:buFont typeface="Wingdings" pitchFamily="2" charset="2"/>
              <a:buChar char="Ø"/>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sz="1100" i="1" dirty="0"/>
              <a:t>参考资料：</a:t>
            </a:r>
            <a:r>
              <a:rPr kumimoji="1" lang="de-DE" altLang="zh-CN" sz="1100" i="1" dirty="0"/>
              <a:t>http://</a:t>
            </a:r>
            <a:r>
              <a:rPr kumimoji="1" lang="de-DE" altLang="zh-CN" sz="1100" i="1" dirty="0" err="1"/>
              <a:t>www.csrc.gov.cn</a:t>
            </a:r>
            <a:r>
              <a:rPr kumimoji="1" lang="de-DE" altLang="zh-CN" sz="1100" i="1" dirty="0"/>
              <a:t>/</a:t>
            </a:r>
            <a:r>
              <a:rPr kumimoji="1" lang="de-DE" altLang="zh-CN" sz="1100" i="1" dirty="0" err="1"/>
              <a:t>csrc</a:t>
            </a:r>
            <a:r>
              <a:rPr kumimoji="1" lang="de-DE" altLang="zh-CN" sz="1100" i="1" dirty="0"/>
              <a:t>/c101950/c1048096/1048096/</a:t>
            </a:r>
            <a:r>
              <a:rPr kumimoji="1" lang="de-DE" altLang="zh-CN" sz="1100" i="1" dirty="0" err="1"/>
              <a:t>files</a:t>
            </a:r>
            <a:r>
              <a:rPr kumimoji="1" lang="de-DE" altLang="zh-CN" sz="1100" i="1" dirty="0"/>
              <a:t>/</a:t>
            </a:r>
            <a:r>
              <a:rPr kumimoji="1" lang="zh-CN" altLang="en-US" sz="1100" i="1" dirty="0"/>
              <a:t>附件：关于修改</a:t>
            </a:r>
            <a:r>
              <a:rPr kumimoji="1" lang="en-US" altLang="zh-CN" sz="1100" i="1" dirty="0"/>
              <a:t>《</a:t>
            </a:r>
            <a:r>
              <a:rPr kumimoji="1" lang="zh-CN" altLang="en-US" sz="1100" i="1" dirty="0"/>
              <a:t>证券公司风险控制指标管理办法</a:t>
            </a:r>
            <a:r>
              <a:rPr kumimoji="1" lang="en-US" altLang="zh-CN" sz="1100" i="1" dirty="0"/>
              <a:t>》</a:t>
            </a:r>
            <a:r>
              <a:rPr kumimoji="1" lang="zh-CN" altLang="en-US" sz="1100" i="1" dirty="0"/>
              <a:t>的决定</a:t>
            </a:r>
            <a:r>
              <a:rPr kumimoji="1" lang="en-US" altLang="zh-CN" sz="1100" i="1" dirty="0"/>
              <a:t>.</a:t>
            </a:r>
            <a:r>
              <a:rPr kumimoji="1" lang="de-DE" altLang="zh-CN" sz="1100" i="1" dirty="0" err="1"/>
              <a:t>pdf</a:t>
            </a:r>
            <a:endParaRPr kumimoji="1" lang="zh-CN" altLang="en-US" sz="1100" i="1" dirty="0"/>
          </a:p>
        </p:txBody>
      </p:sp>
    </p:spTree>
    <p:extLst>
      <p:ext uri="{BB962C8B-B14F-4D97-AF65-F5344CB8AC3E}">
        <p14:creationId xmlns:p14="http://schemas.microsoft.com/office/powerpoint/2010/main" val="244189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4C07350-1D4B-FFBC-826E-3D3955515F61}"/>
              </a:ext>
            </a:extLst>
          </p:cNvPr>
          <p:cNvPicPr>
            <a:picLocks noChangeAspect="1"/>
          </p:cNvPicPr>
          <p:nvPr/>
        </p:nvPicPr>
        <p:blipFill>
          <a:blip r:embed="rId2"/>
          <a:stretch>
            <a:fillRect/>
          </a:stretch>
        </p:blipFill>
        <p:spPr>
          <a:xfrm>
            <a:off x="1475509" y="562921"/>
            <a:ext cx="8723060" cy="6127010"/>
          </a:xfrm>
          <a:prstGeom prst="rect">
            <a:avLst/>
          </a:prstGeom>
        </p:spPr>
      </p:pic>
      <p:sp>
        <p:nvSpPr>
          <p:cNvPr id="3" name="灯片编号占位符 2">
            <a:extLst>
              <a:ext uri="{FF2B5EF4-FFF2-40B4-BE49-F238E27FC236}">
                <a16:creationId xmlns:a16="http://schemas.microsoft.com/office/drawing/2014/main" id="{615EAF30-E494-075A-91E4-D4A64B8093FE}"/>
              </a:ext>
            </a:extLst>
          </p:cNvPr>
          <p:cNvSpPr>
            <a:spLocks noGrp="1"/>
          </p:cNvSpPr>
          <p:nvPr>
            <p:ph type="sldNum" sz="quarter" idx="12"/>
          </p:nvPr>
        </p:nvSpPr>
        <p:spPr/>
        <p:txBody>
          <a:bodyPr/>
          <a:lstStyle/>
          <a:p>
            <a:fld id="{F56ABC50-C693-6145-8FE9-48A83A944B62}" type="slidenum">
              <a:rPr kumimoji="1" lang="zh-CN" altLang="en-US" smtClean="0"/>
              <a:t>77</a:t>
            </a:fld>
            <a:endParaRPr kumimoji="1" lang="zh-CN" altLang="en-US"/>
          </a:p>
        </p:txBody>
      </p:sp>
      <p:sp>
        <p:nvSpPr>
          <p:cNvPr id="2" name="矩形 1">
            <a:extLst>
              <a:ext uri="{FF2B5EF4-FFF2-40B4-BE49-F238E27FC236}">
                <a16:creationId xmlns:a16="http://schemas.microsoft.com/office/drawing/2014/main" id="{4A1B6766-AD1D-82D6-C84B-B083AFB4DDCE}"/>
              </a:ext>
            </a:extLst>
          </p:cNvPr>
          <p:cNvSpPr/>
          <p:nvPr/>
        </p:nvSpPr>
        <p:spPr>
          <a:xfrm>
            <a:off x="1738143" y="3190008"/>
            <a:ext cx="8460426" cy="5403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4888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78</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资产负债表</a:t>
            </a:r>
          </a:p>
        </p:txBody>
      </p:sp>
    </p:spTree>
    <p:extLst>
      <p:ext uri="{BB962C8B-B14F-4D97-AF65-F5344CB8AC3E}">
        <p14:creationId xmlns:p14="http://schemas.microsoft.com/office/powerpoint/2010/main" val="331231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AABD06-7DA7-DBEA-DF26-A20D3B6A5313}"/>
              </a:ext>
            </a:extLst>
          </p:cNvPr>
          <p:cNvSpPr>
            <a:spLocks noGrp="1"/>
          </p:cNvSpPr>
          <p:nvPr>
            <p:ph type="sldNum" sz="quarter" idx="12"/>
          </p:nvPr>
        </p:nvSpPr>
        <p:spPr/>
        <p:txBody>
          <a:bodyPr/>
          <a:lstStyle/>
          <a:p>
            <a:fld id="{F56ABC50-C693-6145-8FE9-48A83A944B62}" type="slidenum">
              <a:rPr kumimoji="1" lang="zh-CN" altLang="en-US" smtClean="0"/>
              <a:t>79</a:t>
            </a:fld>
            <a:endParaRPr kumimoji="1" lang="zh-CN" altLang="en-US"/>
          </a:p>
        </p:txBody>
      </p:sp>
      <p:pic>
        <p:nvPicPr>
          <p:cNvPr id="5" name="图片 4">
            <a:extLst>
              <a:ext uri="{FF2B5EF4-FFF2-40B4-BE49-F238E27FC236}">
                <a16:creationId xmlns:a16="http://schemas.microsoft.com/office/drawing/2014/main" id="{FB871416-56D7-39F4-F66A-D43636306901}"/>
              </a:ext>
            </a:extLst>
          </p:cNvPr>
          <p:cNvPicPr>
            <a:picLocks noChangeAspect="1"/>
          </p:cNvPicPr>
          <p:nvPr/>
        </p:nvPicPr>
        <p:blipFill>
          <a:blip r:embed="rId2"/>
          <a:stretch>
            <a:fillRect/>
          </a:stretch>
        </p:blipFill>
        <p:spPr>
          <a:xfrm>
            <a:off x="1459923" y="312426"/>
            <a:ext cx="7962900" cy="6400800"/>
          </a:xfrm>
          <a:prstGeom prst="rect">
            <a:avLst/>
          </a:prstGeom>
        </p:spPr>
      </p:pic>
    </p:spTree>
    <p:extLst>
      <p:ext uri="{BB962C8B-B14F-4D97-AF65-F5344CB8AC3E}">
        <p14:creationId xmlns:p14="http://schemas.microsoft.com/office/powerpoint/2010/main" val="295621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lstStyle/>
          <a:p>
            <a:r>
              <a:rPr lang="zh-CN" altLang="en-US" dirty="0"/>
              <a:t>案例引入</a:t>
            </a:r>
            <a:r>
              <a:rPr lang="en-US" altLang="zh-CN" dirty="0"/>
              <a:t>3</a:t>
            </a:r>
            <a:r>
              <a:rPr lang="zh-CN" altLang="en-US" dirty="0"/>
              <a:t>：券商行业总体描述</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8</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根据最新公布的上市证券公司</a:t>
            </a:r>
            <a:r>
              <a:rPr lang="en-US" altLang="zh-CN" sz="2000" dirty="0"/>
              <a:t>2023</a:t>
            </a:r>
            <a:r>
              <a:rPr lang="zh-CN" altLang="en-US" sz="2000" dirty="0"/>
              <a:t>年年度报告，提取年度营业总收入和净利润数据汇总整理，得到年度前十分别为中信证券、华泰证券、国泰君安、招商证券、中国银河、中信建投、广发证券、国信证券、中金公司、申万宏源。</a:t>
            </a:r>
          </a:p>
        </p:txBody>
      </p:sp>
    </p:spTree>
    <p:extLst>
      <p:ext uri="{BB962C8B-B14F-4D97-AF65-F5344CB8AC3E}">
        <p14:creationId xmlns:p14="http://schemas.microsoft.com/office/powerpoint/2010/main" val="3977655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70FB2DF-4B3D-3BFE-B3FA-BBB5B5BBB08C}"/>
              </a:ext>
            </a:extLst>
          </p:cNvPr>
          <p:cNvSpPr>
            <a:spLocks noGrp="1"/>
          </p:cNvSpPr>
          <p:nvPr>
            <p:ph type="sldNum" sz="quarter" idx="12"/>
          </p:nvPr>
        </p:nvSpPr>
        <p:spPr/>
        <p:txBody>
          <a:bodyPr/>
          <a:lstStyle/>
          <a:p>
            <a:fld id="{F56ABC50-C693-6145-8FE9-48A83A944B62}" type="slidenum">
              <a:rPr kumimoji="1" lang="zh-CN" altLang="en-US" smtClean="0"/>
              <a:t>80</a:t>
            </a:fld>
            <a:endParaRPr kumimoji="1" lang="zh-CN" altLang="en-US"/>
          </a:p>
        </p:txBody>
      </p:sp>
      <p:pic>
        <p:nvPicPr>
          <p:cNvPr id="5" name="图片 4">
            <a:extLst>
              <a:ext uri="{FF2B5EF4-FFF2-40B4-BE49-F238E27FC236}">
                <a16:creationId xmlns:a16="http://schemas.microsoft.com/office/drawing/2014/main" id="{823F391A-192C-A847-4CF3-FFB0E4CBA215}"/>
              </a:ext>
            </a:extLst>
          </p:cNvPr>
          <p:cNvPicPr>
            <a:picLocks noChangeAspect="1"/>
          </p:cNvPicPr>
          <p:nvPr/>
        </p:nvPicPr>
        <p:blipFill>
          <a:blip r:embed="rId2"/>
          <a:stretch>
            <a:fillRect/>
          </a:stretch>
        </p:blipFill>
        <p:spPr>
          <a:xfrm>
            <a:off x="1544904" y="0"/>
            <a:ext cx="7166610" cy="6858000"/>
          </a:xfrm>
          <a:prstGeom prst="rect">
            <a:avLst/>
          </a:prstGeom>
        </p:spPr>
      </p:pic>
    </p:spTree>
    <p:extLst>
      <p:ext uri="{BB962C8B-B14F-4D97-AF65-F5344CB8AC3E}">
        <p14:creationId xmlns:p14="http://schemas.microsoft.com/office/powerpoint/2010/main" val="2454735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C33C48F-9C6E-A17F-DCBB-4E906B8AC7EE}"/>
              </a:ext>
            </a:extLst>
          </p:cNvPr>
          <p:cNvPicPr>
            <a:picLocks noChangeAspect="1"/>
          </p:cNvPicPr>
          <p:nvPr/>
        </p:nvPicPr>
        <p:blipFill>
          <a:blip r:embed="rId2"/>
          <a:stretch>
            <a:fillRect/>
          </a:stretch>
        </p:blipFill>
        <p:spPr>
          <a:xfrm>
            <a:off x="1045858" y="1049280"/>
            <a:ext cx="9625606" cy="5784906"/>
          </a:xfrm>
          <a:prstGeom prst="rect">
            <a:avLst/>
          </a:prstGeom>
        </p:spPr>
      </p:pic>
      <p:sp>
        <p:nvSpPr>
          <p:cNvPr id="3" name="灯片编号占位符 2">
            <a:extLst>
              <a:ext uri="{FF2B5EF4-FFF2-40B4-BE49-F238E27FC236}">
                <a16:creationId xmlns:a16="http://schemas.microsoft.com/office/drawing/2014/main" id="{A7D02B6F-8D35-7BD7-C32A-F34EDAC1A680}"/>
              </a:ext>
            </a:extLst>
          </p:cNvPr>
          <p:cNvSpPr>
            <a:spLocks noGrp="1"/>
          </p:cNvSpPr>
          <p:nvPr>
            <p:ph type="sldNum" sz="quarter" idx="12"/>
          </p:nvPr>
        </p:nvSpPr>
        <p:spPr/>
        <p:txBody>
          <a:bodyPr/>
          <a:lstStyle/>
          <a:p>
            <a:fld id="{F56ABC50-C693-6145-8FE9-48A83A944B62}" type="slidenum">
              <a:rPr kumimoji="1" lang="zh-CN" altLang="en-US" smtClean="0"/>
              <a:t>81</a:t>
            </a:fld>
            <a:endParaRPr kumimoji="1" lang="zh-CN" altLang="en-US"/>
          </a:p>
        </p:txBody>
      </p:sp>
      <p:sp>
        <p:nvSpPr>
          <p:cNvPr id="5" name="矩形 4">
            <a:extLst>
              <a:ext uri="{FF2B5EF4-FFF2-40B4-BE49-F238E27FC236}">
                <a16:creationId xmlns:a16="http://schemas.microsoft.com/office/drawing/2014/main" id="{B7A42010-309B-4AF6-96FF-65A52E38D1F0}"/>
              </a:ext>
            </a:extLst>
          </p:cNvPr>
          <p:cNvSpPr/>
          <p:nvPr/>
        </p:nvSpPr>
        <p:spPr>
          <a:xfrm>
            <a:off x="1045858" y="3561337"/>
            <a:ext cx="10249060" cy="2438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20337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BDFE78E-D600-50D8-B856-C1887406ED2B}"/>
              </a:ext>
            </a:extLst>
          </p:cNvPr>
          <p:cNvPicPr>
            <a:picLocks noChangeAspect="1"/>
          </p:cNvPicPr>
          <p:nvPr/>
        </p:nvPicPr>
        <p:blipFill>
          <a:blip r:embed="rId2"/>
          <a:stretch>
            <a:fillRect/>
          </a:stretch>
        </p:blipFill>
        <p:spPr>
          <a:xfrm>
            <a:off x="737286" y="1425886"/>
            <a:ext cx="10594804" cy="4957907"/>
          </a:xfrm>
          <a:prstGeom prst="rect">
            <a:avLst/>
          </a:prstGeom>
        </p:spPr>
      </p:pic>
      <p:sp>
        <p:nvSpPr>
          <p:cNvPr id="3" name="灯片编号占位符 2">
            <a:extLst>
              <a:ext uri="{FF2B5EF4-FFF2-40B4-BE49-F238E27FC236}">
                <a16:creationId xmlns:a16="http://schemas.microsoft.com/office/drawing/2014/main" id="{E616D405-9638-2409-096E-39225758F076}"/>
              </a:ext>
            </a:extLst>
          </p:cNvPr>
          <p:cNvSpPr>
            <a:spLocks noGrp="1"/>
          </p:cNvSpPr>
          <p:nvPr>
            <p:ph type="sldNum" sz="quarter" idx="12"/>
          </p:nvPr>
        </p:nvSpPr>
        <p:spPr/>
        <p:txBody>
          <a:bodyPr/>
          <a:lstStyle/>
          <a:p>
            <a:fld id="{F56ABC50-C693-6145-8FE9-48A83A944B62}" type="slidenum">
              <a:rPr kumimoji="1" lang="zh-CN" altLang="en-US" smtClean="0"/>
              <a:t>82</a:t>
            </a:fld>
            <a:endParaRPr kumimoji="1" lang="zh-CN" altLang="en-US"/>
          </a:p>
        </p:txBody>
      </p:sp>
      <p:sp>
        <p:nvSpPr>
          <p:cNvPr id="4" name="矩形 3">
            <a:extLst>
              <a:ext uri="{FF2B5EF4-FFF2-40B4-BE49-F238E27FC236}">
                <a16:creationId xmlns:a16="http://schemas.microsoft.com/office/drawing/2014/main" id="{47BC4494-3CA1-4681-8774-6D742736EA9E}"/>
              </a:ext>
            </a:extLst>
          </p:cNvPr>
          <p:cNvSpPr/>
          <p:nvPr/>
        </p:nvSpPr>
        <p:spPr>
          <a:xfrm>
            <a:off x="1446579" y="3412915"/>
            <a:ext cx="10108112" cy="3382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922706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C8C9280-EE61-F914-3146-A4B8276C8FDC}"/>
              </a:ext>
            </a:extLst>
          </p:cNvPr>
          <p:cNvPicPr>
            <a:picLocks noChangeAspect="1"/>
          </p:cNvPicPr>
          <p:nvPr/>
        </p:nvPicPr>
        <p:blipFill>
          <a:blip r:embed="rId2"/>
          <a:stretch>
            <a:fillRect/>
          </a:stretch>
        </p:blipFill>
        <p:spPr>
          <a:xfrm>
            <a:off x="949327" y="1091911"/>
            <a:ext cx="10262463" cy="5640064"/>
          </a:xfrm>
          <a:prstGeom prst="rect">
            <a:avLst/>
          </a:prstGeom>
        </p:spPr>
      </p:pic>
      <p:sp>
        <p:nvSpPr>
          <p:cNvPr id="3" name="灯片编号占位符 2">
            <a:extLst>
              <a:ext uri="{FF2B5EF4-FFF2-40B4-BE49-F238E27FC236}">
                <a16:creationId xmlns:a16="http://schemas.microsoft.com/office/drawing/2014/main" id="{DBFDF89F-8270-730B-C044-FEC8A9D396A8}"/>
              </a:ext>
            </a:extLst>
          </p:cNvPr>
          <p:cNvSpPr>
            <a:spLocks noGrp="1"/>
          </p:cNvSpPr>
          <p:nvPr>
            <p:ph type="sldNum" sz="quarter" idx="12"/>
          </p:nvPr>
        </p:nvSpPr>
        <p:spPr/>
        <p:txBody>
          <a:bodyPr/>
          <a:lstStyle/>
          <a:p>
            <a:fld id="{F56ABC50-C693-6145-8FE9-48A83A944B62}" type="slidenum">
              <a:rPr kumimoji="1" lang="zh-CN" altLang="en-US" smtClean="0"/>
              <a:t>83</a:t>
            </a:fld>
            <a:endParaRPr kumimoji="1" lang="zh-CN" altLang="en-US"/>
          </a:p>
        </p:txBody>
      </p:sp>
      <p:sp>
        <p:nvSpPr>
          <p:cNvPr id="6" name="椭圆 5">
            <a:extLst>
              <a:ext uri="{FF2B5EF4-FFF2-40B4-BE49-F238E27FC236}">
                <a16:creationId xmlns:a16="http://schemas.microsoft.com/office/drawing/2014/main" id="{716861E0-8484-48E8-7B92-6E91FEB4965E}"/>
              </a:ext>
            </a:extLst>
          </p:cNvPr>
          <p:cNvSpPr/>
          <p:nvPr/>
        </p:nvSpPr>
        <p:spPr>
          <a:xfrm>
            <a:off x="561580" y="3081020"/>
            <a:ext cx="3051735" cy="2188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椭圆 6">
            <a:extLst>
              <a:ext uri="{FF2B5EF4-FFF2-40B4-BE49-F238E27FC236}">
                <a16:creationId xmlns:a16="http://schemas.microsoft.com/office/drawing/2014/main" id="{63D7BF31-C4E0-3EFE-FED6-A2004B864461}"/>
              </a:ext>
            </a:extLst>
          </p:cNvPr>
          <p:cNvSpPr/>
          <p:nvPr/>
        </p:nvSpPr>
        <p:spPr>
          <a:xfrm>
            <a:off x="561581" y="4005809"/>
            <a:ext cx="3051735" cy="2188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052561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4085D01-8428-7AFC-647C-61658A851D59}"/>
              </a:ext>
            </a:extLst>
          </p:cNvPr>
          <p:cNvSpPr>
            <a:spLocks noGrp="1"/>
          </p:cNvSpPr>
          <p:nvPr>
            <p:ph type="sldNum" sz="quarter" idx="12"/>
          </p:nvPr>
        </p:nvSpPr>
        <p:spPr/>
        <p:txBody>
          <a:bodyPr/>
          <a:lstStyle/>
          <a:p>
            <a:fld id="{F56ABC50-C693-6145-8FE9-48A83A944B62}" type="slidenum">
              <a:rPr kumimoji="1" lang="zh-CN" altLang="en-US" smtClean="0"/>
              <a:t>84</a:t>
            </a:fld>
            <a:endParaRPr kumimoji="1" lang="zh-CN" altLang="en-US"/>
          </a:p>
        </p:txBody>
      </p:sp>
      <p:pic>
        <p:nvPicPr>
          <p:cNvPr id="5" name="图片 4">
            <a:extLst>
              <a:ext uri="{FF2B5EF4-FFF2-40B4-BE49-F238E27FC236}">
                <a16:creationId xmlns:a16="http://schemas.microsoft.com/office/drawing/2014/main" id="{806B8C57-E4D7-94B5-9EEF-4B3D867C59A7}"/>
              </a:ext>
            </a:extLst>
          </p:cNvPr>
          <p:cNvPicPr>
            <a:picLocks noChangeAspect="1"/>
          </p:cNvPicPr>
          <p:nvPr/>
        </p:nvPicPr>
        <p:blipFill>
          <a:blip r:embed="rId2"/>
          <a:stretch>
            <a:fillRect/>
          </a:stretch>
        </p:blipFill>
        <p:spPr>
          <a:xfrm>
            <a:off x="1042553" y="1256434"/>
            <a:ext cx="9441873" cy="4879814"/>
          </a:xfrm>
          <a:prstGeom prst="rect">
            <a:avLst/>
          </a:prstGeom>
        </p:spPr>
      </p:pic>
      <p:sp>
        <p:nvSpPr>
          <p:cNvPr id="2" name="矩形 1">
            <a:extLst>
              <a:ext uri="{FF2B5EF4-FFF2-40B4-BE49-F238E27FC236}">
                <a16:creationId xmlns:a16="http://schemas.microsoft.com/office/drawing/2014/main" id="{FB540062-DA8E-EEA6-0851-A0B0B39E0E56}"/>
              </a:ext>
            </a:extLst>
          </p:cNvPr>
          <p:cNvSpPr/>
          <p:nvPr/>
        </p:nvSpPr>
        <p:spPr>
          <a:xfrm>
            <a:off x="1707574" y="3148444"/>
            <a:ext cx="9267292" cy="290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3F234B7-3045-C7CB-BBD5-03D9117C6A4E}"/>
              </a:ext>
            </a:extLst>
          </p:cNvPr>
          <p:cNvSpPr/>
          <p:nvPr/>
        </p:nvSpPr>
        <p:spPr>
          <a:xfrm>
            <a:off x="1707574" y="3696341"/>
            <a:ext cx="9267292" cy="290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53697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47C46DF-CC95-76A6-40C3-A9F444F2086F}"/>
              </a:ext>
            </a:extLst>
          </p:cNvPr>
          <p:cNvSpPr>
            <a:spLocks noGrp="1"/>
          </p:cNvSpPr>
          <p:nvPr>
            <p:ph type="sldNum" sz="quarter" idx="12"/>
          </p:nvPr>
        </p:nvSpPr>
        <p:spPr/>
        <p:txBody>
          <a:bodyPr/>
          <a:lstStyle/>
          <a:p>
            <a:fld id="{F56ABC50-C693-6145-8FE9-48A83A944B62}" type="slidenum">
              <a:rPr kumimoji="1" lang="zh-CN" altLang="en-US" smtClean="0"/>
              <a:t>85</a:t>
            </a:fld>
            <a:endParaRPr kumimoji="1" lang="zh-CN" altLang="en-US"/>
          </a:p>
        </p:txBody>
      </p:sp>
      <p:pic>
        <p:nvPicPr>
          <p:cNvPr id="5" name="图片 4">
            <a:extLst>
              <a:ext uri="{FF2B5EF4-FFF2-40B4-BE49-F238E27FC236}">
                <a16:creationId xmlns:a16="http://schemas.microsoft.com/office/drawing/2014/main" id="{5D48345B-4F2F-271F-C3DE-6E0D6E38DD26}"/>
              </a:ext>
            </a:extLst>
          </p:cNvPr>
          <p:cNvPicPr>
            <a:picLocks noChangeAspect="1"/>
          </p:cNvPicPr>
          <p:nvPr/>
        </p:nvPicPr>
        <p:blipFill>
          <a:blip r:embed="rId2"/>
          <a:stretch>
            <a:fillRect/>
          </a:stretch>
        </p:blipFill>
        <p:spPr>
          <a:xfrm>
            <a:off x="1075840" y="590497"/>
            <a:ext cx="8398885" cy="6088938"/>
          </a:xfrm>
          <a:prstGeom prst="rect">
            <a:avLst/>
          </a:prstGeom>
        </p:spPr>
      </p:pic>
      <p:sp>
        <p:nvSpPr>
          <p:cNvPr id="2" name="矩形 1">
            <a:extLst>
              <a:ext uri="{FF2B5EF4-FFF2-40B4-BE49-F238E27FC236}">
                <a16:creationId xmlns:a16="http://schemas.microsoft.com/office/drawing/2014/main" id="{B0AECF41-084B-0088-A9E4-BB272CE928C1}"/>
              </a:ext>
            </a:extLst>
          </p:cNvPr>
          <p:cNvSpPr/>
          <p:nvPr/>
        </p:nvSpPr>
        <p:spPr>
          <a:xfrm>
            <a:off x="1555872" y="2473035"/>
            <a:ext cx="9267292" cy="290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AC37CAD-60CE-8CDA-43CE-66E50C28D254}"/>
              </a:ext>
            </a:extLst>
          </p:cNvPr>
          <p:cNvSpPr txBox="1"/>
          <p:nvPr/>
        </p:nvSpPr>
        <p:spPr>
          <a:xfrm>
            <a:off x="9713388" y="3102806"/>
            <a:ext cx="1820522" cy="646331"/>
          </a:xfrm>
          <a:prstGeom prst="rect">
            <a:avLst/>
          </a:prstGeom>
          <a:noFill/>
          <a:ln>
            <a:solidFill>
              <a:srgbClr val="C00000"/>
            </a:solidFill>
          </a:ln>
        </p:spPr>
        <p:txBody>
          <a:bodyPr wrap="square" rtlCol="0">
            <a:spAutoFit/>
          </a:bodyPr>
          <a:lstStyle/>
          <a:p>
            <a:r>
              <a:rPr lang="zh-CN" altLang="en-US" dirty="0"/>
              <a:t>买入贩售的主要抵押物是债券</a:t>
            </a:r>
          </a:p>
        </p:txBody>
      </p:sp>
    </p:spTree>
    <p:extLst>
      <p:ext uri="{BB962C8B-B14F-4D97-AF65-F5344CB8AC3E}">
        <p14:creationId xmlns:p14="http://schemas.microsoft.com/office/powerpoint/2010/main" val="1140646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7C674A9-C995-9551-3C8D-963D7F2FA3FF}"/>
              </a:ext>
            </a:extLst>
          </p:cNvPr>
          <p:cNvPicPr>
            <a:picLocks noChangeAspect="1"/>
          </p:cNvPicPr>
          <p:nvPr/>
        </p:nvPicPr>
        <p:blipFill>
          <a:blip r:embed="rId2"/>
          <a:stretch>
            <a:fillRect/>
          </a:stretch>
        </p:blipFill>
        <p:spPr>
          <a:xfrm>
            <a:off x="1433079" y="247650"/>
            <a:ext cx="7829550" cy="6610350"/>
          </a:xfrm>
          <a:prstGeom prst="rect">
            <a:avLst/>
          </a:prstGeom>
        </p:spPr>
      </p:pic>
      <p:sp>
        <p:nvSpPr>
          <p:cNvPr id="3" name="灯片编号占位符 2">
            <a:extLst>
              <a:ext uri="{FF2B5EF4-FFF2-40B4-BE49-F238E27FC236}">
                <a16:creationId xmlns:a16="http://schemas.microsoft.com/office/drawing/2014/main" id="{947C46DF-CC95-76A6-40C3-A9F444F2086F}"/>
              </a:ext>
            </a:extLst>
          </p:cNvPr>
          <p:cNvSpPr>
            <a:spLocks noGrp="1"/>
          </p:cNvSpPr>
          <p:nvPr>
            <p:ph type="sldNum" sz="quarter" idx="12"/>
          </p:nvPr>
        </p:nvSpPr>
        <p:spPr/>
        <p:txBody>
          <a:bodyPr/>
          <a:lstStyle/>
          <a:p>
            <a:fld id="{F56ABC50-C693-6145-8FE9-48A83A944B62}" type="slidenum">
              <a:rPr kumimoji="1" lang="zh-CN" altLang="en-US" smtClean="0"/>
              <a:t>86</a:t>
            </a:fld>
            <a:endParaRPr kumimoji="1" lang="zh-CN" altLang="en-US"/>
          </a:p>
        </p:txBody>
      </p:sp>
      <p:sp>
        <p:nvSpPr>
          <p:cNvPr id="6" name="矩形 5">
            <a:extLst>
              <a:ext uri="{FF2B5EF4-FFF2-40B4-BE49-F238E27FC236}">
                <a16:creationId xmlns:a16="http://schemas.microsoft.com/office/drawing/2014/main" id="{9D3E0925-1030-3803-0DF3-3181CBBAEB6B}"/>
              </a:ext>
            </a:extLst>
          </p:cNvPr>
          <p:cNvSpPr/>
          <p:nvPr/>
        </p:nvSpPr>
        <p:spPr>
          <a:xfrm>
            <a:off x="2106144" y="2269886"/>
            <a:ext cx="7058638" cy="20973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6D64851A-7AAA-FAC0-80C7-1965A2A8D724}"/>
              </a:ext>
            </a:extLst>
          </p:cNvPr>
          <p:cNvSpPr txBox="1"/>
          <p:nvPr/>
        </p:nvSpPr>
        <p:spPr>
          <a:xfrm>
            <a:off x="9381727" y="2166433"/>
            <a:ext cx="2339218" cy="923330"/>
          </a:xfrm>
          <a:prstGeom prst="rect">
            <a:avLst/>
          </a:prstGeom>
          <a:noFill/>
          <a:ln>
            <a:solidFill>
              <a:srgbClr val="C00000"/>
            </a:solidFill>
          </a:ln>
        </p:spPr>
        <p:txBody>
          <a:bodyPr wrap="square" rtlCol="0">
            <a:spAutoFit/>
          </a:bodyPr>
          <a:lstStyle/>
          <a:p>
            <a:r>
              <a:rPr lang="zh-CN" altLang="en-US" dirty="0"/>
              <a:t>买断式：在抵押期间，抵押物持有者具有抵押物的所有权</a:t>
            </a:r>
          </a:p>
        </p:txBody>
      </p:sp>
    </p:spTree>
    <p:extLst>
      <p:ext uri="{BB962C8B-B14F-4D97-AF65-F5344CB8AC3E}">
        <p14:creationId xmlns:p14="http://schemas.microsoft.com/office/powerpoint/2010/main" val="27931344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5748B2F-89DE-3512-9622-29479A9E2DD6}"/>
              </a:ext>
            </a:extLst>
          </p:cNvPr>
          <p:cNvPicPr>
            <a:picLocks noChangeAspect="1"/>
          </p:cNvPicPr>
          <p:nvPr/>
        </p:nvPicPr>
        <p:blipFill>
          <a:blip r:embed="rId2"/>
          <a:stretch>
            <a:fillRect/>
          </a:stretch>
        </p:blipFill>
        <p:spPr>
          <a:xfrm>
            <a:off x="1102050" y="1253547"/>
            <a:ext cx="8983806" cy="4805795"/>
          </a:xfrm>
          <a:prstGeom prst="rect">
            <a:avLst/>
          </a:prstGeom>
        </p:spPr>
      </p:pic>
      <p:sp>
        <p:nvSpPr>
          <p:cNvPr id="3" name="灯片编号占位符 2">
            <a:extLst>
              <a:ext uri="{FF2B5EF4-FFF2-40B4-BE49-F238E27FC236}">
                <a16:creationId xmlns:a16="http://schemas.microsoft.com/office/drawing/2014/main" id="{947C46DF-CC95-76A6-40C3-A9F444F2086F}"/>
              </a:ext>
            </a:extLst>
          </p:cNvPr>
          <p:cNvSpPr>
            <a:spLocks noGrp="1"/>
          </p:cNvSpPr>
          <p:nvPr>
            <p:ph type="sldNum" sz="quarter" idx="12"/>
          </p:nvPr>
        </p:nvSpPr>
        <p:spPr/>
        <p:txBody>
          <a:bodyPr/>
          <a:lstStyle/>
          <a:p>
            <a:fld id="{F56ABC50-C693-6145-8FE9-48A83A944B62}" type="slidenum">
              <a:rPr kumimoji="1" lang="zh-CN" altLang="en-US" smtClean="0"/>
              <a:t>87</a:t>
            </a:fld>
            <a:endParaRPr kumimoji="1" lang="zh-CN" altLang="en-US"/>
          </a:p>
        </p:txBody>
      </p:sp>
      <p:sp>
        <p:nvSpPr>
          <p:cNvPr id="2" name="矩形 1">
            <a:extLst>
              <a:ext uri="{FF2B5EF4-FFF2-40B4-BE49-F238E27FC236}">
                <a16:creationId xmlns:a16="http://schemas.microsoft.com/office/drawing/2014/main" id="{08811350-1E51-25C3-4CFC-35311D79EC76}"/>
              </a:ext>
            </a:extLst>
          </p:cNvPr>
          <p:cNvSpPr/>
          <p:nvPr/>
        </p:nvSpPr>
        <p:spPr>
          <a:xfrm>
            <a:off x="1752852" y="3551574"/>
            <a:ext cx="8333003" cy="3346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222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844F302-096A-EE0F-4D6F-815FB2EF7027}"/>
              </a:ext>
            </a:extLst>
          </p:cNvPr>
          <p:cNvPicPr>
            <a:picLocks noChangeAspect="1"/>
          </p:cNvPicPr>
          <p:nvPr/>
        </p:nvPicPr>
        <p:blipFill>
          <a:blip r:embed="rId2"/>
          <a:stretch>
            <a:fillRect/>
          </a:stretch>
        </p:blipFill>
        <p:spPr>
          <a:xfrm>
            <a:off x="1042553" y="925247"/>
            <a:ext cx="9753600" cy="5286375"/>
          </a:xfrm>
          <a:prstGeom prst="rect">
            <a:avLst/>
          </a:prstGeom>
        </p:spPr>
      </p:pic>
      <p:sp>
        <p:nvSpPr>
          <p:cNvPr id="3" name="灯片编号占位符 2">
            <a:extLst>
              <a:ext uri="{FF2B5EF4-FFF2-40B4-BE49-F238E27FC236}">
                <a16:creationId xmlns:a16="http://schemas.microsoft.com/office/drawing/2014/main" id="{947C46DF-CC95-76A6-40C3-A9F444F2086F}"/>
              </a:ext>
            </a:extLst>
          </p:cNvPr>
          <p:cNvSpPr>
            <a:spLocks noGrp="1"/>
          </p:cNvSpPr>
          <p:nvPr>
            <p:ph type="sldNum" sz="quarter" idx="12"/>
          </p:nvPr>
        </p:nvSpPr>
        <p:spPr/>
        <p:txBody>
          <a:bodyPr/>
          <a:lstStyle/>
          <a:p>
            <a:fld id="{F56ABC50-C693-6145-8FE9-48A83A944B62}" type="slidenum">
              <a:rPr kumimoji="1" lang="zh-CN" altLang="en-US" smtClean="0"/>
              <a:t>88</a:t>
            </a:fld>
            <a:endParaRPr kumimoji="1" lang="zh-CN" altLang="en-US"/>
          </a:p>
        </p:txBody>
      </p:sp>
      <p:sp>
        <p:nvSpPr>
          <p:cNvPr id="2" name="矩形 1">
            <a:extLst>
              <a:ext uri="{FF2B5EF4-FFF2-40B4-BE49-F238E27FC236}">
                <a16:creationId xmlns:a16="http://schemas.microsoft.com/office/drawing/2014/main" id="{08811350-1E51-25C3-4CFC-35311D79EC76}"/>
              </a:ext>
            </a:extLst>
          </p:cNvPr>
          <p:cNvSpPr/>
          <p:nvPr/>
        </p:nvSpPr>
        <p:spPr>
          <a:xfrm>
            <a:off x="1929498" y="4704965"/>
            <a:ext cx="9219949" cy="3346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88070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97CACB-11F3-D322-68D9-197BCD848EF7}"/>
              </a:ext>
            </a:extLst>
          </p:cNvPr>
          <p:cNvSpPr>
            <a:spLocks noGrp="1"/>
          </p:cNvSpPr>
          <p:nvPr>
            <p:ph type="sldNum" sz="quarter" idx="12"/>
          </p:nvPr>
        </p:nvSpPr>
        <p:spPr/>
        <p:txBody>
          <a:bodyPr/>
          <a:lstStyle/>
          <a:p>
            <a:fld id="{F56ABC50-C693-6145-8FE9-48A83A944B62}" type="slidenum">
              <a:rPr kumimoji="1" lang="zh-CN" altLang="en-US" smtClean="0"/>
              <a:t>89</a:t>
            </a:fld>
            <a:endParaRPr kumimoji="1" lang="zh-CN" altLang="en-US"/>
          </a:p>
        </p:txBody>
      </p:sp>
      <p:pic>
        <p:nvPicPr>
          <p:cNvPr id="5" name="图片 4">
            <a:extLst>
              <a:ext uri="{FF2B5EF4-FFF2-40B4-BE49-F238E27FC236}">
                <a16:creationId xmlns:a16="http://schemas.microsoft.com/office/drawing/2014/main" id="{20B62DF8-452F-CD57-97F0-8B1689BFA8E0}"/>
              </a:ext>
            </a:extLst>
          </p:cNvPr>
          <p:cNvPicPr>
            <a:picLocks noChangeAspect="1"/>
          </p:cNvPicPr>
          <p:nvPr/>
        </p:nvPicPr>
        <p:blipFill>
          <a:blip r:embed="rId2"/>
          <a:stretch>
            <a:fillRect/>
          </a:stretch>
        </p:blipFill>
        <p:spPr>
          <a:xfrm>
            <a:off x="374073" y="174545"/>
            <a:ext cx="10972800" cy="6508910"/>
          </a:xfrm>
          <a:prstGeom prst="rect">
            <a:avLst/>
          </a:prstGeom>
        </p:spPr>
      </p:pic>
      <p:sp>
        <p:nvSpPr>
          <p:cNvPr id="2" name="矩形 1">
            <a:extLst>
              <a:ext uri="{FF2B5EF4-FFF2-40B4-BE49-F238E27FC236}">
                <a16:creationId xmlns:a16="http://schemas.microsoft.com/office/drawing/2014/main" id="{8D016E4F-43A5-7844-A0E8-35EE3653B316}"/>
              </a:ext>
            </a:extLst>
          </p:cNvPr>
          <p:cNvSpPr/>
          <p:nvPr/>
        </p:nvSpPr>
        <p:spPr>
          <a:xfrm>
            <a:off x="1534644" y="4181813"/>
            <a:ext cx="9687538" cy="20973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27564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8EA75-F437-4BCF-9E4E-6439F93AF46E}"/>
              </a:ext>
            </a:extLst>
          </p:cNvPr>
          <p:cNvSpPr>
            <a:spLocks noGrp="1"/>
          </p:cNvSpPr>
          <p:nvPr>
            <p:ph type="title"/>
          </p:nvPr>
        </p:nvSpPr>
        <p:spPr/>
        <p:txBody>
          <a:bodyPr/>
          <a:lstStyle/>
          <a:p>
            <a:r>
              <a:rPr lang="zh-CN" altLang="en-US" dirty="0"/>
              <a:t>案例引入</a:t>
            </a:r>
            <a:r>
              <a:rPr lang="en-US" altLang="zh-CN" dirty="0"/>
              <a:t>3</a:t>
            </a:r>
            <a:r>
              <a:rPr lang="zh-CN" altLang="en-US" dirty="0"/>
              <a:t>：券商行业总体描述</a:t>
            </a:r>
          </a:p>
        </p:txBody>
      </p:sp>
      <p:sp>
        <p:nvSpPr>
          <p:cNvPr id="3" name="灯片编号占位符 2">
            <a:extLst>
              <a:ext uri="{FF2B5EF4-FFF2-40B4-BE49-F238E27FC236}">
                <a16:creationId xmlns:a16="http://schemas.microsoft.com/office/drawing/2014/main" id="{417994B6-77C2-4D75-9569-F00FEA5AFA1E}"/>
              </a:ext>
            </a:extLst>
          </p:cNvPr>
          <p:cNvSpPr>
            <a:spLocks noGrp="1"/>
          </p:cNvSpPr>
          <p:nvPr>
            <p:ph type="sldNum" sz="quarter" idx="10"/>
          </p:nvPr>
        </p:nvSpPr>
        <p:spPr/>
        <p:txBody>
          <a:bodyPr/>
          <a:lstStyle/>
          <a:p>
            <a:fld id="{F56ABC50-C693-6145-8FE9-48A83A944B62}" type="slidenum">
              <a:rPr kumimoji="1" lang="zh-CN" altLang="en-US" smtClean="0"/>
              <a:pPr/>
              <a:t>9</a:t>
            </a:fld>
            <a:endParaRPr kumimoji="1" lang="zh-CN" altLang="en-US"/>
          </a:p>
        </p:txBody>
      </p:sp>
      <p:sp>
        <p:nvSpPr>
          <p:cNvPr id="4" name="内容占位符 3">
            <a:extLst>
              <a:ext uri="{FF2B5EF4-FFF2-40B4-BE49-F238E27FC236}">
                <a16:creationId xmlns:a16="http://schemas.microsoft.com/office/drawing/2014/main" id="{5608D4DC-3692-492E-ADFF-7E3C6ED65089}"/>
              </a:ext>
            </a:extLst>
          </p:cNvPr>
          <p:cNvSpPr>
            <a:spLocks noGrp="1"/>
          </p:cNvSpPr>
          <p:nvPr>
            <p:ph sz="quarter" idx="11"/>
          </p:nvPr>
        </p:nvSpPr>
        <p:spPr/>
        <p:txBody>
          <a:bodyPr>
            <a:normAutofit/>
          </a:bodyPr>
          <a:lstStyle/>
          <a:p>
            <a:r>
              <a:rPr lang="zh-CN" altLang="en-US" sz="2000" dirty="0"/>
              <a:t>大型券商中，华泰证券营收、净利增速较高。分业务来看，华泰证券去年财富管理、机构服务、投资管理、国际业务等主营业务均实现正增长。年报还显示，</a:t>
            </a:r>
            <a:r>
              <a:rPr lang="en-US" altLang="zh-CN" sz="2000" dirty="0"/>
              <a:t>2023</a:t>
            </a:r>
            <a:r>
              <a:rPr lang="zh-CN" altLang="en-US" sz="2000" dirty="0"/>
              <a:t>年华泰证券服务客户规模超</a:t>
            </a:r>
            <a:r>
              <a:rPr lang="en-US" altLang="zh-CN" sz="2000" dirty="0"/>
              <a:t>2100</a:t>
            </a:r>
            <a:r>
              <a:rPr lang="zh-CN" altLang="en-US" sz="2000" dirty="0"/>
              <a:t>万，客户账户资产</a:t>
            </a:r>
            <a:r>
              <a:rPr lang="en-US" altLang="zh-CN" sz="2000" dirty="0"/>
              <a:t>4.94</a:t>
            </a:r>
            <a:r>
              <a:rPr lang="zh-CN" altLang="en-US" sz="2000" dirty="0"/>
              <a:t>万亿元。华泰国际总资产规模也突破</a:t>
            </a:r>
            <a:r>
              <a:rPr lang="en-US" altLang="zh-CN" sz="2000" dirty="0"/>
              <a:t>2000</a:t>
            </a:r>
            <a:r>
              <a:rPr lang="zh-CN" altLang="en-US" sz="2000" dirty="0"/>
              <a:t>亿港元。此外，申万宏源</a:t>
            </a:r>
            <a:r>
              <a:rPr lang="en-US" altLang="zh-CN" sz="2000" dirty="0"/>
              <a:t>2023</a:t>
            </a:r>
            <a:r>
              <a:rPr lang="zh-CN" altLang="en-US" sz="2000" dirty="0"/>
              <a:t>年归母净利润达</a:t>
            </a:r>
            <a:r>
              <a:rPr lang="en-US" altLang="zh-CN" sz="2000" dirty="0"/>
              <a:t>46.06</a:t>
            </a:r>
            <a:r>
              <a:rPr lang="zh-CN" altLang="en-US" sz="2000" dirty="0"/>
              <a:t>亿元，同比大增</a:t>
            </a:r>
            <a:r>
              <a:rPr lang="en-US" altLang="zh-CN" sz="2000" dirty="0"/>
              <a:t>65%</a:t>
            </a:r>
            <a:r>
              <a:rPr lang="zh-CN" altLang="en-US" sz="2000" dirty="0"/>
              <a:t>。</a:t>
            </a:r>
          </a:p>
          <a:p>
            <a:r>
              <a:rPr lang="zh-CN" altLang="en-US" sz="2000" dirty="0"/>
              <a:t>中型券商中，净利润增幅较大的是光大证券，在</a:t>
            </a:r>
            <a:r>
              <a:rPr lang="en-US" altLang="zh-CN" sz="2000" dirty="0"/>
              <a:t>2023</a:t>
            </a:r>
            <a:r>
              <a:rPr lang="zh-CN" altLang="en-US" sz="2000" dirty="0"/>
              <a:t>年实现了净利润</a:t>
            </a:r>
            <a:r>
              <a:rPr lang="en-US" altLang="zh-CN" sz="2000" dirty="0"/>
              <a:t>42.71</a:t>
            </a:r>
            <a:r>
              <a:rPr lang="zh-CN" altLang="en-US" sz="2000" dirty="0"/>
              <a:t>亿元，不过公司扣非后的净利润仅为</a:t>
            </a:r>
            <a:r>
              <a:rPr lang="en-US" altLang="zh-CN" sz="2000" dirty="0"/>
              <a:t>18.73</a:t>
            </a:r>
            <a:r>
              <a:rPr lang="zh-CN" altLang="en-US" sz="2000" dirty="0"/>
              <a:t>亿元。光大证券年报显示，因全资子公司光大资本签署执行和解协议等事项，形成非经常性损益</a:t>
            </a:r>
            <a:r>
              <a:rPr lang="en-US" altLang="zh-CN" sz="2000" dirty="0"/>
              <a:t>21.3</a:t>
            </a:r>
            <a:r>
              <a:rPr lang="zh-CN" altLang="en-US" sz="2000" dirty="0"/>
              <a:t>亿元。去年</a:t>
            </a:r>
            <a:r>
              <a:rPr lang="en-US" altLang="zh-CN" sz="2000" dirty="0"/>
              <a:t>9</a:t>
            </a:r>
            <a:r>
              <a:rPr lang="zh-CN" altLang="en-US" sz="2000" dirty="0"/>
              <a:t>月，光大资本以</a:t>
            </a:r>
            <a:r>
              <a:rPr lang="en-US" altLang="zh-CN" sz="2000" dirty="0"/>
              <a:t>26.4</a:t>
            </a:r>
            <a:r>
              <a:rPr lang="zh-CN" altLang="en-US" sz="2000" dirty="0"/>
              <a:t>亿元与招商银行、华瑞银行和解，而光大证券前期已就</a:t>
            </a:r>
            <a:r>
              <a:rPr lang="en-US" altLang="zh-CN" sz="2000" dirty="0"/>
              <a:t>MPS</a:t>
            </a:r>
            <a:r>
              <a:rPr lang="zh-CN" altLang="en-US" sz="2000" dirty="0"/>
              <a:t>相关诉讼事项计提了相应的预计负债及资产减值准备，因此得以回血。</a:t>
            </a:r>
          </a:p>
        </p:txBody>
      </p:sp>
    </p:spTree>
    <p:extLst>
      <p:ext uri="{BB962C8B-B14F-4D97-AF65-F5344CB8AC3E}">
        <p14:creationId xmlns:p14="http://schemas.microsoft.com/office/powerpoint/2010/main" val="1253479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559A2-7224-34AC-F4F4-A4BB4B81EC84}"/>
              </a:ext>
            </a:extLst>
          </p:cNvPr>
          <p:cNvSpPr>
            <a:spLocks noGrp="1"/>
          </p:cNvSpPr>
          <p:nvPr>
            <p:ph type="title"/>
          </p:nvPr>
        </p:nvSpPr>
        <p:spPr/>
        <p:txBody>
          <a:bodyPr/>
          <a:lstStyle/>
          <a:p>
            <a:endParaRPr kumimoji="1" lang="zh-CN" altLang="en-US"/>
          </a:p>
        </p:txBody>
      </p:sp>
      <p:sp>
        <p:nvSpPr>
          <p:cNvPr id="3" name="灯片编号占位符 2">
            <a:extLst>
              <a:ext uri="{FF2B5EF4-FFF2-40B4-BE49-F238E27FC236}">
                <a16:creationId xmlns:a16="http://schemas.microsoft.com/office/drawing/2014/main" id="{55BF2BB5-1AB1-752A-2647-572ED92B1729}"/>
              </a:ext>
            </a:extLst>
          </p:cNvPr>
          <p:cNvSpPr>
            <a:spLocks noGrp="1"/>
          </p:cNvSpPr>
          <p:nvPr>
            <p:ph type="sldNum" sz="quarter" idx="12"/>
          </p:nvPr>
        </p:nvSpPr>
        <p:spPr/>
        <p:txBody>
          <a:bodyPr/>
          <a:lstStyle/>
          <a:p>
            <a:fld id="{F56ABC50-C693-6145-8FE9-48A83A944B62}" type="slidenum">
              <a:rPr kumimoji="1" lang="zh-CN" altLang="en-US" smtClean="0"/>
              <a:t>90</a:t>
            </a:fld>
            <a:endParaRPr kumimoji="1" lang="zh-CN" altLang="en-US"/>
          </a:p>
        </p:txBody>
      </p:sp>
      <p:sp>
        <p:nvSpPr>
          <p:cNvPr id="4" name="图片占位符 3">
            <a:extLst>
              <a:ext uri="{FF2B5EF4-FFF2-40B4-BE49-F238E27FC236}">
                <a16:creationId xmlns:a16="http://schemas.microsoft.com/office/drawing/2014/main" id="{CDF1B572-8AE0-35CF-0687-F27E7CE2AFB6}"/>
              </a:ext>
            </a:extLst>
          </p:cNvPr>
          <p:cNvSpPr>
            <a:spLocks noGrp="1"/>
          </p:cNvSpPr>
          <p:nvPr>
            <p:ph type="pic" sz="quarter" idx="13"/>
          </p:nvPr>
        </p:nvSpPr>
        <p:spPr/>
        <p:txBody>
          <a:bodyPr/>
          <a:lstStyle/>
          <a:p>
            <a:endParaRPr lang="zh-CN" altLang="en-US"/>
          </a:p>
        </p:txBody>
      </p:sp>
      <p:pic>
        <p:nvPicPr>
          <p:cNvPr id="7" name="图片 6">
            <a:extLst>
              <a:ext uri="{FF2B5EF4-FFF2-40B4-BE49-F238E27FC236}">
                <a16:creationId xmlns:a16="http://schemas.microsoft.com/office/drawing/2014/main" id="{683D6D2A-B0A7-C65B-4E1F-53879A13339C}"/>
              </a:ext>
            </a:extLst>
          </p:cNvPr>
          <p:cNvPicPr>
            <a:picLocks noChangeAspect="1"/>
          </p:cNvPicPr>
          <p:nvPr/>
        </p:nvPicPr>
        <p:blipFill>
          <a:blip r:embed="rId2"/>
          <a:stretch>
            <a:fillRect/>
          </a:stretch>
        </p:blipFill>
        <p:spPr>
          <a:xfrm>
            <a:off x="249382" y="281253"/>
            <a:ext cx="11304443" cy="6517557"/>
          </a:xfrm>
          <a:prstGeom prst="rect">
            <a:avLst/>
          </a:prstGeom>
        </p:spPr>
      </p:pic>
    </p:spTree>
    <p:extLst>
      <p:ext uri="{BB962C8B-B14F-4D97-AF65-F5344CB8AC3E}">
        <p14:creationId xmlns:p14="http://schemas.microsoft.com/office/powerpoint/2010/main" val="27683775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46198A3-CCB4-C317-43F9-6E52839A3BDC}"/>
              </a:ext>
            </a:extLst>
          </p:cNvPr>
          <p:cNvPicPr>
            <a:picLocks noChangeAspect="1"/>
          </p:cNvPicPr>
          <p:nvPr/>
        </p:nvPicPr>
        <p:blipFill>
          <a:blip r:embed="rId2"/>
          <a:stretch>
            <a:fillRect/>
          </a:stretch>
        </p:blipFill>
        <p:spPr>
          <a:xfrm>
            <a:off x="843863" y="1350096"/>
            <a:ext cx="10130595" cy="3348038"/>
          </a:xfrm>
          <a:prstGeom prst="rect">
            <a:avLst/>
          </a:prstGeom>
        </p:spPr>
      </p:pic>
      <p:sp>
        <p:nvSpPr>
          <p:cNvPr id="3" name="灯片编号占位符 2">
            <a:extLst>
              <a:ext uri="{FF2B5EF4-FFF2-40B4-BE49-F238E27FC236}">
                <a16:creationId xmlns:a16="http://schemas.microsoft.com/office/drawing/2014/main" id="{0CB8E527-CABB-FC87-FC55-C643F37E0F37}"/>
              </a:ext>
            </a:extLst>
          </p:cNvPr>
          <p:cNvSpPr>
            <a:spLocks noGrp="1"/>
          </p:cNvSpPr>
          <p:nvPr>
            <p:ph type="sldNum" sz="quarter" idx="12"/>
          </p:nvPr>
        </p:nvSpPr>
        <p:spPr/>
        <p:txBody>
          <a:bodyPr/>
          <a:lstStyle/>
          <a:p>
            <a:fld id="{F56ABC50-C693-6145-8FE9-48A83A944B62}" type="slidenum">
              <a:rPr kumimoji="1" lang="zh-CN" altLang="en-US" smtClean="0"/>
              <a:t>91</a:t>
            </a:fld>
            <a:endParaRPr kumimoji="1" lang="zh-CN" altLang="en-US"/>
          </a:p>
        </p:txBody>
      </p:sp>
      <p:sp>
        <p:nvSpPr>
          <p:cNvPr id="6" name="矩形 5">
            <a:extLst>
              <a:ext uri="{FF2B5EF4-FFF2-40B4-BE49-F238E27FC236}">
                <a16:creationId xmlns:a16="http://schemas.microsoft.com/office/drawing/2014/main" id="{034AFC98-910D-2813-FAF8-07A2CDE8B669}"/>
              </a:ext>
            </a:extLst>
          </p:cNvPr>
          <p:cNvSpPr/>
          <p:nvPr/>
        </p:nvSpPr>
        <p:spPr>
          <a:xfrm>
            <a:off x="1005792" y="3172756"/>
            <a:ext cx="9968666" cy="3364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988106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92</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资产减值</a:t>
            </a:r>
          </a:p>
        </p:txBody>
      </p:sp>
    </p:spTree>
    <p:extLst>
      <p:ext uri="{BB962C8B-B14F-4D97-AF65-F5344CB8AC3E}">
        <p14:creationId xmlns:p14="http://schemas.microsoft.com/office/powerpoint/2010/main" val="38447370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FAAD18A-F1B1-F0A1-6EF9-1843395443DB}"/>
              </a:ext>
            </a:extLst>
          </p:cNvPr>
          <p:cNvSpPr>
            <a:spLocks noGrp="1"/>
          </p:cNvSpPr>
          <p:nvPr>
            <p:ph type="sldNum" sz="quarter" idx="12"/>
          </p:nvPr>
        </p:nvSpPr>
        <p:spPr/>
        <p:txBody>
          <a:bodyPr/>
          <a:lstStyle/>
          <a:p>
            <a:fld id="{F56ABC50-C693-6145-8FE9-48A83A944B62}" type="slidenum">
              <a:rPr kumimoji="1" lang="zh-CN" altLang="en-US" smtClean="0"/>
              <a:t>93</a:t>
            </a:fld>
            <a:endParaRPr kumimoji="1" lang="zh-CN" altLang="en-US"/>
          </a:p>
        </p:txBody>
      </p:sp>
      <p:pic>
        <p:nvPicPr>
          <p:cNvPr id="14" name="图片 13">
            <a:extLst>
              <a:ext uri="{FF2B5EF4-FFF2-40B4-BE49-F238E27FC236}">
                <a16:creationId xmlns:a16="http://schemas.microsoft.com/office/drawing/2014/main" id="{D6E141A1-4CD2-1579-65BC-7D672D4A6A5A}"/>
              </a:ext>
            </a:extLst>
          </p:cNvPr>
          <p:cNvPicPr>
            <a:picLocks noChangeAspect="1"/>
          </p:cNvPicPr>
          <p:nvPr/>
        </p:nvPicPr>
        <p:blipFill>
          <a:blip r:embed="rId2"/>
          <a:stretch>
            <a:fillRect/>
          </a:stretch>
        </p:blipFill>
        <p:spPr>
          <a:xfrm>
            <a:off x="450705" y="1105333"/>
            <a:ext cx="10511704" cy="4970147"/>
          </a:xfrm>
          <a:prstGeom prst="rect">
            <a:avLst/>
          </a:prstGeom>
        </p:spPr>
      </p:pic>
      <p:sp>
        <p:nvSpPr>
          <p:cNvPr id="2" name="矩形 1">
            <a:extLst>
              <a:ext uri="{FF2B5EF4-FFF2-40B4-BE49-F238E27FC236}">
                <a16:creationId xmlns:a16="http://schemas.microsoft.com/office/drawing/2014/main" id="{82954F07-68DD-96D4-E661-AE12936D4A15}"/>
              </a:ext>
            </a:extLst>
          </p:cNvPr>
          <p:cNvSpPr/>
          <p:nvPr/>
        </p:nvSpPr>
        <p:spPr>
          <a:xfrm>
            <a:off x="1409953" y="3766177"/>
            <a:ext cx="9271902" cy="3070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73932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2F0BD16-8116-3874-5D19-B67ECFBC5400}"/>
              </a:ext>
            </a:extLst>
          </p:cNvPr>
          <p:cNvSpPr>
            <a:spLocks noGrp="1"/>
          </p:cNvSpPr>
          <p:nvPr>
            <p:ph type="sldNum" sz="quarter" idx="12"/>
          </p:nvPr>
        </p:nvSpPr>
        <p:spPr/>
        <p:txBody>
          <a:bodyPr/>
          <a:lstStyle/>
          <a:p>
            <a:fld id="{F56ABC50-C693-6145-8FE9-48A83A944B62}" type="slidenum">
              <a:rPr kumimoji="1" lang="zh-CN" altLang="en-US" smtClean="0"/>
              <a:t>94</a:t>
            </a:fld>
            <a:endParaRPr kumimoji="1" lang="zh-CN" altLang="en-US"/>
          </a:p>
        </p:txBody>
      </p:sp>
      <p:pic>
        <p:nvPicPr>
          <p:cNvPr id="5" name="图片 4">
            <a:extLst>
              <a:ext uri="{FF2B5EF4-FFF2-40B4-BE49-F238E27FC236}">
                <a16:creationId xmlns:a16="http://schemas.microsoft.com/office/drawing/2014/main" id="{72CDF4C2-0317-32B4-89C1-085FC150DD35}"/>
              </a:ext>
            </a:extLst>
          </p:cNvPr>
          <p:cNvPicPr>
            <a:picLocks noChangeAspect="1"/>
          </p:cNvPicPr>
          <p:nvPr/>
        </p:nvPicPr>
        <p:blipFill>
          <a:blip r:embed="rId2"/>
          <a:stretch>
            <a:fillRect/>
          </a:stretch>
        </p:blipFill>
        <p:spPr>
          <a:xfrm>
            <a:off x="737286" y="1164959"/>
            <a:ext cx="9810750" cy="5229225"/>
          </a:xfrm>
          <a:prstGeom prst="rect">
            <a:avLst/>
          </a:prstGeom>
        </p:spPr>
      </p:pic>
      <p:sp>
        <p:nvSpPr>
          <p:cNvPr id="2" name="矩形 1">
            <a:extLst>
              <a:ext uri="{FF2B5EF4-FFF2-40B4-BE49-F238E27FC236}">
                <a16:creationId xmlns:a16="http://schemas.microsoft.com/office/drawing/2014/main" id="{3946F5D0-FA87-5CCC-53F4-1382A70421A4}"/>
              </a:ext>
            </a:extLst>
          </p:cNvPr>
          <p:cNvSpPr/>
          <p:nvPr/>
        </p:nvSpPr>
        <p:spPr>
          <a:xfrm>
            <a:off x="1794415" y="4379241"/>
            <a:ext cx="8669229" cy="2862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190287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F5FAE59-4B9E-EEE2-C8DA-9D651B1CA360}"/>
              </a:ext>
            </a:extLst>
          </p:cNvPr>
          <p:cNvSpPr>
            <a:spLocks noGrp="1"/>
          </p:cNvSpPr>
          <p:nvPr>
            <p:ph type="sldNum" sz="quarter" idx="12"/>
          </p:nvPr>
        </p:nvSpPr>
        <p:spPr/>
        <p:txBody>
          <a:bodyPr/>
          <a:lstStyle/>
          <a:p>
            <a:fld id="{F56ABC50-C693-6145-8FE9-48A83A944B62}" type="slidenum">
              <a:rPr kumimoji="1" lang="zh-CN" altLang="en-US" smtClean="0"/>
              <a:t>95</a:t>
            </a:fld>
            <a:endParaRPr kumimoji="1" lang="zh-CN" altLang="en-US"/>
          </a:p>
        </p:txBody>
      </p:sp>
      <p:sp>
        <p:nvSpPr>
          <p:cNvPr id="7" name="标题 1">
            <a:extLst>
              <a:ext uri="{FF2B5EF4-FFF2-40B4-BE49-F238E27FC236}">
                <a16:creationId xmlns:a16="http://schemas.microsoft.com/office/drawing/2014/main" id="{5DABF1F2-B6CF-591A-7799-638B2AF65F32}"/>
              </a:ext>
            </a:extLst>
          </p:cNvPr>
          <p:cNvSpPr>
            <a:spLocks noGrp="1"/>
          </p:cNvSpPr>
          <p:nvPr>
            <p:ph type="title"/>
          </p:nvPr>
        </p:nvSpPr>
        <p:spPr>
          <a:xfrm>
            <a:off x="939114" y="365126"/>
            <a:ext cx="8427308" cy="821124"/>
          </a:xfrm>
        </p:spPr>
        <p:txBody>
          <a:bodyPr/>
          <a:lstStyle/>
          <a:p>
            <a:r>
              <a:rPr kumimoji="1" lang="zh-CN" altLang="en-US" dirty="0"/>
              <a:t>商誉减值</a:t>
            </a:r>
          </a:p>
        </p:txBody>
      </p:sp>
      <p:pic>
        <p:nvPicPr>
          <p:cNvPr id="4" name="图片 3">
            <a:extLst>
              <a:ext uri="{FF2B5EF4-FFF2-40B4-BE49-F238E27FC236}">
                <a16:creationId xmlns:a16="http://schemas.microsoft.com/office/drawing/2014/main" id="{E57F4ADD-DBFE-A925-9748-FD845235ABFA}"/>
              </a:ext>
            </a:extLst>
          </p:cNvPr>
          <p:cNvPicPr>
            <a:picLocks noChangeAspect="1"/>
          </p:cNvPicPr>
          <p:nvPr/>
        </p:nvPicPr>
        <p:blipFill>
          <a:blip r:embed="rId2"/>
          <a:stretch>
            <a:fillRect/>
          </a:stretch>
        </p:blipFill>
        <p:spPr>
          <a:xfrm>
            <a:off x="939114" y="1493693"/>
            <a:ext cx="9994157" cy="3732934"/>
          </a:xfrm>
          <a:prstGeom prst="rect">
            <a:avLst/>
          </a:prstGeom>
        </p:spPr>
      </p:pic>
      <p:sp>
        <p:nvSpPr>
          <p:cNvPr id="2" name="矩形 1">
            <a:extLst>
              <a:ext uri="{FF2B5EF4-FFF2-40B4-BE49-F238E27FC236}">
                <a16:creationId xmlns:a16="http://schemas.microsoft.com/office/drawing/2014/main" id="{84C273A0-A884-3F74-B235-9365AE7D2964}"/>
              </a:ext>
            </a:extLst>
          </p:cNvPr>
          <p:cNvSpPr/>
          <p:nvPr/>
        </p:nvSpPr>
        <p:spPr>
          <a:xfrm>
            <a:off x="1258729" y="4379241"/>
            <a:ext cx="9558207" cy="7746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69140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96</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以公允价值计量的项目</a:t>
            </a:r>
          </a:p>
        </p:txBody>
      </p:sp>
    </p:spTree>
    <p:extLst>
      <p:ext uri="{BB962C8B-B14F-4D97-AF65-F5344CB8AC3E}">
        <p14:creationId xmlns:p14="http://schemas.microsoft.com/office/powerpoint/2010/main" val="23082566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AF322A4-603C-B9CB-5BEE-2BD2E2DE6C2E}"/>
              </a:ext>
            </a:extLst>
          </p:cNvPr>
          <p:cNvPicPr>
            <a:picLocks noChangeAspect="1"/>
          </p:cNvPicPr>
          <p:nvPr/>
        </p:nvPicPr>
        <p:blipFill>
          <a:blip r:embed="rId3"/>
          <a:stretch>
            <a:fillRect/>
          </a:stretch>
        </p:blipFill>
        <p:spPr>
          <a:xfrm>
            <a:off x="0" y="1415328"/>
            <a:ext cx="11940528" cy="4027343"/>
          </a:xfrm>
          <a:prstGeom prst="rect">
            <a:avLst/>
          </a:prstGeom>
        </p:spPr>
      </p:pic>
      <p:sp>
        <p:nvSpPr>
          <p:cNvPr id="3" name="灯片编号占位符 2">
            <a:extLst>
              <a:ext uri="{FF2B5EF4-FFF2-40B4-BE49-F238E27FC236}">
                <a16:creationId xmlns:a16="http://schemas.microsoft.com/office/drawing/2014/main" id="{C8F8A528-C99F-3276-73BC-A39E666AB0CE}"/>
              </a:ext>
            </a:extLst>
          </p:cNvPr>
          <p:cNvSpPr>
            <a:spLocks noGrp="1"/>
          </p:cNvSpPr>
          <p:nvPr>
            <p:ph type="sldNum" sz="quarter" idx="12"/>
          </p:nvPr>
        </p:nvSpPr>
        <p:spPr/>
        <p:txBody>
          <a:bodyPr/>
          <a:lstStyle/>
          <a:p>
            <a:fld id="{F56ABC50-C693-6145-8FE9-48A83A944B62}" type="slidenum">
              <a:rPr kumimoji="1" lang="zh-CN" altLang="en-US" smtClean="0"/>
              <a:t>97</a:t>
            </a:fld>
            <a:endParaRPr kumimoji="1" lang="zh-CN" altLang="en-US"/>
          </a:p>
        </p:txBody>
      </p:sp>
      <p:sp>
        <p:nvSpPr>
          <p:cNvPr id="5" name="矩形 4">
            <a:extLst>
              <a:ext uri="{FF2B5EF4-FFF2-40B4-BE49-F238E27FC236}">
                <a16:creationId xmlns:a16="http://schemas.microsoft.com/office/drawing/2014/main" id="{B1C1800F-3D15-4DC5-B8E1-0691582B7F54}"/>
              </a:ext>
            </a:extLst>
          </p:cNvPr>
          <p:cNvSpPr/>
          <p:nvPr/>
        </p:nvSpPr>
        <p:spPr>
          <a:xfrm>
            <a:off x="566943" y="3428999"/>
            <a:ext cx="10887771" cy="3382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302878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B6C96-1F3C-8439-A3D6-71ED8DA12885}"/>
              </a:ext>
            </a:extLst>
          </p:cNvPr>
          <p:cNvSpPr>
            <a:spLocks noGrp="1"/>
          </p:cNvSpPr>
          <p:nvPr>
            <p:ph type="title"/>
          </p:nvPr>
        </p:nvSpPr>
        <p:spPr/>
        <p:txBody>
          <a:bodyPr/>
          <a:lstStyle/>
          <a:p>
            <a:r>
              <a:rPr kumimoji="1" lang="zh-CN" altLang="en-US" dirty="0"/>
              <a:t>交易性金融资产的会计处理</a:t>
            </a:r>
          </a:p>
        </p:txBody>
      </p:sp>
      <p:sp>
        <p:nvSpPr>
          <p:cNvPr id="3" name="灯片编号占位符 2">
            <a:extLst>
              <a:ext uri="{FF2B5EF4-FFF2-40B4-BE49-F238E27FC236}">
                <a16:creationId xmlns:a16="http://schemas.microsoft.com/office/drawing/2014/main" id="{1B1CEB7D-A2FD-FB10-A49D-F6016BDC6544}"/>
              </a:ext>
            </a:extLst>
          </p:cNvPr>
          <p:cNvSpPr>
            <a:spLocks noGrp="1"/>
          </p:cNvSpPr>
          <p:nvPr>
            <p:ph type="sldNum" sz="quarter" idx="10"/>
          </p:nvPr>
        </p:nvSpPr>
        <p:spPr/>
        <p:txBody>
          <a:bodyPr/>
          <a:lstStyle/>
          <a:p>
            <a:fld id="{F56ABC50-C693-6145-8FE9-48A83A944B62}" type="slidenum">
              <a:rPr kumimoji="1" lang="zh-CN" altLang="en-US" smtClean="0"/>
              <a:pPr/>
              <a:t>98</a:t>
            </a:fld>
            <a:endParaRPr kumimoji="1" lang="zh-CN" altLang="en-US"/>
          </a:p>
        </p:txBody>
      </p:sp>
      <p:sp>
        <p:nvSpPr>
          <p:cNvPr id="4" name="内容占位符 3">
            <a:extLst>
              <a:ext uri="{FF2B5EF4-FFF2-40B4-BE49-F238E27FC236}">
                <a16:creationId xmlns:a16="http://schemas.microsoft.com/office/drawing/2014/main" id="{270836F8-783E-18E9-7075-CABC72592F69}"/>
              </a:ext>
            </a:extLst>
          </p:cNvPr>
          <p:cNvSpPr>
            <a:spLocks noGrp="1"/>
          </p:cNvSpPr>
          <p:nvPr>
            <p:ph sz="quarter" idx="11"/>
          </p:nvPr>
        </p:nvSpPr>
        <p:spPr>
          <a:xfrm>
            <a:off x="939114" y="1388330"/>
            <a:ext cx="10515600" cy="4823292"/>
          </a:xfrm>
        </p:spPr>
        <p:txBody>
          <a:bodyPr>
            <a:normAutofit fontScale="92500" lnSpcReduction="10000"/>
          </a:bodyPr>
          <a:lstStyle/>
          <a:p>
            <a:r>
              <a:rPr kumimoji="1" lang="en-US" altLang="zh-CN" sz="1800" dirty="0"/>
              <a:t>A</a:t>
            </a:r>
            <a:r>
              <a:rPr kumimoji="1" lang="zh-CN" altLang="en-US" sz="1800" dirty="0"/>
              <a:t>证券公司在</a:t>
            </a:r>
            <a:r>
              <a:rPr kumimoji="1" lang="en-US" altLang="zh-CN" sz="1800" dirty="0"/>
              <a:t>2022</a:t>
            </a:r>
            <a:r>
              <a:rPr kumimoji="1" lang="zh-CN" altLang="en-US" sz="1800" dirty="0"/>
              <a:t>年</a:t>
            </a:r>
            <a:r>
              <a:rPr kumimoji="1" lang="en-US" altLang="zh-CN" sz="1800" dirty="0"/>
              <a:t>3</a:t>
            </a:r>
            <a:r>
              <a:rPr kumimoji="1" lang="zh-CN" altLang="en-US" sz="1800" dirty="0"/>
              <a:t>月</a:t>
            </a:r>
            <a:r>
              <a:rPr kumimoji="1" lang="en-US" altLang="zh-CN" sz="1800" dirty="0"/>
              <a:t>1</a:t>
            </a:r>
            <a:r>
              <a:rPr kumimoji="1" lang="zh-CN" altLang="en-US" sz="1800" dirty="0"/>
              <a:t>日购入</a:t>
            </a:r>
            <a:r>
              <a:rPr kumimoji="1" lang="zh-CN" altLang="de-DE" sz="1800" dirty="0"/>
              <a:t>某</a:t>
            </a:r>
            <a:r>
              <a:rPr kumimoji="1" lang="zh-CN" altLang="en-US" sz="1800" dirty="0"/>
              <a:t>上市公司股票，支付价款</a:t>
            </a:r>
            <a:r>
              <a:rPr kumimoji="1" lang="en-US" altLang="zh-CN" sz="1800" dirty="0"/>
              <a:t>1,100</a:t>
            </a:r>
            <a:r>
              <a:rPr kumimoji="1" lang="zh-CN" altLang="en-US" sz="1800" dirty="0"/>
              <a:t>元（其中包含已宣告但尚未发放的现金股利</a:t>
            </a:r>
            <a:r>
              <a:rPr kumimoji="1" lang="en-US" altLang="zh-CN" sz="1800" dirty="0"/>
              <a:t>100</a:t>
            </a:r>
            <a:r>
              <a:rPr kumimoji="1" lang="zh-CN" altLang="en-US" sz="1800" dirty="0"/>
              <a:t>元）。</a:t>
            </a:r>
            <a:r>
              <a:rPr kumimoji="1" lang="en-US" altLang="zh-CN" sz="1800" dirty="0"/>
              <a:t>2022</a:t>
            </a:r>
            <a:r>
              <a:rPr kumimoji="1" lang="zh-CN" altLang="en-US" sz="1800" dirty="0"/>
              <a:t>年</a:t>
            </a:r>
            <a:r>
              <a:rPr kumimoji="1" lang="en-US" altLang="zh-CN" sz="1800" dirty="0"/>
              <a:t>3</a:t>
            </a:r>
            <a:r>
              <a:rPr kumimoji="1" lang="zh-CN" altLang="en-US" sz="1800" dirty="0"/>
              <a:t>月</a:t>
            </a:r>
            <a:r>
              <a:rPr kumimoji="1" lang="en-US" altLang="zh-CN" sz="1800" dirty="0"/>
              <a:t>5</a:t>
            </a:r>
            <a:r>
              <a:rPr kumimoji="1" lang="zh-CN" altLang="en-US" sz="1800" dirty="0"/>
              <a:t>日，现金股利支付。</a:t>
            </a:r>
            <a:r>
              <a:rPr kumimoji="1" lang="en-US" altLang="zh-CN" sz="1800" dirty="0"/>
              <a:t>2022</a:t>
            </a:r>
            <a:r>
              <a:rPr kumimoji="1" lang="zh-CN" altLang="en-US" sz="1800" dirty="0"/>
              <a:t>年</a:t>
            </a:r>
            <a:r>
              <a:rPr kumimoji="1" lang="en-US" altLang="zh-CN" sz="1800" dirty="0"/>
              <a:t>3</a:t>
            </a:r>
            <a:r>
              <a:rPr kumimoji="1" lang="zh-CN" altLang="en-US" sz="1800" dirty="0"/>
              <a:t>月</a:t>
            </a:r>
            <a:r>
              <a:rPr kumimoji="1" lang="en-US" altLang="zh-CN" sz="1800" dirty="0"/>
              <a:t>10</a:t>
            </a:r>
            <a:r>
              <a:rPr kumimoji="1" lang="zh-CN" altLang="en-US" sz="1800" dirty="0"/>
              <a:t>日，股价上升，该证券公司持有的股票价值变为</a:t>
            </a:r>
            <a:r>
              <a:rPr kumimoji="1" lang="en-US" altLang="zh-CN" sz="1800" dirty="0"/>
              <a:t>1,500</a:t>
            </a:r>
            <a:r>
              <a:rPr kumimoji="1" lang="zh-CN" altLang="en-US" sz="1800" dirty="0"/>
              <a:t>元。</a:t>
            </a:r>
            <a:r>
              <a:rPr kumimoji="1" lang="en-US" altLang="zh-CN" sz="1800" dirty="0"/>
              <a:t>2022</a:t>
            </a:r>
            <a:r>
              <a:rPr kumimoji="1" lang="zh-CN" altLang="en-US" sz="1800" dirty="0"/>
              <a:t>年</a:t>
            </a:r>
            <a:r>
              <a:rPr kumimoji="1" lang="en-US" altLang="zh-CN" sz="1800" dirty="0"/>
              <a:t>3</a:t>
            </a:r>
            <a:r>
              <a:rPr kumimoji="1" lang="zh-CN" altLang="en-US" sz="1800" dirty="0"/>
              <a:t>月</a:t>
            </a:r>
            <a:r>
              <a:rPr kumimoji="1" lang="en-US" altLang="zh-CN" sz="1800" dirty="0"/>
              <a:t>20</a:t>
            </a:r>
            <a:r>
              <a:rPr kumimoji="1" lang="zh-CN" altLang="en-US" sz="1800" dirty="0"/>
              <a:t>日，</a:t>
            </a:r>
            <a:r>
              <a:rPr kumimoji="1" lang="en-US" altLang="zh-CN" sz="1800" dirty="0"/>
              <a:t>A</a:t>
            </a:r>
            <a:r>
              <a:rPr kumimoji="1" lang="zh-CN" altLang="en-US" sz="1800" dirty="0"/>
              <a:t>证券公司以</a:t>
            </a:r>
            <a:r>
              <a:rPr kumimoji="1" lang="en-US" altLang="zh-CN" sz="1800" dirty="0"/>
              <a:t>1,800</a:t>
            </a:r>
            <a:r>
              <a:rPr kumimoji="1" lang="zh-CN" altLang="en-US" sz="1800" dirty="0"/>
              <a:t>元的价格将股票出售。会计处理如下：</a:t>
            </a:r>
            <a:endParaRPr kumimoji="1" lang="en-US" altLang="zh-CN" sz="1800" dirty="0"/>
          </a:p>
          <a:p>
            <a:r>
              <a:rPr kumimoji="1" lang="en-US" altLang="zh-CN" sz="1800" dirty="0"/>
              <a:t>3</a:t>
            </a:r>
            <a:r>
              <a:rPr kumimoji="1" lang="zh-CN" altLang="en-US" sz="1800" dirty="0"/>
              <a:t>月</a:t>
            </a:r>
            <a:r>
              <a:rPr kumimoji="1" lang="en-US" altLang="zh-CN" sz="1800" dirty="0"/>
              <a:t>1</a:t>
            </a:r>
            <a:r>
              <a:rPr kumimoji="1" lang="zh-CN" altLang="en-US" sz="1800" dirty="0"/>
              <a:t>日取得交易性金融资产</a:t>
            </a:r>
            <a:endParaRPr kumimoji="1" lang="en-US" altLang="zh-CN" sz="1800" dirty="0"/>
          </a:p>
          <a:p>
            <a:pPr lvl="1">
              <a:lnSpc>
                <a:spcPct val="150000"/>
              </a:lnSpc>
            </a:pPr>
            <a:r>
              <a:rPr kumimoji="1" lang="zh-CN" altLang="en-US" sz="1800" dirty="0">
                <a:latin typeface="Times New Roman" panose="02020603050405020304" pitchFamily="18" charset="0"/>
                <a:cs typeface="Times New Roman" panose="02020603050405020304" pitchFamily="18" charset="0"/>
              </a:rPr>
              <a:t>借：</a:t>
            </a:r>
            <a:endParaRPr kumimoji="1" lang="en-US" altLang="zh-CN" sz="1800" dirty="0">
              <a:latin typeface="Times New Roman" panose="02020603050405020304" pitchFamily="18" charset="0"/>
              <a:cs typeface="Times New Roman" panose="02020603050405020304" pitchFamily="18" charset="0"/>
            </a:endParaRPr>
          </a:p>
          <a:p>
            <a:pPr lvl="2">
              <a:lnSpc>
                <a:spcPct val="150000"/>
              </a:lnSpc>
            </a:pPr>
            <a:r>
              <a:rPr kumimoji="1" lang="zh-CN" altLang="en-US" sz="1800" dirty="0">
                <a:latin typeface="Times New Roman" panose="02020603050405020304" pitchFamily="18" charset="0"/>
                <a:cs typeface="Times New Roman" panose="02020603050405020304" pitchFamily="18" charset="0"/>
              </a:rPr>
              <a:t>交易性金融资产（成本） </a:t>
            </a:r>
            <a:r>
              <a:rPr kumimoji="1" lang="en-US" altLang="zh-CN" sz="1800" dirty="0">
                <a:latin typeface="Times New Roman" panose="02020603050405020304" pitchFamily="18" charset="0"/>
                <a:cs typeface="Times New Roman" panose="02020603050405020304" pitchFamily="18" charset="0"/>
              </a:rPr>
              <a:t>1,000</a:t>
            </a:r>
          </a:p>
          <a:p>
            <a:pPr lvl="2">
              <a:lnSpc>
                <a:spcPct val="150000"/>
              </a:lnSpc>
            </a:pPr>
            <a:r>
              <a:rPr kumimoji="1" lang="zh-CN" altLang="en-US" sz="1800" dirty="0">
                <a:latin typeface="Times New Roman" panose="02020603050405020304" pitchFamily="18" charset="0"/>
                <a:cs typeface="Times New Roman" panose="02020603050405020304" pitchFamily="18" charset="0"/>
              </a:rPr>
              <a:t>应收股利   </a:t>
            </a:r>
            <a:r>
              <a:rPr kumimoji="1" lang="en-US" altLang="zh-CN" sz="1800" dirty="0">
                <a:latin typeface="Times New Roman" panose="02020603050405020304" pitchFamily="18" charset="0"/>
                <a:cs typeface="Times New Roman" panose="02020603050405020304" pitchFamily="18" charset="0"/>
              </a:rPr>
              <a:t>100</a:t>
            </a:r>
          </a:p>
          <a:p>
            <a:pPr lvl="1">
              <a:lnSpc>
                <a:spcPct val="150000"/>
              </a:lnSpc>
            </a:pPr>
            <a:r>
              <a:rPr kumimoji="1" lang="zh-CN" altLang="en-US" sz="1800" dirty="0">
                <a:latin typeface="Times New Roman" panose="02020603050405020304" pitchFamily="18" charset="0"/>
                <a:cs typeface="Times New Roman" panose="02020603050405020304" pitchFamily="18" charset="0"/>
              </a:rPr>
              <a:t>贷：其他货币资金  </a:t>
            </a:r>
            <a:r>
              <a:rPr kumimoji="1" lang="en-US" altLang="zh-CN" sz="1800" dirty="0">
                <a:latin typeface="Times New Roman" panose="02020603050405020304" pitchFamily="18" charset="0"/>
                <a:cs typeface="Times New Roman" panose="02020603050405020304" pitchFamily="18" charset="0"/>
              </a:rPr>
              <a:t>1,100</a:t>
            </a:r>
          </a:p>
          <a:p>
            <a:r>
              <a:rPr kumimoji="1" lang="en-US" altLang="zh-CN" sz="1800" dirty="0"/>
              <a:t>3</a:t>
            </a:r>
            <a:r>
              <a:rPr kumimoji="1" lang="zh-CN" altLang="en-US" sz="1800" dirty="0"/>
              <a:t>月</a:t>
            </a:r>
            <a:r>
              <a:rPr kumimoji="1" lang="en-US" altLang="zh-CN" sz="1800" dirty="0"/>
              <a:t>5</a:t>
            </a:r>
            <a:r>
              <a:rPr kumimoji="1" lang="zh-CN" altLang="en-US" sz="1800" dirty="0"/>
              <a:t>日收到股利</a:t>
            </a:r>
            <a:endParaRPr kumimoji="1" lang="en-US" altLang="zh-CN" sz="1800" dirty="0"/>
          </a:p>
          <a:p>
            <a:pPr lvl="1">
              <a:lnSpc>
                <a:spcPct val="150000"/>
              </a:lnSpc>
            </a:pPr>
            <a:r>
              <a:rPr kumimoji="1" lang="zh-CN" altLang="en-US" sz="1800" dirty="0">
                <a:latin typeface="Times New Roman" panose="02020603050405020304" pitchFamily="18" charset="0"/>
                <a:cs typeface="Times New Roman" panose="02020603050405020304" pitchFamily="18" charset="0"/>
              </a:rPr>
              <a:t>借：其他货币资金  </a:t>
            </a:r>
            <a:r>
              <a:rPr kumimoji="1" lang="en-US" altLang="zh-CN" sz="1800" dirty="0">
                <a:latin typeface="Times New Roman" panose="02020603050405020304" pitchFamily="18" charset="0"/>
                <a:cs typeface="Times New Roman" panose="02020603050405020304" pitchFamily="18" charset="0"/>
              </a:rPr>
              <a:t>100</a:t>
            </a:r>
          </a:p>
          <a:p>
            <a:pPr lvl="1">
              <a:lnSpc>
                <a:spcPct val="150000"/>
              </a:lnSpc>
            </a:pPr>
            <a:r>
              <a:rPr kumimoji="1" lang="zh-CN" altLang="en-US" sz="1800" dirty="0">
                <a:latin typeface="Times New Roman" panose="02020603050405020304" pitchFamily="18" charset="0"/>
                <a:cs typeface="Times New Roman" panose="02020603050405020304" pitchFamily="18" charset="0"/>
              </a:rPr>
              <a:t>贷：应收股利   </a:t>
            </a:r>
            <a:r>
              <a:rPr kumimoji="1" lang="en-US" altLang="zh-CN" sz="1800" dirty="0">
                <a:latin typeface="Times New Roman" panose="02020603050405020304" pitchFamily="18" charset="0"/>
                <a:cs typeface="Times New Roman" panose="02020603050405020304" pitchFamily="18" charset="0"/>
              </a:rPr>
              <a:t>100</a:t>
            </a:r>
          </a:p>
        </p:txBody>
      </p:sp>
    </p:spTree>
    <p:extLst>
      <p:ext uri="{BB962C8B-B14F-4D97-AF65-F5344CB8AC3E}">
        <p14:creationId xmlns:p14="http://schemas.microsoft.com/office/powerpoint/2010/main" val="2461728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0733B-7ACB-CDF0-E42A-83F16D132CCE}"/>
              </a:ext>
            </a:extLst>
          </p:cNvPr>
          <p:cNvSpPr>
            <a:spLocks noGrp="1"/>
          </p:cNvSpPr>
          <p:nvPr>
            <p:ph type="title"/>
          </p:nvPr>
        </p:nvSpPr>
        <p:spPr/>
        <p:txBody>
          <a:bodyPr/>
          <a:lstStyle/>
          <a:p>
            <a:r>
              <a:rPr kumimoji="1" lang="zh-CN" altLang="en-US" dirty="0"/>
              <a:t>交易性金融资产的会计处理</a:t>
            </a:r>
          </a:p>
        </p:txBody>
      </p:sp>
      <p:sp>
        <p:nvSpPr>
          <p:cNvPr id="3" name="灯片编号占位符 2">
            <a:extLst>
              <a:ext uri="{FF2B5EF4-FFF2-40B4-BE49-F238E27FC236}">
                <a16:creationId xmlns:a16="http://schemas.microsoft.com/office/drawing/2014/main" id="{36F3E443-51E3-71DB-E395-5A166E1F1339}"/>
              </a:ext>
            </a:extLst>
          </p:cNvPr>
          <p:cNvSpPr>
            <a:spLocks noGrp="1"/>
          </p:cNvSpPr>
          <p:nvPr>
            <p:ph type="sldNum" sz="quarter" idx="10"/>
          </p:nvPr>
        </p:nvSpPr>
        <p:spPr/>
        <p:txBody>
          <a:bodyPr/>
          <a:lstStyle/>
          <a:p>
            <a:fld id="{F56ABC50-C693-6145-8FE9-48A83A944B62}" type="slidenum">
              <a:rPr kumimoji="1" lang="zh-CN" altLang="en-US" smtClean="0"/>
              <a:pPr/>
              <a:t>99</a:t>
            </a:fld>
            <a:endParaRPr kumimoji="1" lang="zh-CN" altLang="en-US"/>
          </a:p>
        </p:txBody>
      </p:sp>
      <p:sp>
        <p:nvSpPr>
          <p:cNvPr id="4" name="内容占位符 3">
            <a:extLst>
              <a:ext uri="{FF2B5EF4-FFF2-40B4-BE49-F238E27FC236}">
                <a16:creationId xmlns:a16="http://schemas.microsoft.com/office/drawing/2014/main" id="{02398DBF-2DB0-DC75-6937-A6B92C618AFA}"/>
              </a:ext>
            </a:extLst>
          </p:cNvPr>
          <p:cNvSpPr>
            <a:spLocks noGrp="1"/>
          </p:cNvSpPr>
          <p:nvPr>
            <p:ph sz="quarter" idx="11"/>
          </p:nvPr>
        </p:nvSpPr>
        <p:spPr/>
        <p:txBody>
          <a:bodyPr>
            <a:normAutofit lnSpcReduction="10000"/>
          </a:bodyPr>
          <a:lstStyle/>
          <a:p>
            <a:r>
              <a:rPr kumimoji="1" lang="en-US" altLang="zh-CN" sz="1800" dirty="0"/>
              <a:t>3</a:t>
            </a:r>
            <a:r>
              <a:rPr kumimoji="1" lang="zh-CN" altLang="en-US" sz="1800" dirty="0"/>
              <a:t>月</a:t>
            </a:r>
            <a:r>
              <a:rPr kumimoji="1" lang="en-US" altLang="zh-CN" sz="1800" dirty="0"/>
              <a:t>10</a:t>
            </a:r>
            <a:r>
              <a:rPr kumimoji="1" lang="zh-CN" altLang="en-US" sz="1800" dirty="0"/>
              <a:t>日股价上升</a:t>
            </a:r>
            <a:endParaRPr kumimoji="1" lang="en-US" altLang="zh-CN" sz="1800" dirty="0"/>
          </a:p>
          <a:p>
            <a:pPr lvl="1">
              <a:lnSpc>
                <a:spcPct val="150000"/>
              </a:lnSpc>
            </a:pPr>
            <a:r>
              <a:rPr kumimoji="1" lang="zh-CN" altLang="en-US" sz="1800" dirty="0">
                <a:latin typeface="Times New Roman" panose="02020603050405020304" pitchFamily="18" charset="0"/>
                <a:cs typeface="Times New Roman" panose="02020603050405020304" pitchFamily="18" charset="0"/>
              </a:rPr>
              <a:t>借：交易性金融资产（公允价值变动） </a:t>
            </a:r>
            <a:r>
              <a:rPr kumimoji="1" lang="en-US" altLang="zh-CN" sz="1800" dirty="0">
                <a:latin typeface="Times New Roman" panose="02020603050405020304" pitchFamily="18" charset="0"/>
                <a:cs typeface="Times New Roman" panose="02020603050405020304" pitchFamily="18" charset="0"/>
              </a:rPr>
              <a:t>500</a:t>
            </a:r>
          </a:p>
          <a:p>
            <a:pPr lvl="1">
              <a:lnSpc>
                <a:spcPct val="150000"/>
              </a:lnSpc>
            </a:pPr>
            <a:r>
              <a:rPr kumimoji="1" lang="zh-CN" altLang="en-US" sz="1800" dirty="0">
                <a:latin typeface="Times New Roman" panose="02020603050405020304" pitchFamily="18" charset="0"/>
                <a:cs typeface="Times New Roman" panose="02020603050405020304" pitchFamily="18" charset="0"/>
              </a:rPr>
              <a:t>贷：公允价值变动损益  </a:t>
            </a:r>
            <a:r>
              <a:rPr kumimoji="1" lang="en-US" altLang="zh-CN" sz="1800" dirty="0">
                <a:latin typeface="Times New Roman" panose="02020603050405020304" pitchFamily="18" charset="0"/>
                <a:cs typeface="Times New Roman" panose="02020603050405020304" pitchFamily="18" charset="0"/>
              </a:rPr>
              <a:t>500</a:t>
            </a:r>
          </a:p>
          <a:p>
            <a:pPr lvl="1">
              <a:lnSpc>
                <a:spcPct val="150000"/>
              </a:lnSpc>
            </a:pPr>
            <a:endParaRPr kumimoji="1" lang="en-US" altLang="zh-CN" sz="1800" dirty="0">
              <a:latin typeface="Times New Roman" panose="02020603050405020304" pitchFamily="18" charset="0"/>
              <a:cs typeface="Times New Roman" panose="02020603050405020304" pitchFamily="18" charset="0"/>
            </a:endParaRPr>
          </a:p>
          <a:p>
            <a:r>
              <a:rPr kumimoji="1" lang="en-US" altLang="zh-CN" sz="1800" dirty="0"/>
              <a:t>3</a:t>
            </a:r>
            <a:r>
              <a:rPr kumimoji="1" lang="zh-CN" altLang="en-US" sz="1800" dirty="0"/>
              <a:t>月</a:t>
            </a:r>
            <a:r>
              <a:rPr kumimoji="1" lang="en-US" altLang="zh-CN" sz="1800" dirty="0"/>
              <a:t>20</a:t>
            </a:r>
            <a:r>
              <a:rPr kumimoji="1" lang="zh-CN" altLang="en-US" sz="1800" dirty="0"/>
              <a:t>日出售交易性金融资产</a:t>
            </a:r>
            <a:endParaRPr kumimoji="1" lang="en-US" altLang="zh-CN" sz="1800" dirty="0"/>
          </a:p>
          <a:p>
            <a:pPr lvl="1">
              <a:lnSpc>
                <a:spcPct val="150000"/>
              </a:lnSpc>
            </a:pPr>
            <a:r>
              <a:rPr kumimoji="1" lang="zh-CN" altLang="en-US" sz="1800" dirty="0">
                <a:latin typeface="Times New Roman" panose="02020603050405020304" pitchFamily="18" charset="0"/>
                <a:cs typeface="Times New Roman" panose="02020603050405020304" pitchFamily="18" charset="0"/>
              </a:rPr>
              <a:t>借：其他货币资金   </a:t>
            </a:r>
            <a:r>
              <a:rPr kumimoji="1" lang="en-US" altLang="zh-CN" sz="1800" dirty="0">
                <a:latin typeface="Times New Roman" panose="02020603050405020304" pitchFamily="18" charset="0"/>
                <a:cs typeface="Times New Roman" panose="02020603050405020304" pitchFamily="18" charset="0"/>
              </a:rPr>
              <a:t>1,800</a:t>
            </a:r>
          </a:p>
          <a:p>
            <a:pPr lvl="1">
              <a:lnSpc>
                <a:spcPct val="150000"/>
              </a:lnSpc>
            </a:pPr>
            <a:r>
              <a:rPr kumimoji="1" lang="zh-CN" altLang="en-US" sz="1800" dirty="0">
                <a:latin typeface="Times New Roman" panose="02020603050405020304" pitchFamily="18" charset="0"/>
                <a:cs typeface="Times New Roman" panose="02020603050405020304" pitchFamily="18" charset="0"/>
              </a:rPr>
              <a:t>贷：</a:t>
            </a:r>
            <a:endParaRPr kumimoji="1" lang="en-US" altLang="zh-CN" sz="1800" dirty="0">
              <a:latin typeface="Times New Roman" panose="02020603050405020304" pitchFamily="18" charset="0"/>
              <a:cs typeface="Times New Roman" panose="02020603050405020304" pitchFamily="18" charset="0"/>
            </a:endParaRPr>
          </a:p>
          <a:p>
            <a:pPr lvl="2">
              <a:lnSpc>
                <a:spcPct val="140000"/>
              </a:lnSpc>
            </a:pPr>
            <a:r>
              <a:rPr kumimoji="1" lang="zh-CN" altLang="en-US" sz="1700" dirty="0">
                <a:latin typeface="Times New Roman" panose="02020603050405020304" pitchFamily="18" charset="0"/>
                <a:cs typeface="Times New Roman" panose="02020603050405020304" pitchFamily="18" charset="0"/>
              </a:rPr>
              <a:t>交易性金融资产（成本）  </a:t>
            </a:r>
            <a:r>
              <a:rPr kumimoji="1" lang="en-US" altLang="zh-CN" sz="1700" dirty="0">
                <a:latin typeface="Times New Roman" panose="02020603050405020304" pitchFamily="18" charset="0"/>
                <a:cs typeface="Times New Roman" panose="02020603050405020304" pitchFamily="18" charset="0"/>
              </a:rPr>
              <a:t>1,000</a:t>
            </a:r>
          </a:p>
          <a:p>
            <a:pPr lvl="2">
              <a:lnSpc>
                <a:spcPct val="140000"/>
              </a:lnSpc>
            </a:pPr>
            <a:r>
              <a:rPr kumimoji="1" lang="zh-CN" altLang="en-US" sz="1700" dirty="0">
                <a:latin typeface="Times New Roman" panose="02020603050405020304" pitchFamily="18" charset="0"/>
                <a:cs typeface="Times New Roman" panose="02020603050405020304" pitchFamily="18" charset="0"/>
              </a:rPr>
              <a:t>交易性金融资产（公允价值变动） </a:t>
            </a:r>
            <a:r>
              <a:rPr kumimoji="1" lang="en-US" altLang="zh-CN" sz="1700" dirty="0">
                <a:latin typeface="Times New Roman" panose="02020603050405020304" pitchFamily="18" charset="0"/>
                <a:cs typeface="Times New Roman" panose="02020603050405020304" pitchFamily="18" charset="0"/>
              </a:rPr>
              <a:t>500</a:t>
            </a:r>
          </a:p>
          <a:p>
            <a:pPr lvl="2">
              <a:lnSpc>
                <a:spcPct val="140000"/>
              </a:lnSpc>
            </a:pPr>
            <a:r>
              <a:rPr kumimoji="1" lang="zh-CN" altLang="en-US" sz="1700" dirty="0">
                <a:latin typeface="Times New Roman" panose="02020603050405020304" pitchFamily="18" charset="0"/>
                <a:cs typeface="Times New Roman" panose="02020603050405020304" pitchFamily="18" charset="0"/>
              </a:rPr>
              <a:t>投资收益  </a:t>
            </a:r>
            <a:r>
              <a:rPr kumimoji="1" lang="en-US" altLang="zh-CN" sz="1700" dirty="0">
                <a:latin typeface="Times New Roman" panose="02020603050405020304" pitchFamily="18" charset="0"/>
                <a:cs typeface="Times New Roman" panose="02020603050405020304" pitchFamily="18" charset="0"/>
              </a:rPr>
              <a:t>300</a:t>
            </a:r>
          </a:p>
          <a:p>
            <a:pPr lvl="1">
              <a:lnSpc>
                <a:spcPct val="150000"/>
              </a:lnSpc>
            </a:pPr>
            <a:endParaRPr kumimoji="1" lang="en-US" altLang="zh-CN" sz="1800" dirty="0">
              <a:latin typeface="Times New Roman" panose="02020603050405020304" pitchFamily="18" charset="0"/>
              <a:cs typeface="Times New Roman" panose="02020603050405020304" pitchFamily="18" charset="0"/>
            </a:endParaRPr>
          </a:p>
          <a:p>
            <a:pPr marL="457200" lvl="1" indent="0">
              <a:lnSpc>
                <a:spcPct val="150000"/>
              </a:lnSpc>
              <a:buNone/>
            </a:pPr>
            <a:endParaRPr kumimoji="1" lang="en-US" altLang="zh-CN" sz="1800" dirty="0">
              <a:latin typeface="Times New Roman" panose="02020603050405020304" pitchFamily="18" charset="0"/>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3708049582"/>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9364</TotalTime>
  <Words>12878</Words>
  <Application>Microsoft Office PowerPoint</Application>
  <PresentationFormat>宽屏</PresentationFormat>
  <Paragraphs>850</Paragraphs>
  <Slides>215</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215</vt:i4>
      </vt:variant>
    </vt:vector>
  </HeadingPairs>
  <TitlesOfParts>
    <vt:vector size="225" baseType="lpstr">
      <vt:lpstr>MHeiPRC-Light</vt:lpstr>
      <vt:lpstr>MyriadPro-Light</vt:lpstr>
      <vt:lpstr>等线</vt:lpstr>
      <vt:lpstr>宋体</vt:lpstr>
      <vt:lpstr>Arial</vt:lpstr>
      <vt:lpstr>Calibri</vt:lpstr>
      <vt:lpstr>Cambria Math</vt:lpstr>
      <vt:lpstr>Times New Roman</vt:lpstr>
      <vt:lpstr>Wingdings</vt:lpstr>
      <vt:lpstr>自定义设计方案</vt:lpstr>
      <vt:lpstr>证券业</vt:lpstr>
      <vt:lpstr>PowerPoint 演示文稿</vt:lpstr>
      <vt:lpstr>目录</vt:lpstr>
      <vt:lpstr>PowerPoint 演示文稿</vt:lpstr>
      <vt:lpstr>案例1：券商股是周期股吗？</vt:lpstr>
      <vt:lpstr>案例1：券商股是周期股吗？</vt:lpstr>
      <vt:lpstr>案例引入2：坐庄事件</vt:lpstr>
      <vt:lpstr>案例引入3：券商行业总体描述</vt:lpstr>
      <vt:lpstr>案例引入3：券商行业总体描述</vt:lpstr>
      <vt:lpstr>案例引入3：券商行业总体描述</vt:lpstr>
      <vt:lpstr>案例引入3：券商行业总体描述</vt:lpstr>
      <vt:lpstr>案例引入4：券商行业产业链</vt:lpstr>
      <vt:lpstr>案例引入4：业务特征及具体业务</vt:lpstr>
      <vt:lpstr>案例引入4：业务特征及具体业务</vt:lpstr>
      <vt:lpstr>案例引入4：业务特征及具体业务</vt:lpstr>
      <vt:lpstr>案例引入4：业务特征及具体业务</vt:lpstr>
      <vt:lpstr>案例引入5：2024上半年，自营挑大梁</vt:lpstr>
      <vt:lpstr>案例引入5：2024上半年，自营挑大梁</vt:lpstr>
      <vt:lpstr>案例6：2023年证券公司排名</vt:lpstr>
      <vt:lpstr>PowerPoint 演示文稿</vt:lpstr>
      <vt:lpstr>案例7：万亿市值上市公司（对比）</vt:lpstr>
      <vt:lpstr>案例引入8：上市企业业绩变脸</vt:lpstr>
      <vt:lpstr>案例引入8：上市企业业绩变脸</vt:lpstr>
      <vt:lpstr>案例引入8：上市企业业绩变脸</vt:lpstr>
      <vt:lpstr>案例引入8：上市企业业绩变脸</vt:lpstr>
      <vt:lpstr>案例引入9：证监会发布减持新规</vt:lpstr>
      <vt:lpstr>案例引入10：奇信志成解散清算</vt:lpstr>
      <vt:lpstr>案例引入10：奇信志成解散清算</vt:lpstr>
      <vt:lpstr>案例引入10：奇信志成解散清算</vt:lpstr>
      <vt:lpstr>案例引入10：奇信志成解散清算</vt:lpstr>
      <vt:lpstr>案例引入10：奇信志成解散清算</vt:lpstr>
      <vt:lpstr>案例引入10：奇信志成解散清算</vt:lpstr>
      <vt:lpstr>案例引入11：雪球产品</vt:lpstr>
      <vt:lpstr>案例引入11：雪球产品</vt:lpstr>
      <vt:lpstr>案例引入11：雪球产品</vt:lpstr>
      <vt:lpstr>案例引入12：IPO抑价</vt:lpstr>
      <vt:lpstr>案例引入13：上市公司收购与中药国资化</vt:lpstr>
      <vt:lpstr>案例引入14：印花税大幅下行</vt:lpstr>
      <vt:lpstr>案例引入15：SHEIN希音伦敦上市</vt:lpstr>
      <vt:lpstr>案例引入15：SHEIN希音伦敦上市</vt:lpstr>
      <vt:lpstr>案例引入15：SHEIN希音考虑从IPO转向DPO</vt:lpstr>
      <vt:lpstr>案例引入15：SHEIN希音考虑从IPO转向DPO</vt:lpstr>
      <vt:lpstr>案例引入16：蓝筹股，成长股，周期股，概念股</vt:lpstr>
      <vt:lpstr>案例引入16：蓝筹股，成长股，周期股，概念股</vt:lpstr>
      <vt:lpstr>案例引入16：蓝筹股，成长股，周期股，概念股</vt:lpstr>
      <vt:lpstr>案例引入16：蓝筹股，成长股，周期股，概念股</vt:lpstr>
      <vt:lpstr>案例引入17：阿里巴巴自愿转换</vt:lpstr>
      <vt:lpstr>案例引入17：阿里巴巴自愿转换</vt:lpstr>
      <vt:lpstr>案例引入18：海通国君合并</vt:lpstr>
      <vt:lpstr>案例引入18：海通国君合并</vt:lpstr>
      <vt:lpstr>案例引入19：金融工具的分类</vt:lpstr>
      <vt:lpstr>案例引入19：摊余成本计量示例</vt:lpstr>
      <vt:lpstr>案例引入20：业务示例—客户认购新股</vt:lpstr>
      <vt:lpstr>案例引入20：业务示例—客户认购新股</vt:lpstr>
      <vt:lpstr>案例引入21：ABS资产支持证券</vt:lpstr>
      <vt:lpstr>中金公司2023年年报</vt:lpstr>
      <vt:lpstr>中金公司年报分析目录</vt:lpstr>
      <vt:lpstr>PowerPoint 演示文稿</vt:lpstr>
      <vt:lpstr>PowerPoint 演示文稿</vt:lpstr>
      <vt:lpstr>PowerPoint 演示文稿</vt:lpstr>
      <vt:lpstr>PowerPoint 演示文稿</vt:lpstr>
      <vt:lpstr>投资银行业务-股权融资</vt:lpstr>
      <vt:lpstr>投资银行业务-债务融资</vt:lpstr>
      <vt:lpstr>投资银行业务-债务融资</vt:lpstr>
      <vt:lpstr>知识补充：公司债与企业债监管变更</vt:lpstr>
      <vt:lpstr>投资银行业务-2023年标志性项目</vt:lpstr>
      <vt:lpstr>PowerPoint 演示文稿</vt:lpstr>
      <vt:lpstr>资产管理业务-本公司资产管理业务</vt:lpstr>
      <vt:lpstr>资产管理业务-中金基金</vt:lpstr>
      <vt:lpstr>PowerPoint 演示文稿</vt:lpstr>
      <vt:lpstr>资产管理业务-中金财富</vt:lpstr>
      <vt:lpstr>PowerPoint 演示文稿</vt:lpstr>
      <vt:lpstr>PowerPoint 演示文稿</vt:lpstr>
      <vt:lpstr>PowerPoint 演示文稿</vt:lpstr>
      <vt:lpstr>PowerPoint 演示文稿</vt:lpstr>
      <vt:lpstr>证券公司风险控制指标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商誉减值</vt:lpstr>
      <vt:lpstr>PowerPoint 演示文稿</vt:lpstr>
      <vt:lpstr>PowerPoint 演示文稿</vt:lpstr>
      <vt:lpstr>交易性金融资产的会计处理</vt:lpstr>
      <vt:lpstr>交易性金融资产的会计处理</vt:lpstr>
      <vt:lpstr>交易性金融资产的会计处理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中金公司总结与复盘</vt:lpstr>
      <vt:lpstr>华泰证券2023年年报</vt:lpstr>
      <vt:lpstr>华泰证券年报分析目录</vt:lpstr>
      <vt:lpstr>PowerPoint 演示文稿</vt:lpstr>
      <vt:lpstr>财报重点变动科目分析</vt:lpstr>
      <vt:lpstr>财报重点变动科目分析</vt:lpstr>
      <vt:lpstr>财报重点变动科目分析</vt:lpstr>
      <vt:lpstr>财报重点变动科目分析</vt:lpstr>
      <vt:lpstr>财报重点变动科目分析</vt:lpstr>
      <vt:lpstr>自营业务</vt:lpstr>
      <vt:lpstr>自营业务</vt:lpstr>
      <vt:lpstr>PowerPoint 演示文稿</vt:lpstr>
      <vt:lpstr>对比中金</vt:lpstr>
      <vt:lpstr>对比1：盈利与业务</vt:lpstr>
      <vt:lpstr>对比1：盈利与业务</vt:lpstr>
      <vt:lpstr>对比1：盈利与业务</vt:lpstr>
      <vt:lpstr>对比2：客户</vt:lpstr>
      <vt:lpstr>对比3：金融科技</vt:lpstr>
      <vt:lpstr>对比3：金融科技</vt:lpstr>
      <vt:lpstr>对比3：金融科技</vt:lpstr>
      <vt:lpstr>华泰证券总结与复盘</vt:lpstr>
      <vt:lpstr>东方财富2023年年报</vt:lpstr>
      <vt:lpstr>东方财富年报分析目录</vt:lpstr>
      <vt:lpstr>PowerPoint 演示文稿</vt:lpstr>
      <vt:lpstr>我国网民规模</vt:lpstr>
      <vt:lpstr>互联网信息服务算法推荐管理规定</vt:lpstr>
      <vt:lpstr>IPO询价规则</vt:lpstr>
      <vt:lpstr>IPO询价规则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天天基金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补充：可转债在债务与权益间的划分</vt:lpstr>
      <vt:lpstr>补充：可转债在债务与权益间的划分</vt:lpstr>
      <vt:lpstr>补充：可转债在债务与权益间的划分</vt:lpstr>
      <vt:lpstr>拓展：可转债转股价格调整</vt:lpstr>
      <vt:lpstr>拓展：可转债转股价格调整</vt:lpstr>
      <vt:lpstr>PowerPoint 演示文稿</vt:lpstr>
      <vt:lpstr>PowerPoint 演示文稿</vt:lpstr>
      <vt:lpstr>PowerPoint 演示文稿</vt:lpstr>
      <vt:lpstr>PowerPoint 演示文稿</vt:lpstr>
      <vt:lpstr>PowerPoint 演示文稿</vt:lpstr>
      <vt:lpstr>东方财富2023总结与复盘</vt:lpstr>
      <vt:lpstr>拓展1：工资与个税</vt:lpstr>
      <vt:lpstr>拓展1：工资与个税</vt:lpstr>
      <vt:lpstr>拓展1：工资与个税</vt:lpstr>
      <vt:lpstr>拓展1：工资与个税</vt:lpstr>
      <vt:lpstr>PowerPoint 演示文稿</vt:lpstr>
      <vt:lpstr>知识拓展3：互联网券商监管</vt:lpstr>
      <vt:lpstr>知识拓展3：互联网券商监管</vt:lpstr>
      <vt:lpstr>知识拓展3：互联网券商监管</vt:lpstr>
      <vt:lpstr>知识拓展4：券商执业质量遭质疑</vt:lpstr>
      <vt:lpstr>总结与复盘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铁星</dc:creator>
  <cp:lastModifiedBy>翊扬 王</cp:lastModifiedBy>
  <cp:revision>411</cp:revision>
  <dcterms:created xsi:type="dcterms:W3CDTF">2022-06-16T14:06:32Z</dcterms:created>
  <dcterms:modified xsi:type="dcterms:W3CDTF">2024-09-11T09:38:04Z</dcterms:modified>
</cp:coreProperties>
</file>